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6"/>
  </p:notesMasterIdLst>
  <p:sldIdLst>
    <p:sldId id="262"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27" r:id="rId67"/>
    <p:sldId id="328" r:id="rId68"/>
    <p:sldId id="329" r:id="rId69"/>
    <p:sldId id="330" r:id="rId70"/>
    <p:sldId id="331" r:id="rId71"/>
    <p:sldId id="332" r:id="rId72"/>
    <p:sldId id="333" r:id="rId73"/>
    <p:sldId id="335" r:id="rId74"/>
    <p:sldId id="336" r:id="rId75"/>
    <p:sldId id="337" r:id="rId76"/>
    <p:sldId id="338" r:id="rId77"/>
    <p:sldId id="339" r:id="rId78"/>
    <p:sldId id="340" r:id="rId79"/>
    <p:sldId id="341" r:id="rId80"/>
    <p:sldId id="342" r:id="rId81"/>
    <p:sldId id="343" r:id="rId82"/>
    <p:sldId id="344" r:id="rId83"/>
    <p:sldId id="345" r:id="rId84"/>
    <p:sldId id="346"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5" r:id="rId104"/>
    <p:sldId id="366" r:id="rId105"/>
    <p:sldId id="367" r:id="rId106"/>
    <p:sldId id="368" r:id="rId107"/>
    <p:sldId id="369" r:id="rId108"/>
    <p:sldId id="370" r:id="rId109"/>
    <p:sldId id="371" r:id="rId110"/>
    <p:sldId id="372" r:id="rId111"/>
    <p:sldId id="373" r:id="rId112"/>
    <p:sldId id="374" r:id="rId113"/>
    <p:sldId id="375" r:id="rId114"/>
    <p:sldId id="376" r:id="rId115"/>
    <p:sldId id="377" r:id="rId116"/>
    <p:sldId id="378" r:id="rId117"/>
    <p:sldId id="379" r:id="rId118"/>
    <p:sldId id="381" r:id="rId119"/>
    <p:sldId id="382" r:id="rId120"/>
    <p:sldId id="383" r:id="rId121"/>
    <p:sldId id="384" r:id="rId122"/>
    <p:sldId id="385" r:id="rId123"/>
    <p:sldId id="386" r:id="rId124"/>
    <p:sldId id="387" r:id="rId125"/>
    <p:sldId id="388" r:id="rId126"/>
    <p:sldId id="389" r:id="rId127"/>
    <p:sldId id="390" r:id="rId128"/>
    <p:sldId id="391" r:id="rId129"/>
    <p:sldId id="392" r:id="rId130"/>
    <p:sldId id="393" r:id="rId131"/>
    <p:sldId id="394" r:id="rId132"/>
    <p:sldId id="395" r:id="rId133"/>
    <p:sldId id="396" r:id="rId134"/>
    <p:sldId id="397" r:id="rId135"/>
    <p:sldId id="398" r:id="rId136"/>
    <p:sldId id="399" r:id="rId137"/>
    <p:sldId id="400" r:id="rId138"/>
    <p:sldId id="401" r:id="rId139"/>
    <p:sldId id="402" r:id="rId140"/>
    <p:sldId id="403" r:id="rId141"/>
    <p:sldId id="404" r:id="rId142"/>
    <p:sldId id="405" r:id="rId143"/>
    <p:sldId id="406" r:id="rId144"/>
    <p:sldId id="407" r:id="rId145"/>
    <p:sldId id="408" r:id="rId146"/>
    <p:sldId id="409" r:id="rId147"/>
    <p:sldId id="410" r:id="rId148"/>
    <p:sldId id="411" r:id="rId149"/>
    <p:sldId id="412" r:id="rId150"/>
    <p:sldId id="413" r:id="rId151"/>
    <p:sldId id="414" r:id="rId152"/>
    <p:sldId id="415" r:id="rId153"/>
    <p:sldId id="416" r:id="rId154"/>
    <p:sldId id="418" r:id="rId155"/>
    <p:sldId id="419" r:id="rId156"/>
    <p:sldId id="420" r:id="rId157"/>
    <p:sldId id="421" r:id="rId158"/>
    <p:sldId id="422" r:id="rId159"/>
    <p:sldId id="423" r:id="rId160"/>
    <p:sldId id="424" r:id="rId161"/>
    <p:sldId id="425" r:id="rId162"/>
    <p:sldId id="426" r:id="rId163"/>
    <p:sldId id="427" r:id="rId164"/>
    <p:sldId id="428" r:id="rId165"/>
    <p:sldId id="429" r:id="rId166"/>
    <p:sldId id="430" r:id="rId167"/>
    <p:sldId id="431" r:id="rId168"/>
    <p:sldId id="432" r:id="rId169"/>
    <p:sldId id="433" r:id="rId170"/>
    <p:sldId id="434" r:id="rId171"/>
    <p:sldId id="435" r:id="rId172"/>
    <p:sldId id="436" r:id="rId173"/>
    <p:sldId id="437" r:id="rId174"/>
    <p:sldId id="440" r:id="rId175"/>
    <p:sldId id="441" r:id="rId176"/>
    <p:sldId id="442" r:id="rId177"/>
    <p:sldId id="443" r:id="rId178"/>
    <p:sldId id="444" r:id="rId179"/>
    <p:sldId id="445" r:id="rId180"/>
    <p:sldId id="446" r:id="rId181"/>
    <p:sldId id="447" r:id="rId182"/>
    <p:sldId id="448" r:id="rId183"/>
    <p:sldId id="450" r:id="rId184"/>
    <p:sldId id="451" r:id="rId185"/>
    <p:sldId id="452" r:id="rId186"/>
    <p:sldId id="453" r:id="rId187"/>
    <p:sldId id="454" r:id="rId188"/>
    <p:sldId id="455" r:id="rId189"/>
    <p:sldId id="456" r:id="rId190"/>
    <p:sldId id="457" r:id="rId191"/>
    <p:sldId id="458" r:id="rId192"/>
    <p:sldId id="459" r:id="rId193"/>
    <p:sldId id="461" r:id="rId194"/>
    <p:sldId id="462" r:id="rId195"/>
    <p:sldId id="463" r:id="rId196"/>
    <p:sldId id="464" r:id="rId197"/>
    <p:sldId id="465" r:id="rId198"/>
    <p:sldId id="466" r:id="rId199"/>
    <p:sldId id="467" r:id="rId200"/>
    <p:sldId id="468" r:id="rId201"/>
    <p:sldId id="469" r:id="rId202"/>
    <p:sldId id="470" r:id="rId203"/>
    <p:sldId id="471" r:id="rId204"/>
    <p:sldId id="472" r:id="rId205"/>
    <p:sldId id="473" r:id="rId206"/>
    <p:sldId id="474" r:id="rId207"/>
    <p:sldId id="475" r:id="rId208"/>
    <p:sldId id="476" r:id="rId209"/>
    <p:sldId id="477" r:id="rId210"/>
    <p:sldId id="478" r:id="rId211"/>
    <p:sldId id="479" r:id="rId212"/>
    <p:sldId id="480" r:id="rId213"/>
    <p:sldId id="481" r:id="rId214"/>
    <p:sldId id="482" r:id="rId215"/>
    <p:sldId id="483" r:id="rId216"/>
    <p:sldId id="484" r:id="rId217"/>
    <p:sldId id="486" r:id="rId218"/>
    <p:sldId id="487" r:id="rId219"/>
    <p:sldId id="488" r:id="rId220"/>
    <p:sldId id="489" r:id="rId221"/>
    <p:sldId id="490" r:id="rId222"/>
    <p:sldId id="491" r:id="rId223"/>
    <p:sldId id="492" r:id="rId224"/>
    <p:sldId id="493" r:id="rId225"/>
    <p:sldId id="494" r:id="rId226"/>
    <p:sldId id="495" r:id="rId227"/>
    <p:sldId id="496" r:id="rId228"/>
    <p:sldId id="497" r:id="rId229"/>
    <p:sldId id="498" r:id="rId230"/>
    <p:sldId id="499" r:id="rId231"/>
    <p:sldId id="500" r:id="rId232"/>
    <p:sldId id="501" r:id="rId233"/>
    <p:sldId id="502" r:id="rId234"/>
    <p:sldId id="503" r:id="rId235"/>
  </p:sldIdLst>
  <p:sldSz cx="9144000" cy="5143500" type="screen16x9"/>
  <p:notesSz cx="6858000" cy="9144000"/>
  <p:embeddedFontLst>
    <p:embeddedFont>
      <p:font typeface="Georgia" panose="02040502050405020303" pitchFamily="18" charset="0"/>
      <p:regular r:id="rId237"/>
      <p:bold r:id="rId238"/>
      <p:italic r:id="rId239"/>
      <p:boldItalic r:id="rId240"/>
    </p:embeddedFont>
    <p:embeddedFont>
      <p:font typeface="Open Sans" panose="020B0606030504020204" pitchFamily="34" charset="0"/>
      <p:regular r:id="rId241"/>
      <p:bold r:id="rId242"/>
      <p:italic r:id="rId243"/>
      <p:boldItalic r:id="rId244"/>
    </p:embeddedFont>
    <p:embeddedFont>
      <p:font typeface="PT Sans Narrow" panose="020B0706020203020204" pitchFamily="34" charset="0"/>
      <p:regular r:id="rId245"/>
      <p:bold r:id="rId246"/>
    </p:embeddedFont>
    <p:embeddedFont>
      <p:font typeface="Roboto" panose="02000000000000000000" pitchFamily="2" charset="0"/>
      <p:regular r:id="rId247"/>
      <p:bold r:id="rId248"/>
      <p:italic r:id="rId249"/>
      <p:boldItalic r:id="rId2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6CF4332-94CE-469E-975E-F619431F37DF}">
  <a:tblStyle styleId="{F6CF4332-94CE-469E-975E-F619431F37D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1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font" Target="fonts/font2.fntdata"/><Relationship Id="rId254"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font" Target="fonts/font8.fntdata"/><Relationship Id="rId249" Type="http://schemas.openxmlformats.org/officeDocument/2006/relationships/font" Target="fonts/font1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font" Target="fonts/font14.fntdata"/><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font" Target="fonts/font4.fntdata"/><Relationship Id="rId245" Type="http://schemas.openxmlformats.org/officeDocument/2006/relationships/font" Target="fonts/font9.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font" Target="fonts/font5.fntdata"/><Relationship Id="rId246"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6.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ddf88766b5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ddf88766b5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e1398c833a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e1398c833a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b8223c409c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b8223c409c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b8223c409c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b8223c409c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e4effa4f73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e4effa4f73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e4effa4f73_0_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e4effa4f73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b8223c409c_0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b8223c409c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b8223c409c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b8223c409c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e4499318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e4499318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g101ae8d61d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3" name="Google Shape;1013;g101ae8d61d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
        <p:cNvGrpSpPr/>
        <p:nvPr/>
      </p:nvGrpSpPr>
      <p:grpSpPr>
        <a:xfrm>
          <a:off x="0" y="0"/>
          <a:ext cx="0" cy="0"/>
          <a:chOff x="0" y="0"/>
          <a:chExt cx="0" cy="0"/>
        </a:xfrm>
      </p:grpSpPr>
      <p:sp>
        <p:nvSpPr>
          <p:cNvPr id="1021" name="Google Shape;1021;ge449931874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2" name="Google Shape;1022;ge44993187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e44993187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e44993187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b8160d7cbb_0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b8160d7cbb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7"/>
        <p:cNvGrpSpPr/>
        <p:nvPr/>
      </p:nvGrpSpPr>
      <p:grpSpPr>
        <a:xfrm>
          <a:off x="0" y="0"/>
          <a:ext cx="0" cy="0"/>
          <a:chOff x="0" y="0"/>
          <a:chExt cx="0" cy="0"/>
        </a:xfrm>
      </p:grpSpPr>
      <p:sp>
        <p:nvSpPr>
          <p:cNvPr id="1038" name="Google Shape;1038;ge449931874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9" name="Google Shape;1039;ge44993187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e449931874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e449931874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e449931874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e449931874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e449931874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e44993187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e4effa4f7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e4effa4f7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e4effa4f7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e4effa4f7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e4effa4f7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6" name="Google Shape;1086;ge4effa4f7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e4effa4f73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e4effa4f73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11d8905c78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11d8905c78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1d8905c786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1d8905c786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1398c833a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e1398c833a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4effa4f7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4effa4f7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e4effa4f7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e4effa4f7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e4effa4f73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0" name="Google Shape;1140;ge4effa4f73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6"/>
        <p:cNvGrpSpPr/>
        <p:nvPr/>
      </p:nvGrpSpPr>
      <p:grpSpPr>
        <a:xfrm>
          <a:off x="0" y="0"/>
          <a:ext cx="0" cy="0"/>
          <a:chOff x="0" y="0"/>
          <a:chExt cx="0" cy="0"/>
        </a:xfrm>
      </p:grpSpPr>
      <p:sp>
        <p:nvSpPr>
          <p:cNvPr id="1147" name="Google Shape;1147;ge4effa4f73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8" name="Google Shape;1148;ge4effa4f73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5"/>
        <p:cNvGrpSpPr/>
        <p:nvPr/>
      </p:nvGrpSpPr>
      <p:grpSpPr>
        <a:xfrm>
          <a:off x="0" y="0"/>
          <a:ext cx="0" cy="0"/>
          <a:chOff x="0" y="0"/>
          <a:chExt cx="0" cy="0"/>
        </a:xfrm>
      </p:grpSpPr>
      <p:sp>
        <p:nvSpPr>
          <p:cNvPr id="1156" name="Google Shape;1156;ge4effa4f73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7" name="Google Shape;1157;ge4effa4f7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4"/>
        <p:cNvGrpSpPr/>
        <p:nvPr/>
      </p:nvGrpSpPr>
      <p:grpSpPr>
        <a:xfrm>
          <a:off x="0" y="0"/>
          <a:ext cx="0" cy="0"/>
          <a:chOff x="0" y="0"/>
          <a:chExt cx="0" cy="0"/>
        </a:xfrm>
      </p:grpSpPr>
      <p:sp>
        <p:nvSpPr>
          <p:cNvPr id="1165" name="Google Shape;1165;ge4effa4f73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6" name="Google Shape;1166;ge4effa4f73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e4effa4f7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e4effa4f7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0"/>
        <p:cNvGrpSpPr/>
        <p:nvPr/>
      </p:nvGrpSpPr>
      <p:grpSpPr>
        <a:xfrm>
          <a:off x="0" y="0"/>
          <a:ext cx="0" cy="0"/>
          <a:chOff x="0" y="0"/>
          <a:chExt cx="0" cy="0"/>
        </a:xfrm>
      </p:grpSpPr>
      <p:sp>
        <p:nvSpPr>
          <p:cNvPr id="1181" name="Google Shape;1181;ge4effa4f73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2" name="Google Shape;1182;ge4effa4f73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e4effa4f73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e4effa4f73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11a9355766b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11a9355766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23daa55bd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23daa55b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3"/>
        <p:cNvGrpSpPr/>
        <p:nvPr/>
      </p:nvGrpSpPr>
      <p:grpSpPr>
        <a:xfrm>
          <a:off x="0" y="0"/>
          <a:ext cx="0" cy="0"/>
          <a:chOff x="0" y="0"/>
          <a:chExt cx="0" cy="0"/>
        </a:xfrm>
      </p:grpSpPr>
      <p:sp>
        <p:nvSpPr>
          <p:cNvPr id="1204" name="Google Shape;1204;ge511546fb5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5" name="Google Shape;1205;ge511546fb5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ge511546fb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2" name="Google Shape;1212;ge511546fb5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e511546fb5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e511546fb5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e511546fb5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e511546fb5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e511546fb5_1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4" name="Google Shape;1234;ge511546fb5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e511546fb5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1" name="Google Shape;1241;ge511546fb5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e511546fb5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e511546fb5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e511546fb5_1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5" name="Google Shape;1255;ge511546fb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e511546fb5_1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e511546fb5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e511546fb5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e511546fb5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e1398c833a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e1398c833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511546fb5_1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511546fb5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2"/>
        <p:cNvGrpSpPr/>
        <p:nvPr/>
      </p:nvGrpSpPr>
      <p:grpSpPr>
        <a:xfrm>
          <a:off x="0" y="0"/>
          <a:ext cx="0" cy="0"/>
          <a:chOff x="0" y="0"/>
          <a:chExt cx="0" cy="0"/>
        </a:xfrm>
      </p:grpSpPr>
      <p:sp>
        <p:nvSpPr>
          <p:cNvPr id="1283" name="Google Shape;1283;ge511546fb5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4" name="Google Shape;1284;ge511546fb5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e511546fb5_1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e511546fb5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e511546fb5_1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e511546fb5_1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e511546fb5_1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9" name="Google Shape;1309;ge511546fb5_1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e511546fb5_1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e511546fb5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e511546fb5_1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e511546fb5_1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e511546fb5_1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e511546fb5_1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1"/>
        <p:cNvGrpSpPr/>
        <p:nvPr/>
      </p:nvGrpSpPr>
      <p:grpSpPr>
        <a:xfrm>
          <a:off x="0" y="0"/>
          <a:ext cx="0" cy="0"/>
          <a:chOff x="0" y="0"/>
          <a:chExt cx="0" cy="0"/>
        </a:xfrm>
      </p:grpSpPr>
      <p:sp>
        <p:nvSpPr>
          <p:cNvPr id="1342" name="Google Shape;1342;ge511546fb5_1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3" name="Google Shape;1343;ge511546fb5_1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e511546fb5_1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e511546fb5_1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1398c833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e1398c833a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e5d30da0b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3" name="Google Shape;1363;ge5d30da0b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e4284cac53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0" name="Google Shape;1370;ge4284cac53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e5b4f460a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e5b4f460a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e5b4f460a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e5b4f460a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e1398c83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e1398c83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b8160d7cb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8" name="Google Shape;1408;gb8160d7cb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b8160d7cbb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b8160d7cbb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b8160d7cb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b8160d7cb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b8160d7cb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3" name="Google Shape;1433;gb8160d7cb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gb8160d7cbb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0" name="Google Shape;1440;gb8160d7cbb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1398c833a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1398c833a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6"/>
        <p:cNvGrpSpPr/>
        <p:nvPr/>
      </p:nvGrpSpPr>
      <p:grpSpPr>
        <a:xfrm>
          <a:off x="0" y="0"/>
          <a:ext cx="0" cy="0"/>
          <a:chOff x="0" y="0"/>
          <a:chExt cx="0" cy="0"/>
        </a:xfrm>
      </p:grpSpPr>
      <p:sp>
        <p:nvSpPr>
          <p:cNvPr id="1447" name="Google Shape;1447;gb8160d7cb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8" name="Google Shape;1448;gb8160d7cb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3"/>
        <p:cNvGrpSpPr/>
        <p:nvPr/>
      </p:nvGrpSpPr>
      <p:grpSpPr>
        <a:xfrm>
          <a:off x="0" y="0"/>
          <a:ext cx="0" cy="0"/>
          <a:chOff x="0" y="0"/>
          <a:chExt cx="0" cy="0"/>
        </a:xfrm>
      </p:grpSpPr>
      <p:sp>
        <p:nvSpPr>
          <p:cNvPr id="1454" name="Google Shape;1454;gb8160d7cb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5" name="Google Shape;1455;gb8160d7cb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b8160d7cbb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b8160d7cbb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b8160d7cb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5" name="Google Shape;1475;gb8160d7cb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b8160d7cb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b8160d7cb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9"/>
        <p:cNvGrpSpPr/>
        <p:nvPr/>
      </p:nvGrpSpPr>
      <p:grpSpPr>
        <a:xfrm>
          <a:off x="0" y="0"/>
          <a:ext cx="0" cy="0"/>
          <a:chOff x="0" y="0"/>
          <a:chExt cx="0" cy="0"/>
        </a:xfrm>
      </p:grpSpPr>
      <p:sp>
        <p:nvSpPr>
          <p:cNvPr id="1490" name="Google Shape;1490;gb8160d7cbb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1" name="Google Shape;1491;gb8160d7cbb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b8160d7cb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0" name="Google Shape;1500;gb8160d7cb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b8160d7cb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b8160d7cbb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b8160d7cbb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b8160d7cb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b8160d7cbb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b8160d7cbb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0f5bedf26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0f5bedf26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2"/>
        <p:cNvGrpSpPr/>
        <p:nvPr/>
      </p:nvGrpSpPr>
      <p:grpSpPr>
        <a:xfrm>
          <a:off x="0" y="0"/>
          <a:ext cx="0" cy="0"/>
          <a:chOff x="0" y="0"/>
          <a:chExt cx="0" cy="0"/>
        </a:xfrm>
      </p:grpSpPr>
      <p:sp>
        <p:nvSpPr>
          <p:cNvPr id="1533" name="Google Shape;1533;gb8160d7cbb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4" name="Google Shape;1534;gb8160d7cbb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9"/>
        <p:cNvGrpSpPr/>
        <p:nvPr/>
      </p:nvGrpSpPr>
      <p:grpSpPr>
        <a:xfrm>
          <a:off x="0" y="0"/>
          <a:ext cx="0" cy="0"/>
          <a:chOff x="0" y="0"/>
          <a:chExt cx="0" cy="0"/>
        </a:xfrm>
      </p:grpSpPr>
      <p:sp>
        <p:nvSpPr>
          <p:cNvPr id="1540" name="Google Shape;1540;gb8160d7cbb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1" name="Google Shape;1541;gb8160d7cbb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b8160d7cbb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b8160d7cb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5"/>
        <p:cNvGrpSpPr/>
        <p:nvPr/>
      </p:nvGrpSpPr>
      <p:grpSpPr>
        <a:xfrm>
          <a:off x="0" y="0"/>
          <a:ext cx="0" cy="0"/>
          <a:chOff x="0" y="0"/>
          <a:chExt cx="0" cy="0"/>
        </a:xfrm>
      </p:grpSpPr>
      <p:sp>
        <p:nvSpPr>
          <p:cNvPr id="1556" name="Google Shape;1556;gb8160d7cb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7" name="Google Shape;1557;gb8160d7cb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e4284cac53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e4284cac5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b8160d7cb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7" name="Google Shape;1587;gb8160d7cb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b8160d7cbb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b8160d7cbb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b8160d7cbb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b8160d7cbb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b8160d7cbb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b8160d7cbb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b8160d7cbb_0_2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b8160d7cbb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e1398c833a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e1398c833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4"/>
        <p:cNvGrpSpPr/>
        <p:nvPr/>
      </p:nvGrpSpPr>
      <p:grpSpPr>
        <a:xfrm>
          <a:off x="0" y="0"/>
          <a:ext cx="0" cy="0"/>
          <a:chOff x="0" y="0"/>
          <a:chExt cx="0" cy="0"/>
        </a:xfrm>
      </p:grpSpPr>
      <p:sp>
        <p:nvSpPr>
          <p:cNvPr id="1625" name="Google Shape;1625;g101b48d0cb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6" name="Google Shape;1626;g101b48d0cb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2"/>
        <p:cNvGrpSpPr/>
        <p:nvPr/>
      </p:nvGrpSpPr>
      <p:grpSpPr>
        <a:xfrm>
          <a:off x="0" y="0"/>
          <a:ext cx="0" cy="0"/>
          <a:chOff x="0" y="0"/>
          <a:chExt cx="0" cy="0"/>
        </a:xfrm>
      </p:grpSpPr>
      <p:sp>
        <p:nvSpPr>
          <p:cNvPr id="1633" name="Google Shape;1633;gb8160d7cbb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4" name="Google Shape;1634;gb8160d7cbb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9"/>
        <p:cNvGrpSpPr/>
        <p:nvPr/>
      </p:nvGrpSpPr>
      <p:grpSpPr>
        <a:xfrm>
          <a:off x="0" y="0"/>
          <a:ext cx="0" cy="0"/>
          <a:chOff x="0" y="0"/>
          <a:chExt cx="0" cy="0"/>
        </a:xfrm>
      </p:grpSpPr>
      <p:sp>
        <p:nvSpPr>
          <p:cNvPr id="1640" name="Google Shape;1640;gb8160d7cbb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1" name="Google Shape;1641;gb8160d7cbb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b8160d7cbb_0_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5" name="Google Shape;1655;gb8160d7cbb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b8160d7cbb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b8160d7cbb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b8160d7cbb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b8160d7cbb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b8160d7cbb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8" name="Google Shape;1678;gb8160d7cbb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4"/>
        <p:cNvGrpSpPr/>
        <p:nvPr/>
      </p:nvGrpSpPr>
      <p:grpSpPr>
        <a:xfrm>
          <a:off x="0" y="0"/>
          <a:ext cx="0" cy="0"/>
          <a:chOff x="0" y="0"/>
          <a:chExt cx="0" cy="0"/>
        </a:xfrm>
      </p:grpSpPr>
      <p:sp>
        <p:nvSpPr>
          <p:cNvPr id="1685" name="Google Shape;1685;gb8160d7cbb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6" name="Google Shape;1686;gb8160d7cbb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2"/>
        <p:cNvGrpSpPr/>
        <p:nvPr/>
      </p:nvGrpSpPr>
      <p:grpSpPr>
        <a:xfrm>
          <a:off x="0" y="0"/>
          <a:ext cx="0" cy="0"/>
          <a:chOff x="0" y="0"/>
          <a:chExt cx="0" cy="0"/>
        </a:xfrm>
      </p:grpSpPr>
      <p:sp>
        <p:nvSpPr>
          <p:cNvPr id="1693" name="Google Shape;1693;gb8160d7cbb_0_3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4" name="Google Shape;1694;gb8160d7cbb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b8160d7cbb_0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b8160d7cbb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228cf030c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228cf030c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b8160d7cbb_0_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8" name="Google Shape;1708;gb8160d7cbb_0_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Google Shape;1721;gb8160d7cbb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2" name="Google Shape;1722;gb8160d7cbb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11a9355766b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11a9355766b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7"/>
        <p:cNvGrpSpPr/>
        <p:nvPr/>
      </p:nvGrpSpPr>
      <p:grpSpPr>
        <a:xfrm>
          <a:off x="0" y="0"/>
          <a:ext cx="0" cy="0"/>
          <a:chOff x="0" y="0"/>
          <a:chExt cx="0" cy="0"/>
        </a:xfrm>
      </p:grpSpPr>
      <p:sp>
        <p:nvSpPr>
          <p:cNvPr id="1748" name="Google Shape;1748;ge4284cac53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9" name="Google Shape;1749;ge4284cac53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e404ad76f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e404ad76f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2"/>
        <p:cNvGrpSpPr/>
        <p:nvPr/>
      </p:nvGrpSpPr>
      <p:grpSpPr>
        <a:xfrm>
          <a:off x="0" y="0"/>
          <a:ext cx="0" cy="0"/>
          <a:chOff x="0" y="0"/>
          <a:chExt cx="0" cy="0"/>
        </a:xfrm>
      </p:grpSpPr>
      <p:sp>
        <p:nvSpPr>
          <p:cNvPr id="1763" name="Google Shape;1763;ge404ad76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4" name="Google Shape;1764;ge404ad76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Google Shape;1771;ge404ad76f6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2" name="Google Shape;1772;ge404ad76f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7"/>
        <p:cNvGrpSpPr/>
        <p:nvPr/>
      </p:nvGrpSpPr>
      <p:grpSpPr>
        <a:xfrm>
          <a:off x="0" y="0"/>
          <a:ext cx="0" cy="0"/>
          <a:chOff x="0" y="0"/>
          <a:chExt cx="0" cy="0"/>
        </a:xfrm>
      </p:grpSpPr>
      <p:sp>
        <p:nvSpPr>
          <p:cNvPr id="1778" name="Google Shape;1778;ge404ad76f6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9" name="Google Shape;1779;ge404ad76f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e404ad76f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6" name="Google Shape;1786;ge404ad76f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e404ad76f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e404ad76f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ddf88766b5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ddf88766b5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228cf030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228cf030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0"/>
        <p:cNvGrpSpPr/>
        <p:nvPr/>
      </p:nvGrpSpPr>
      <p:grpSpPr>
        <a:xfrm>
          <a:off x="0" y="0"/>
          <a:ext cx="0" cy="0"/>
          <a:chOff x="0" y="0"/>
          <a:chExt cx="0" cy="0"/>
        </a:xfrm>
      </p:grpSpPr>
      <p:sp>
        <p:nvSpPr>
          <p:cNvPr id="1801" name="Google Shape;1801;ge404ad76f6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2" name="Google Shape;1802;ge404ad76f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e404ad76f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1" name="Google Shape;1811;ge404ad76f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e404ad76f6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8" name="Google Shape;1818;ge404ad76f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6"/>
        <p:cNvGrpSpPr/>
        <p:nvPr/>
      </p:nvGrpSpPr>
      <p:grpSpPr>
        <a:xfrm>
          <a:off x="0" y="0"/>
          <a:ext cx="0" cy="0"/>
          <a:chOff x="0" y="0"/>
          <a:chExt cx="0" cy="0"/>
        </a:xfrm>
      </p:grpSpPr>
      <p:sp>
        <p:nvSpPr>
          <p:cNvPr id="1827" name="Google Shape;1827;ge404ad76f6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8" name="Google Shape;1828;ge404ad76f6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e404ad76f6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e404ad76f6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0"/>
        <p:cNvGrpSpPr/>
        <p:nvPr/>
      </p:nvGrpSpPr>
      <p:grpSpPr>
        <a:xfrm>
          <a:off x="0" y="0"/>
          <a:ext cx="0" cy="0"/>
          <a:chOff x="0" y="0"/>
          <a:chExt cx="0" cy="0"/>
        </a:xfrm>
      </p:grpSpPr>
      <p:sp>
        <p:nvSpPr>
          <p:cNvPr id="1841" name="Google Shape;1841;ge404ad76f6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2" name="Google Shape;1842;ge404ad76f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7"/>
        <p:cNvGrpSpPr/>
        <p:nvPr/>
      </p:nvGrpSpPr>
      <p:grpSpPr>
        <a:xfrm>
          <a:off x="0" y="0"/>
          <a:ext cx="0" cy="0"/>
          <a:chOff x="0" y="0"/>
          <a:chExt cx="0" cy="0"/>
        </a:xfrm>
      </p:grpSpPr>
      <p:sp>
        <p:nvSpPr>
          <p:cNvPr id="1848" name="Google Shape;1848;ge404ad76f6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9" name="Google Shape;1849;ge404ad76f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e404ad76f6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6" name="Google Shape;1856;ge404ad76f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e404ad76f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e404ad76f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0"/>
        <p:cNvGrpSpPr/>
        <p:nvPr/>
      </p:nvGrpSpPr>
      <p:grpSpPr>
        <a:xfrm>
          <a:off x="0" y="0"/>
          <a:ext cx="0" cy="0"/>
          <a:chOff x="0" y="0"/>
          <a:chExt cx="0" cy="0"/>
        </a:xfrm>
      </p:grpSpPr>
      <p:sp>
        <p:nvSpPr>
          <p:cNvPr id="1871" name="Google Shape;1871;ge404ad76f6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2" name="Google Shape;1872;ge404ad76f6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e228cf030c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e228cf030c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b81d61f0f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b81d61f0f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b81d61f0f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b81d61f0f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6"/>
        <p:cNvGrpSpPr/>
        <p:nvPr/>
      </p:nvGrpSpPr>
      <p:grpSpPr>
        <a:xfrm>
          <a:off x="0" y="0"/>
          <a:ext cx="0" cy="0"/>
          <a:chOff x="0" y="0"/>
          <a:chExt cx="0" cy="0"/>
        </a:xfrm>
      </p:grpSpPr>
      <p:sp>
        <p:nvSpPr>
          <p:cNvPr id="1907" name="Google Shape;1907;ge404ad76f6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8" name="Google Shape;1908;ge404ad76f6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3"/>
        <p:cNvGrpSpPr/>
        <p:nvPr/>
      </p:nvGrpSpPr>
      <p:grpSpPr>
        <a:xfrm>
          <a:off x="0" y="0"/>
          <a:ext cx="0" cy="0"/>
          <a:chOff x="0" y="0"/>
          <a:chExt cx="0" cy="0"/>
        </a:xfrm>
      </p:grpSpPr>
      <p:sp>
        <p:nvSpPr>
          <p:cNvPr id="1914" name="Google Shape;1914;ge404ad76f6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5" name="Google Shape;1915;ge404ad76f6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0"/>
        <p:cNvGrpSpPr/>
        <p:nvPr/>
      </p:nvGrpSpPr>
      <p:grpSpPr>
        <a:xfrm>
          <a:off x="0" y="0"/>
          <a:ext cx="0" cy="0"/>
          <a:chOff x="0" y="0"/>
          <a:chExt cx="0" cy="0"/>
        </a:xfrm>
      </p:grpSpPr>
      <p:sp>
        <p:nvSpPr>
          <p:cNvPr id="1921" name="Google Shape;1921;ge4284cac53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2" name="Google Shape;1922;ge4284cac53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b81d61f0f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8" name="Google Shape;1928;gb81d61f0f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b81d61f0f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6" name="Google Shape;1936;gb81d61f0f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8"/>
        <p:cNvGrpSpPr/>
        <p:nvPr/>
      </p:nvGrpSpPr>
      <p:grpSpPr>
        <a:xfrm>
          <a:off x="0" y="0"/>
          <a:ext cx="0" cy="0"/>
          <a:chOff x="0" y="0"/>
          <a:chExt cx="0" cy="0"/>
        </a:xfrm>
      </p:grpSpPr>
      <p:sp>
        <p:nvSpPr>
          <p:cNvPr id="1949" name="Google Shape;1949;gb81d61f0f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0" name="Google Shape;1950;gb81d61f0f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4"/>
        <p:cNvGrpSpPr/>
        <p:nvPr/>
      </p:nvGrpSpPr>
      <p:grpSpPr>
        <a:xfrm>
          <a:off x="0" y="0"/>
          <a:ext cx="0" cy="0"/>
          <a:chOff x="0" y="0"/>
          <a:chExt cx="0" cy="0"/>
        </a:xfrm>
      </p:grpSpPr>
      <p:sp>
        <p:nvSpPr>
          <p:cNvPr id="1955" name="Google Shape;1955;gb81d61f0f0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6" name="Google Shape;1956;gb81d61f0f0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2"/>
        <p:cNvGrpSpPr/>
        <p:nvPr/>
      </p:nvGrpSpPr>
      <p:grpSpPr>
        <a:xfrm>
          <a:off x="0" y="0"/>
          <a:ext cx="0" cy="0"/>
          <a:chOff x="0" y="0"/>
          <a:chExt cx="0" cy="0"/>
        </a:xfrm>
      </p:grpSpPr>
      <p:sp>
        <p:nvSpPr>
          <p:cNvPr id="1963" name="Google Shape;1963;gb81d61f0f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4" name="Google Shape;1964;gb81d61f0f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228cf030c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228cf030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b81d61f0f0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b81d61f0f0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b81d61f0f0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8" name="Google Shape;1978;gb81d61f0f0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b81d61f0f0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b81d61f0f0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1"/>
        <p:cNvGrpSpPr/>
        <p:nvPr/>
      </p:nvGrpSpPr>
      <p:grpSpPr>
        <a:xfrm>
          <a:off x="0" y="0"/>
          <a:ext cx="0" cy="0"/>
          <a:chOff x="0" y="0"/>
          <a:chExt cx="0" cy="0"/>
        </a:xfrm>
      </p:grpSpPr>
      <p:sp>
        <p:nvSpPr>
          <p:cNvPr id="2002" name="Google Shape;2002;gb81d61f0f0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3" name="Google Shape;2003;gb81d61f0f0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0"/>
        <p:cNvGrpSpPr/>
        <p:nvPr/>
      </p:nvGrpSpPr>
      <p:grpSpPr>
        <a:xfrm>
          <a:off x="0" y="0"/>
          <a:ext cx="0" cy="0"/>
          <a:chOff x="0" y="0"/>
          <a:chExt cx="0" cy="0"/>
        </a:xfrm>
      </p:grpSpPr>
      <p:sp>
        <p:nvSpPr>
          <p:cNvPr id="2011" name="Google Shape;2011;gb81d61f0f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2" name="Google Shape;2012;gb81d61f0f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7"/>
        <p:cNvGrpSpPr/>
        <p:nvPr/>
      </p:nvGrpSpPr>
      <p:grpSpPr>
        <a:xfrm>
          <a:off x="0" y="0"/>
          <a:ext cx="0" cy="0"/>
          <a:chOff x="0" y="0"/>
          <a:chExt cx="0" cy="0"/>
        </a:xfrm>
      </p:grpSpPr>
      <p:sp>
        <p:nvSpPr>
          <p:cNvPr id="2018" name="Google Shape;2018;gb81d61f0f0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9" name="Google Shape;2019;gb81d61f0f0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2"/>
        <p:cNvGrpSpPr/>
        <p:nvPr/>
      </p:nvGrpSpPr>
      <p:grpSpPr>
        <a:xfrm>
          <a:off x="0" y="0"/>
          <a:ext cx="0" cy="0"/>
          <a:chOff x="0" y="0"/>
          <a:chExt cx="0" cy="0"/>
        </a:xfrm>
      </p:grpSpPr>
      <p:sp>
        <p:nvSpPr>
          <p:cNvPr id="2033" name="Google Shape;2033;gb81d61f0f0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4" name="Google Shape;2034;gb81d61f0f0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b81d61f0f0_0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b81d61f0f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9"/>
        <p:cNvGrpSpPr/>
        <p:nvPr/>
      </p:nvGrpSpPr>
      <p:grpSpPr>
        <a:xfrm>
          <a:off x="0" y="0"/>
          <a:ext cx="0" cy="0"/>
          <a:chOff x="0" y="0"/>
          <a:chExt cx="0" cy="0"/>
        </a:xfrm>
      </p:grpSpPr>
      <p:sp>
        <p:nvSpPr>
          <p:cNvPr id="2050" name="Google Shape;2050;gb81d61f0f0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1" name="Google Shape;2051;gb81d61f0f0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b81d61f0f0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b81d61f0f0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1426e482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1426e482e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b81d61f0f0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b81d61f0f0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1008e64668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1008e64668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1"/>
        <p:cNvGrpSpPr/>
        <p:nvPr/>
      </p:nvGrpSpPr>
      <p:grpSpPr>
        <a:xfrm>
          <a:off x="0" y="0"/>
          <a:ext cx="0" cy="0"/>
          <a:chOff x="0" y="0"/>
          <a:chExt cx="0" cy="0"/>
        </a:xfrm>
      </p:grpSpPr>
      <p:sp>
        <p:nvSpPr>
          <p:cNvPr id="2092" name="Google Shape;2092;gfbf0511578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3" name="Google Shape;2093;gfbf051157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8"/>
        <p:cNvGrpSpPr/>
        <p:nvPr/>
      </p:nvGrpSpPr>
      <p:grpSpPr>
        <a:xfrm>
          <a:off x="0" y="0"/>
          <a:ext cx="0" cy="0"/>
          <a:chOff x="0" y="0"/>
          <a:chExt cx="0" cy="0"/>
        </a:xfrm>
      </p:grpSpPr>
      <p:sp>
        <p:nvSpPr>
          <p:cNvPr id="2099" name="Google Shape;2099;g10387d86a1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0" name="Google Shape;2100;g10387d86a1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5"/>
        <p:cNvGrpSpPr/>
        <p:nvPr/>
      </p:nvGrpSpPr>
      <p:grpSpPr>
        <a:xfrm>
          <a:off x="0" y="0"/>
          <a:ext cx="0" cy="0"/>
          <a:chOff x="0" y="0"/>
          <a:chExt cx="0" cy="0"/>
        </a:xfrm>
      </p:grpSpPr>
      <p:sp>
        <p:nvSpPr>
          <p:cNvPr id="2106" name="Google Shape;2106;gfbf06b5b33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7" name="Google Shape;2107;gfbf06b5b33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e228cf030c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e228cf030c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e228cf030c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e228cf030c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e228cf030c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e228cf030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e228cf030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e228cf030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e228cf030c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e228cf030c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e228cf030c_0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e228cf030c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e1398c833a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e1398c833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b8160d7cb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b8160d7cb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e228cf030c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e228cf030c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228cf030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e228cf030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e228cf030c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e228cf030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e228cf030c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e228cf030c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200cea8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200cea8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e228cf030c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e228cf030c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4bce31498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4bce3149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e4bce31498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e4bce31498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e4bce31498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e4bce31498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e23daa55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e23daa55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b8223c409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b8223c409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b8223c409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b8223c409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e228cf030c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e228cf030c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e228cf030c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e228cf030c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4284cac53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e4284cac5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4284cac5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4284cac5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4284cac53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e4284cac53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e4284cac53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e4284cac5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e4284cac53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e4284cac53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e4284cac53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e4284cac53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e1398c833a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e1398c833a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4284cac53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4284cac53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e4284cac53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e4284cac53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4284cac53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e4284cac53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4284cac5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e4284cac5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e4284cac53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e4284cac53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e4284cac53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e4284cac53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e4284cac53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e4284cac53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e4284cac53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e4284cac53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e4284cac53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e4284cac53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e4284cac53_0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e4284cac53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e23daa55b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e23daa55b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e4284cac5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 name="Google Shape;600;ge4284cac5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b8223c409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b8223c409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b8223c409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b8223c409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b8223c409c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b8223c409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b8223c409c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b8223c409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b8223c409c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b8223c409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b8223c409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b8223c409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b8223c409c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b8223c409c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b8223c409c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b8223c409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b8223c409c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b8223c409c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e23daa55b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e23daa55b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b8223c409c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b8223c409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b8223c409c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b8223c409c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e4effa4f7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e4effa4f7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e511546fb5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e511546fb5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b8160d7cbb_0_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0" name="Google Shape;730;gb8160d7cbb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100f5bedf2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100f5bedf2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00f5bedf26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00f5bedf26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100f5bedf26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100f5bedf2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00f5bedf26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00f5bedf26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100f5bedf26_1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100f5bedf26_1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23daa55b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23daa55b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100f5bedf26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100f5bedf2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1018199ce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1018199ced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100f5bedf26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100f5bedf2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8223c409c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8223c409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b8223c409c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b8223c409c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b8223c409c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b8223c409c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6"/>
        <p:cNvGrpSpPr/>
        <p:nvPr/>
      </p:nvGrpSpPr>
      <p:grpSpPr>
        <a:xfrm>
          <a:off x="0" y="0"/>
          <a:ext cx="0" cy="0"/>
          <a:chOff x="0" y="0"/>
          <a:chExt cx="0" cy="0"/>
        </a:xfrm>
      </p:grpSpPr>
      <p:sp>
        <p:nvSpPr>
          <p:cNvPr id="827" name="Google Shape;827;gb8223c409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8" name="Google Shape;828;gb8223c409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b8223c409c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b8223c409c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b8223c409c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6" name="Google Shape;846;gb8223c409c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b8223c409c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b8223c409c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e23daa55b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e23daa55b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b8223c409c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b8223c409c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b8223c409c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b8223c409c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b8223c409c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7" name="Google Shape;887;gb8223c409c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b8223c409c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b8223c409c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
        <p:cNvGrpSpPr/>
        <p:nvPr/>
      </p:nvGrpSpPr>
      <p:grpSpPr>
        <a:xfrm>
          <a:off x="0" y="0"/>
          <a:ext cx="0" cy="0"/>
          <a:chOff x="0" y="0"/>
          <a:chExt cx="0" cy="0"/>
        </a:xfrm>
      </p:grpSpPr>
      <p:sp>
        <p:nvSpPr>
          <p:cNvPr id="904" name="Google Shape;904;gb8223c409c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 name="Google Shape;905;gb8223c409c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1018199ceda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1018199ced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1018199ced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1018199ced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1018199ceda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1018199ceda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1018199ceda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1018199ced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018199ced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018199ceda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Open Sans"/>
              <a:ea typeface="Open Sans"/>
              <a:cs typeface="Open Sans"/>
              <a:sym typeface="Open Sans"/>
            </a:endParaRPr>
          </a:p>
          <a:p>
            <a:pPr marL="0" lvl="0" indent="0" algn="l" rtl="0">
              <a:spcBef>
                <a:spcPts val="0"/>
              </a:spcBef>
              <a:spcAft>
                <a:spcPts val="0"/>
              </a:spcAft>
              <a:buNone/>
            </a:pPr>
            <a:r>
              <a:rPr lang="en" sz="1200">
                <a:solidFill>
                  <a:schemeClr val="dk1"/>
                </a:solidFill>
                <a:latin typeface="Open Sans"/>
                <a:ea typeface="Open Sans"/>
                <a:cs typeface="Open Sans"/>
                <a:sym typeface="Open Sans"/>
              </a:rPr>
              <a:t>55*55*96</a:t>
            </a:r>
            <a:endParaRPr sz="12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266325"/>
            <a:ext cx="8520600" cy="3302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266175"/>
            <a:ext cx="3999900" cy="3302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526350"/>
            <a:ext cx="56136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039675"/>
            <a:ext cx="4045200" cy="16758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27268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4230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304850"/>
            <a:ext cx="85206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29956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analyticsvidhya.com/blog/2018/04/fundamentals-deep-learning-regularization-techniques/" TargetMode="External"/><Relationship Id="rId2" Type="http://schemas.openxmlformats.org/officeDocument/2006/relationships/notesSlide" Target="../notesSlides/notesSlide100.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101.xml.rels><?xml version="1.0" encoding="UTF-8" standalone="yes"?>
<Relationships xmlns="http://schemas.openxmlformats.org/package/2006/relationships"><Relationship Id="rId3" Type="http://schemas.openxmlformats.org/officeDocument/2006/relationships/hyperlink" Target="https://www.analyticsvidhya.com/blog/2018/04/fundamentals-deep-learning-regularization-techniques/" TargetMode="External"/><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hyperlink" Target="http://cs231n.stanford.edu/slides/2021/lecture_8.pdf" TargetMode="External"/><Relationship Id="rId2" Type="http://schemas.openxmlformats.org/officeDocument/2006/relationships/notesSlide" Target="../notesSlides/notesSlide105.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7.xml"/><Relationship Id="rId1" Type="http://schemas.openxmlformats.org/officeDocument/2006/relationships/slideLayout" Target="../slideLayouts/slideLayout4.xml"/><Relationship Id="rId4" Type="http://schemas.openxmlformats.org/officeDocument/2006/relationships/image" Target="../media/image76.png"/></Relationships>
</file>

<file path=ppt/slides/_rels/slide10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8.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10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0.xml"/><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12.xml.rels><?xml version="1.0" encoding="UTF-8" standalone="yes"?>
<Relationships xmlns="http://schemas.openxmlformats.org/package/2006/relationships"><Relationship Id="rId3" Type="http://schemas.openxmlformats.org/officeDocument/2006/relationships/hyperlink" Target="https://keras.io/api/layers/activations/" TargetMode="External"/><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hyperlink" Target="https://keras.io/getting_started/intro_to_keras_for_engineers/" TargetMode="External"/><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hyperlink" Target="https://lossfunctions.tumblr.com/" TargetMode="External"/><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5.xml"/><Relationship Id="rId1" Type="http://schemas.openxmlformats.org/officeDocument/2006/relationships/slideLayout" Target="../slideLayouts/slideLayout4.xml"/><Relationship Id="rId4" Type="http://schemas.openxmlformats.org/officeDocument/2006/relationships/hyperlink" Target="https://docs.aws.amazon.com/machine-learning/latest/dg/model-fit-underfitting-vs-overfitting.html"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docs.aws.amazon.com/machine-learning/latest/dg/model-fit-underfitting-vs-overfitting.html" TargetMode="External"/><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hyperlink" Target="https://docs.aws.amazon.com/machine-learning/latest/dg/model-fit-underfitting-vs-overfitting.html" TargetMode="External"/><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hyperlink" Target="https://www.tensorflow.org/install/gpu" TargetMode="External"/><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hyperlink" Target="https://docs.aws.amazon.com/machine-learning/latest/dg/model-fit-underfitting-vs-overfitting.html" TargetMode="External"/><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hyperlink" Target="https://docs.aws.amazon.com/machine-learning/latest/dg/model-fit-underfitting-vs-overfitting.html" TargetMode="External"/><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3" Type="http://schemas.openxmlformats.org/officeDocument/2006/relationships/hyperlink" Target="https://docs.aws.amazon.com/machine-learning/latest/dg/model-fit-underfitting-vs-overfitting.html" TargetMode="External"/><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3" Type="http://schemas.openxmlformats.org/officeDocument/2006/relationships/hyperlink" Target="https://towardsdatascience.com/weight-initialization-in-neural-networks-a-journey-from-the-basics-to-kaiming-954fb9b47c79" TargetMode="External"/><Relationship Id="rId2" Type="http://schemas.openxmlformats.org/officeDocument/2006/relationships/notesSlide" Target="../notesSlides/notesSlide123.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124.xml.rels><?xml version="1.0" encoding="UTF-8" standalone="yes"?>
<Relationships xmlns="http://schemas.openxmlformats.org/package/2006/relationships"><Relationship Id="rId3" Type="http://schemas.openxmlformats.org/officeDocument/2006/relationships/hyperlink" Target="https://towardsdatascience.com/weight-initialization-in-neural-networks-a-journey-from-the-basics-to-kaiming-954fb9b47c79" TargetMode="External"/><Relationship Id="rId2" Type="http://schemas.openxmlformats.org/officeDocument/2006/relationships/notesSlide" Target="../notesSlides/notesSlide124.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125.xml.rels><?xml version="1.0" encoding="UTF-8" standalone="yes"?>
<Relationships xmlns="http://schemas.openxmlformats.org/package/2006/relationships"><Relationship Id="rId3" Type="http://schemas.openxmlformats.org/officeDocument/2006/relationships/hyperlink" Target="https://towardsdatascience.com/weight-initialization-in-neural-networks-a-journey-from-the-basics-to-kaiming-954fb9b47c79" TargetMode="External"/><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hyperlink" Target="https://towardsdatascience.com/weight-initialization-in-neural-networks-a-journey-from-the-basics-to-kaiming-954fb9b47c79" TargetMode="External"/><Relationship Id="rId2" Type="http://schemas.openxmlformats.org/officeDocument/2006/relationships/notesSlide" Target="../notesSlides/notesSlide126.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3" Type="http://schemas.openxmlformats.org/officeDocument/2006/relationships/hyperlink" Target="https://towardsdatascience.com/weight-initialization-in-neural-networks-a-journey-from-the-basics-to-kaiming-954fb9b47c79" TargetMode="External"/><Relationship Id="rId2" Type="http://schemas.openxmlformats.org/officeDocument/2006/relationships/notesSlide" Target="../notesSlides/notesSlide127.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128.xml.rels><?xml version="1.0" encoding="UTF-8" standalone="yes"?>
<Relationships xmlns="http://schemas.openxmlformats.org/package/2006/relationships"><Relationship Id="rId3" Type="http://schemas.openxmlformats.org/officeDocument/2006/relationships/hyperlink" Target="https://keras.io/api/layers/initializers/" TargetMode="External"/><Relationship Id="rId2" Type="http://schemas.openxmlformats.org/officeDocument/2006/relationships/notesSlide" Target="../notesSlides/notesSlide128.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hyperlink" Target="https://machinelearningmastery.com/weight-initialization-for-deep-learning-neural-networks/" TargetMode="External"/><Relationship Id="rId2" Type="http://schemas.openxmlformats.org/officeDocument/2006/relationships/notesSlide" Target="../notesSlides/notesSlide12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3" Type="http://schemas.openxmlformats.org/officeDocument/2006/relationships/hyperlink" Target="https://ruder.io/optimizing-gradient-descent/" TargetMode="External"/><Relationship Id="rId2" Type="http://schemas.openxmlformats.org/officeDocument/2006/relationships/notesSlide" Target="../notesSlides/notesSlide131.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42.xml"/><Relationship Id="rId1" Type="http://schemas.openxmlformats.org/officeDocument/2006/relationships/slideLayout" Target="../slideLayouts/slideLayout4.xml"/><Relationship Id="rId4" Type="http://schemas.openxmlformats.org/officeDocument/2006/relationships/hyperlink" Target="https://ruder.io/optimizing-gradient-descent/" TargetMode="External"/></Relationships>
</file>

<file path=ppt/slides/_rels/slide143.xml.rels><?xml version="1.0" encoding="UTF-8" standalone="yes"?>
<Relationships xmlns="http://schemas.openxmlformats.org/package/2006/relationships"><Relationship Id="rId3" Type="http://schemas.openxmlformats.org/officeDocument/2006/relationships/hyperlink" Target="https://ruder.io/optimizing-gradient-descent/" TargetMode="External"/><Relationship Id="rId2" Type="http://schemas.openxmlformats.org/officeDocument/2006/relationships/notesSlide" Target="../notesSlides/notesSlide14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hyperlink" Target="https://ruder.io/optimizing-gradient-descent/" TargetMode="External"/><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3" Type="http://schemas.openxmlformats.org/officeDocument/2006/relationships/hyperlink" Target="https://ruder.io/optimizing-gradient-descent/" TargetMode="External"/><Relationship Id="rId2" Type="http://schemas.openxmlformats.org/officeDocument/2006/relationships/notesSlide" Target="../notesSlides/notesSlide145.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3" Type="http://schemas.openxmlformats.org/officeDocument/2006/relationships/hyperlink" Target="https://ruder.io/optimizing-gradient-descent/" TargetMode="External"/><Relationship Id="rId2" Type="http://schemas.openxmlformats.org/officeDocument/2006/relationships/notesSlide" Target="../notesSlides/notesSlide146.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147.xml.rels><?xml version="1.0" encoding="UTF-8" standalone="yes"?>
<Relationships xmlns="http://schemas.openxmlformats.org/package/2006/relationships"><Relationship Id="rId3" Type="http://schemas.openxmlformats.org/officeDocument/2006/relationships/hyperlink" Target="https://ruder.io/optimizing-gradient-descent/" TargetMode="External"/><Relationship Id="rId2" Type="http://schemas.openxmlformats.org/officeDocument/2006/relationships/notesSlide" Target="../notesSlides/notesSlide147.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48.xml.rels><?xml version="1.0" encoding="UTF-8" standalone="yes"?>
<Relationships xmlns="http://schemas.openxmlformats.org/package/2006/relationships"><Relationship Id="rId3" Type="http://schemas.openxmlformats.org/officeDocument/2006/relationships/hyperlink" Target="https://ruder.io/optimizing-gradient-descent/" TargetMode="External"/><Relationship Id="rId2" Type="http://schemas.openxmlformats.org/officeDocument/2006/relationships/notesSlide" Target="../notesSlides/notesSlide148.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49.xml.rels><?xml version="1.0" encoding="UTF-8" standalone="yes"?>
<Relationships xmlns="http://schemas.openxmlformats.org/package/2006/relationships"><Relationship Id="rId3" Type="http://schemas.openxmlformats.org/officeDocument/2006/relationships/hyperlink" Target="https://towardsdatascience.com/adam-latest-trends-in-deep-learning-optimization-6be9a291375c" TargetMode="External"/><Relationship Id="rId2" Type="http://schemas.openxmlformats.org/officeDocument/2006/relationships/notesSlide" Target="../notesSlides/notesSlide149.xml"/><Relationship Id="rId1" Type="http://schemas.openxmlformats.org/officeDocument/2006/relationships/slideLayout" Target="../slideLayouts/slideLayout4.xml"/><Relationship Id="rId4" Type="http://schemas.openxmlformats.org/officeDocument/2006/relationships/hyperlink" Target="https://ruder.io/optimizing-gradient-descen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hyperlink" Target="https://github.com/zalandoresearch/fashion-mnist" TargetMode="External"/><Relationship Id="rId2" Type="http://schemas.openxmlformats.org/officeDocument/2006/relationships/notesSlide" Target="../notesSlides/notesSlide150.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3" Type="http://schemas.openxmlformats.org/officeDocument/2006/relationships/hyperlink" Target="https://towardsdatascience.com/docker-made-easy-for-data-scientists-b32efbc23165" TargetMode="External"/><Relationship Id="rId2" Type="http://schemas.openxmlformats.org/officeDocument/2006/relationships/notesSlide" Target="../notesSlides/notesSlide151.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52.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3.xml"/><Relationship Id="rId1" Type="http://schemas.openxmlformats.org/officeDocument/2006/relationships/slideLayout" Target="../slideLayouts/slideLayout4.xml"/><Relationship Id="rId4" Type="http://schemas.openxmlformats.org/officeDocument/2006/relationships/image" Target="../media/image98.png"/></Relationships>
</file>

<file path=ppt/slides/_rels/slide1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59.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61.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hyperlink" Target="https://towardsdatascience.com/python-implementation-of-grid-search-and-random-search-for-hyperparameter-optimization-2d6a82ebf75c" TargetMode="External"/></Relationships>
</file>

<file path=ppt/slides/_rels/slide165.xml.rels><?xml version="1.0" encoding="UTF-8" standalone="yes"?>
<Relationships xmlns="http://schemas.openxmlformats.org/package/2006/relationships"><Relationship Id="rId3" Type="http://schemas.openxmlformats.org/officeDocument/2006/relationships/hyperlink" Target="https://towardsdatascience.com/python-implementation-of-grid-search-and-random-search-for-hyperparameter-optimization-2d6a82ebf75c" TargetMode="External"/><Relationship Id="rId2" Type="http://schemas.openxmlformats.org/officeDocument/2006/relationships/notesSlide" Target="../notesSlides/notesSlide165.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7.xml"/><Relationship Id="rId1" Type="http://schemas.openxmlformats.org/officeDocument/2006/relationships/slideLayout" Target="../slideLayouts/slideLayout4.xml"/><Relationship Id="rId4" Type="http://schemas.openxmlformats.org/officeDocument/2006/relationships/hyperlink" Target="https://towardsdatascience.com/shallow-understanding-on-bayesian-optimization-324b6c1f7083"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towardsdatascience.com/shallow-understanding-on-bayesian-optimization-324b6c1f7083" TargetMode="External"/><Relationship Id="rId2" Type="http://schemas.openxmlformats.org/officeDocument/2006/relationships/notesSlide" Target="../notesSlides/notesSlide168.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169.xml.rels><?xml version="1.0" encoding="UTF-8" standalone="yes"?>
<Relationships xmlns="http://schemas.openxmlformats.org/package/2006/relationships"><Relationship Id="rId3" Type="http://schemas.openxmlformats.org/officeDocument/2006/relationships/hyperlink" Target="https://docs.wandb.ai/guides/sweeps" TargetMode="External"/><Relationship Id="rId2" Type="http://schemas.openxmlformats.org/officeDocument/2006/relationships/notesSlide" Target="../notesSlides/notesSlide169.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towardsdatascience.com/understanding-the-mathematics-behind-gradient-descent-dde5dc9be06e" TargetMode="Externa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4.xml"/></Relationships>
</file>

<file path=ppt/slides/_rels/slide171.xml.rels><?xml version="1.0" encoding="UTF-8" standalone="yes"?>
<Relationships xmlns="http://schemas.openxmlformats.org/package/2006/relationships"><Relationship Id="rId3" Type="http://schemas.openxmlformats.org/officeDocument/2006/relationships/hyperlink" Target="https://docs.wandb.ai/guides/artifacts" TargetMode="External"/><Relationship Id="rId2" Type="http://schemas.openxmlformats.org/officeDocument/2006/relationships/notesSlide" Target="../notesSlides/notesSlide171.xml"/><Relationship Id="rId1" Type="http://schemas.openxmlformats.org/officeDocument/2006/relationships/slideLayout" Target="../slideLayouts/slideLayout4.xml"/><Relationship Id="rId4" Type="http://schemas.openxmlformats.org/officeDocument/2006/relationships/image" Target="../media/image110.gif"/></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73.xml"/><Relationship Id="rId1" Type="http://schemas.openxmlformats.org/officeDocument/2006/relationships/slideLayout" Target="../slideLayouts/slideLayout4.xml"/><Relationship Id="rId4" Type="http://schemas.openxmlformats.org/officeDocument/2006/relationships/hyperlink" Target="https://docs.wandb.ai/guides/reports" TargetMode="Externa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hyperlink" Target="http://onnx.ai" TargetMode="External"/><Relationship Id="rId2" Type="http://schemas.openxmlformats.org/officeDocument/2006/relationships/notesSlide" Target="../notesSlides/notesSlide175.xml"/><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77.xml"/><Relationship Id="rId1" Type="http://schemas.openxmlformats.org/officeDocument/2006/relationships/slideLayout" Target="../slideLayouts/slideLayout4.xml"/><Relationship Id="rId4" Type="http://schemas.openxmlformats.org/officeDocument/2006/relationships/hyperlink" Target="https://www.youtube.com/watch?v=cK5AyawZSUI" TargetMode="Externa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80.xml"/><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4.xml"/><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hyperlink" Target="https://github.com/onnx/onnx/blob/master/docs/Operators.md" TargetMode="External"/><Relationship Id="rId2" Type="http://schemas.openxmlformats.org/officeDocument/2006/relationships/notesSlide" Target="../notesSlides/notesSlide186.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18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87.xml"/><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8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towardsdatascience.com/understanding-the-mathematics-behind-gradient-descent-dde5dc9be06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hyperlink" Target="https://www.coursehero.com/file/27927651/Gradient-Descentpdf/"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90.xml"/><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91.xml"/><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3" Type="http://schemas.openxmlformats.org/officeDocument/2006/relationships/hyperlink" Target="https://medium.com/analytics-vidhya/how-to-convert-your-keras-model-to-onnx-8d8b092c4e4f" TargetMode="External"/><Relationship Id="rId2" Type="http://schemas.openxmlformats.org/officeDocument/2006/relationships/notesSlide" Target="../notesSlides/notesSlide192.xml"/><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3.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4.xml"/><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95.xml"/><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4.xml"/></Relationships>
</file>

<file path=ppt/slides/_rels/slide19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99.xml"/><Relationship Id="rId1" Type="http://schemas.openxmlformats.org/officeDocument/2006/relationships/slideLayout" Target="../slideLayouts/slideLayout4.xml"/><Relationship Id="rId5" Type="http://schemas.openxmlformats.org/officeDocument/2006/relationships/hyperlink" Target="https://www.netapp.com/blog/containers-vs-vms/" TargetMode="External"/><Relationship Id="rId4" Type="http://schemas.openxmlformats.org/officeDocument/2006/relationships/hyperlink" Target="https://medium.com/@Toptal?source=post_page-----ab3fc6362d5f--------------------------------"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00.xml.rels><?xml version="1.0" encoding="UTF-8" standalone="yes"?>
<Relationships xmlns="http://schemas.openxmlformats.org/package/2006/relationships"><Relationship Id="rId3" Type="http://schemas.openxmlformats.org/officeDocument/2006/relationships/hyperlink" Target="https://medium.com/platformer-blog/practical-guide-on-writing-a-dockerfile-for-your-application-89376f88b3b5" TargetMode="External"/><Relationship Id="rId2" Type="http://schemas.openxmlformats.org/officeDocument/2006/relationships/notesSlide" Target="../notesSlides/notesSlide200.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hyperlink" Target="https://docs.docker.com/engine/reference/builder/#from" TargetMode="External"/><Relationship Id="rId2" Type="http://schemas.openxmlformats.org/officeDocument/2006/relationships/notesSlide" Target="../notesSlides/notesSlide203.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hyperlink" Target="https://hub.docker.com/" TargetMode="External"/><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hyperlink" Target="https://www.derivative-calculator.net/" TargetMode="External"/><Relationship Id="rId4" Type="http://schemas.openxmlformats.org/officeDocument/2006/relationships/image" Target="../media/image13.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3" Type="http://schemas.openxmlformats.org/officeDocument/2006/relationships/hyperlink" Target="https://docs.docker.com/engine/reference/run/" TargetMode="External"/><Relationship Id="rId2" Type="http://schemas.openxmlformats.org/officeDocument/2006/relationships/notesSlide" Target="../notesSlides/notesSlide211.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3" Type="http://schemas.openxmlformats.org/officeDocument/2006/relationships/hyperlink" Target="https://flask.palletsprojects.com/en/2.0.x/" TargetMode="External"/><Relationship Id="rId2" Type="http://schemas.openxmlformats.org/officeDocument/2006/relationships/notesSlide" Target="../notesSlides/notesSlide215.xml"/><Relationship Id="rId1" Type="http://schemas.openxmlformats.org/officeDocument/2006/relationships/slideLayout" Target="../slideLayouts/slideLayout4.xml"/><Relationship Id="rId4" Type="http://schemas.openxmlformats.org/officeDocument/2006/relationships/image" Target="../media/image125.png"/></Relationships>
</file>

<file path=ppt/slides/_rels/slide21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16.xml"/><Relationship Id="rId1" Type="http://schemas.openxmlformats.org/officeDocument/2006/relationships/slideLayout" Target="../slideLayouts/slideLayout4.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hyperlink" Target="https://towardsdatascience.com/machine-learning-in-production-keras-flask-docker-and-heroku-933b5f885459" TargetMode="External"/><Relationship Id="rId2" Type="http://schemas.openxmlformats.org/officeDocument/2006/relationships/notesSlide" Target="../notesSlides/notesSlide218.xml"/><Relationship Id="rId1" Type="http://schemas.openxmlformats.org/officeDocument/2006/relationships/slideLayout" Target="../slideLayouts/slideLayout4.xml"/></Relationships>
</file>

<file path=ppt/slides/_rels/slide219.xml.rels><?xml version="1.0" encoding="UTF-8" standalone="yes"?>
<Relationships xmlns="http://schemas.openxmlformats.org/package/2006/relationships"><Relationship Id="rId3" Type="http://schemas.openxmlformats.org/officeDocument/2006/relationships/hyperlink" Target="https://image-net.org/" TargetMode="External"/><Relationship Id="rId2" Type="http://schemas.openxmlformats.org/officeDocument/2006/relationships/notesSlide" Target="../notesSlides/notesSlide219.xml"/><Relationship Id="rId1" Type="http://schemas.openxmlformats.org/officeDocument/2006/relationships/slideLayout" Target="../slideLayouts/slideLayout4.xml"/><Relationship Id="rId4" Type="http://schemas.openxmlformats.org/officeDocument/2006/relationships/hyperlink" Target="https://gist.github.com/yrevar/942d3a0ac09ec9e5eb3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3" Type="http://schemas.openxmlformats.org/officeDocument/2006/relationships/hyperlink" Target="https://keras.io/api/applications/" TargetMode="External"/><Relationship Id="rId2" Type="http://schemas.openxmlformats.org/officeDocument/2006/relationships/notesSlide" Target="../notesSlides/notesSlide221.xml"/><Relationship Id="rId1" Type="http://schemas.openxmlformats.org/officeDocument/2006/relationships/slideLayout" Target="../slideLayouts/slideLayout4.xml"/><Relationship Id="rId4" Type="http://schemas.openxmlformats.org/officeDocument/2006/relationships/image" Target="../media/image127.png"/></Relationships>
</file>

<file path=ppt/slides/_rels/slide22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22.xml"/><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5.xml"/><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hyperlink" Target="https://towardsdatascience.com/how-to-build-a-machine-learning-api-using-flask-2fb345518801" TargetMode="External"/><Relationship Id="rId2" Type="http://schemas.openxmlformats.org/officeDocument/2006/relationships/notesSlide" Target="../notesSlides/notesSlide227.xml"/><Relationship Id="rId1" Type="http://schemas.openxmlformats.org/officeDocument/2006/relationships/slideLayout" Target="../slideLayouts/slideLayout4.xml"/><Relationship Id="rId5" Type="http://schemas.openxmlformats.org/officeDocument/2006/relationships/hyperlink" Target="http://localhost:5000/upload" TargetMode="External"/><Relationship Id="rId4" Type="http://schemas.openxmlformats.org/officeDocument/2006/relationships/image" Target="../media/image132.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29.xml"/><Relationship Id="rId1" Type="http://schemas.openxmlformats.org/officeDocument/2006/relationships/slideLayout" Target="../slideLayouts/slideLayout4.xml"/><Relationship Id="rId4" Type="http://schemas.openxmlformats.org/officeDocument/2006/relationships/hyperlink" Target="https://dev.to/pmutua/the-best-docker-base-image-for-your-python-application-3o83"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towardsdatascience.com/understanding-backpropagation-abcc509ca9d0#:~:text=%E2%80%9CEssentially%2C%20backpropagation%20evaluates%20the%20expression,%E2%80%9Cbackwards%20propagated%20error).%E2%80%9D"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hyperlink" Target="https://www.youtube.com/watch?v=9d2fwGjyb4M&amp;ab_channel=BrentScarff" TargetMode="External"/></Relationships>
</file>

<file path=ppt/slides/_rels/slide230.xml.rels><?xml version="1.0" encoding="UTF-8" standalone="yes"?>
<Relationships xmlns="http://schemas.openxmlformats.org/package/2006/relationships"><Relationship Id="rId3" Type="http://schemas.openxmlformats.org/officeDocument/2006/relationships/hyperlink" Target="http://localhost:5000/upload" TargetMode="External"/><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hyperlink" Target="https://docs.docker.com/engine/install/" TargetMode="External"/><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32.xml"/><Relationship Id="rId1" Type="http://schemas.openxmlformats.org/officeDocument/2006/relationships/slideLayout" Target="../slideLayouts/slideLayout4.xml"/></Relationships>
</file>

<file path=ppt/slides/_rels/slide233.xml.rels><?xml version="1.0" encoding="UTF-8" standalone="yes"?>
<Relationships xmlns="http://schemas.openxmlformats.org/package/2006/relationships"><Relationship Id="rId3" Type="http://schemas.openxmlformats.org/officeDocument/2006/relationships/hyperlink" Target="https://stackoverflow.com/questions/55313610/importerror-libgl-so-1-cannot-open-shared-object-file-no-such-file-or-directo" TargetMode="External"/><Relationship Id="rId2" Type="http://schemas.openxmlformats.org/officeDocument/2006/relationships/notesSlide" Target="../notesSlides/notesSlide233.xml"/><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3" Type="http://schemas.openxmlformats.org/officeDocument/2006/relationships/hyperlink" Target="https://www.youtube.com/watch?v=cKzXOOtOXYY" TargetMode="External"/><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playground.tensorflow.org/"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blog.dataiku.com/when-and-when-not-to-use-deep-learning#:~:text=One%20of%20the%20main%20advantages,large%20number%20of%20interdependent%20variables."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keras.io/getting_started/intro_to_keras_for_engineers/"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hyperlink" Target="http://cs231n.stanford.edu/slides/2021/lecture_5.pdf"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cs231n.stanford.edu/slides/2021/lecture_5.pdf"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hyperlink" Target="http://pippin.gimp.org/image_processing/images/sample_grid_a_square.pn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hyperlink" Target="https://cs231n.github.io/convolutional-networks/" TargetMode="External"/><Relationship Id="rId4" Type="http://schemas.openxmlformats.org/officeDocument/2006/relationships/image" Target="../media/image2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hyperlink" Target="https://cs231n.github.io/convolutional-network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cs231n.github.io/neural-networks-1/"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hyperlink" Target="https://giphy.com/gifs/blog-daniel-keypoints-i4NjAwytgIRDW"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32.gif"/><Relationship Id="rId4" Type="http://schemas.openxmlformats.org/officeDocument/2006/relationships/image" Target="../media/image31.gi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www.cntk.ai/pythondocs/CNTK_103D_MNIST_ConvolutionalNeuralNetwork.html" TargetMode="External"/><Relationship Id="rId7" Type="http://schemas.openxmlformats.org/officeDocument/2006/relationships/image" Target="../media/image36.gif"/><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hyperlink" Target="https://techmaster.vn/posts/35479/convolution-network-giai-thich-bang-cau-chuyen-doi-thuong"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hyperlink" Target="https://cs231n.github.io/convolutional-networks/"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cs231n.github.io/convolutional-networks/" TargetMode="External"/><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keras.io/examples/vision/mnist_convnet/"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4.xml"/><Relationship Id="rId4" Type="http://schemas.openxmlformats.org/officeDocument/2006/relationships/hyperlink" Target="http://yann.lecun.com/exdb/publis/pdf/lecun-98.pdf"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papers.nips.cc/paper/2012/file/c399862d3b9d6b76c8436e924a68c45b-Paper.pdf"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hyperlink" Target="https://papers.nips.cc/paper/2012/file/c399862d3b9d6b76c8436e924a68c45b-Paper.pdf"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hyperlink" Target="https://arxiv.org/pdf/1311.2901.pdf"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6.xml.rels><?xml version="1.0" encoding="UTF-8" standalone="yes"?>
<Relationships xmlns="http://schemas.openxmlformats.org/package/2006/relationships"><Relationship Id="rId3" Type="http://schemas.openxmlformats.org/officeDocument/2006/relationships/hyperlink" Target="https://arxiv.org/pdf/1311.2901.pdf"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3" Type="http://schemas.openxmlformats.org/officeDocument/2006/relationships/hyperlink" Target="https://arxiv.org/pdf/1409.1556.pdf"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cs231n.stanford.edu/slides/2021/lecture_9.pdf" TargetMode="External"/><Relationship Id="rId7"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4.xml"/><Relationship Id="rId4" Type="http://schemas.openxmlformats.org/officeDocument/2006/relationships/hyperlink" Target="http://cs231n.stanford.edu/slides/2021/lecture_9.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cs231n.stanford.edu/slides/2021/lecture_9.pdf"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s://colab.research.google.com/drive/1_3Tu8dpZtiTD5pBbMv-eLzAkdXZQQv5a"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4.xml"/><Relationship Id="rId4" Type="http://schemas.openxmlformats.org/officeDocument/2006/relationships/image" Target="../media/image55.gif"/></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cs231n.stanford.edu/slides/2021/lecture_3.pdf" TargetMode="External"/><Relationship Id="rId2" Type="http://schemas.openxmlformats.org/officeDocument/2006/relationships/notesSlide" Target="../notesSlides/notesSlide83.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hyperlink" Target="https://www.analyticsvidhya.com/blog/2018/04/fundamentals-deep-learning-regularization-techniques/" TargetMode="External"/><Relationship Id="rId2" Type="http://schemas.openxmlformats.org/officeDocument/2006/relationships/notesSlide" Target="../notesSlides/notesSlide84.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85.xml.rels><?xml version="1.0" encoding="UTF-8" standalone="yes"?>
<Relationships xmlns="http://schemas.openxmlformats.org/package/2006/relationships"><Relationship Id="rId3" Type="http://schemas.openxmlformats.org/officeDocument/2006/relationships/hyperlink" Target="https://www.analyticsvidhya.com/blog/2018/04/fundamentals-deep-learning-regularization-techniques/"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hyperlink" Target="http://cs231n.stanford.edu/slides/2021/lecture_3.pdf" TargetMode="External"/><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towardsdatascience.com/l1-and-l2-regularization-methods-ce25e7fc831c" TargetMode="External"/><Relationship Id="rId2" Type="http://schemas.openxmlformats.org/officeDocument/2006/relationships/notesSlide" Target="../notesSlides/notesSlide87.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3" Type="http://schemas.openxmlformats.org/officeDocument/2006/relationships/hyperlink" Target="https://towardsdatascience.com/l1-and-l2-regularization-methods-ce25e7fc831c" TargetMode="External"/><Relationship Id="rId2" Type="http://schemas.openxmlformats.org/officeDocument/2006/relationships/notesSlide" Target="../notesSlides/notesSlide8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89.xml.rels><?xml version="1.0" encoding="UTF-8" standalone="yes"?>
<Relationships xmlns="http://schemas.openxmlformats.org/package/2006/relationships"><Relationship Id="rId3" Type="http://schemas.openxmlformats.org/officeDocument/2006/relationships/hyperlink" Target="https://www.analyticsvidhya.com/blog/2018/04/fundamentals-deep-learning-regularization-techniques/" TargetMode="External"/><Relationship Id="rId2" Type="http://schemas.openxmlformats.org/officeDocument/2006/relationships/notesSlide" Target="../notesSlides/notesSlide89.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www.analyticsvidhya.com/blog/2018/04/fundamentals-deep-learning-regularization-techniques/" TargetMode="External"/><Relationship Id="rId2" Type="http://schemas.openxmlformats.org/officeDocument/2006/relationships/notesSlide" Target="../notesSlides/notesSlide90.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91.xml.rels><?xml version="1.0" encoding="UTF-8" standalone="yes"?>
<Relationships xmlns="http://schemas.openxmlformats.org/package/2006/relationships"><Relationship Id="rId3" Type="http://schemas.openxmlformats.org/officeDocument/2006/relationships/hyperlink" Target="https://www.analyticsvidhya.com/blog/2018/04/fundamentals-deep-learning-regularization-techniques/" TargetMode="External"/><Relationship Id="rId2" Type="http://schemas.openxmlformats.org/officeDocument/2006/relationships/notesSlide" Target="../notesSlides/notesSlide91.xml"/><Relationship Id="rId1" Type="http://schemas.openxmlformats.org/officeDocument/2006/relationships/slideLayout" Target="../slideLayouts/slideLayout4.xml"/><Relationship Id="rId4" Type="http://schemas.openxmlformats.org/officeDocument/2006/relationships/image" Target="../media/image64.gif"/></Relationships>
</file>

<file path=ppt/slides/_rels/slide92.xml.rels><?xml version="1.0" encoding="UTF-8" standalone="yes"?>
<Relationships xmlns="http://schemas.openxmlformats.org/package/2006/relationships"><Relationship Id="rId3" Type="http://schemas.openxmlformats.org/officeDocument/2006/relationships/hyperlink" Target="https://www.analyticsvidhya.com/blog/2018/04/fundamentals-deep-learning-regularization-techniques/" TargetMode="External"/><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hyperlink" Target="https://www.analyticsvidhya.com/blog/2018/04/fundamentals-deep-learning-regularization-techniques/"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94.xml.rels><?xml version="1.0" encoding="UTF-8" standalone="yes"?>
<Relationships xmlns="http://schemas.openxmlformats.org/package/2006/relationships"><Relationship Id="rId3" Type="http://schemas.openxmlformats.org/officeDocument/2006/relationships/hyperlink" Target="https://www.tensorflow.org/api_docs/python/tf/keras/preprocessing/image/ImageDataGenerator" TargetMode="External"/><Relationship Id="rId2" Type="http://schemas.openxmlformats.org/officeDocument/2006/relationships/notesSlide" Target="../notesSlides/notesSlide94.xml"/><Relationship Id="rId1" Type="http://schemas.openxmlformats.org/officeDocument/2006/relationships/slideLayout" Target="../slideLayouts/slideLayout4.xml"/><Relationship Id="rId4" Type="http://schemas.openxmlformats.org/officeDocument/2006/relationships/hyperlink" Target="https://albumentations.ai/"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hyperlink" Target="https://medium.com/analytics-vidhya/data-augmentation-is-it-really-necessary-b3cb12ab3c3f" TargetMode="External"/><Relationship Id="rId2" Type="http://schemas.openxmlformats.org/officeDocument/2006/relationships/notesSlide" Target="../notesSlides/notesSlide97.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png"/></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9.xml"/><Relationship Id="rId1" Type="http://schemas.openxmlformats.org/officeDocument/2006/relationships/slideLayout" Target="../slideLayouts/slideLayout4.xml"/><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9"/>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Intro to Deep Learning</a:t>
            </a:r>
            <a:endParaRPr/>
          </a:p>
        </p:txBody>
      </p:sp>
      <p:sp>
        <p:nvSpPr>
          <p:cNvPr id="110" name="Google Shape;11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Wrap up Forward Pass - Full Example</a:t>
            </a:r>
            <a:endParaRPr/>
          </a:p>
        </p:txBody>
      </p:sp>
      <p:pic>
        <p:nvPicPr>
          <p:cNvPr id="182" name="Google Shape;182;p28"/>
          <p:cNvPicPr preferRelativeResize="0"/>
          <p:nvPr/>
        </p:nvPicPr>
        <p:blipFill>
          <a:blip r:embed="rId3">
            <a:alphaModFix/>
          </a:blip>
          <a:stretch>
            <a:fillRect/>
          </a:stretch>
        </p:blipFill>
        <p:spPr>
          <a:xfrm>
            <a:off x="2146675" y="1304125"/>
            <a:ext cx="4249775" cy="3187326"/>
          </a:xfrm>
          <a:prstGeom prst="rect">
            <a:avLst/>
          </a:prstGeom>
          <a:noFill/>
          <a:ln>
            <a:noFill/>
          </a:ln>
        </p:spPr>
      </p:pic>
      <p:sp>
        <p:nvSpPr>
          <p:cNvPr id="183" name="Google Shape;183;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19"/>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Early Stopping</a:t>
            </a:r>
            <a:endParaRPr/>
          </a:p>
        </p:txBody>
      </p:sp>
      <p:sp>
        <p:nvSpPr>
          <p:cNvPr id="959" name="Google Shape;959;p119"/>
          <p:cNvSpPr txBox="1"/>
          <p:nvPr/>
        </p:nvSpPr>
        <p:spPr>
          <a:xfrm>
            <a:off x="7962900" y="4579050"/>
            <a:ext cx="93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960" name="Google Shape;960;p119"/>
          <p:cNvSpPr txBox="1"/>
          <p:nvPr/>
        </p:nvSpPr>
        <p:spPr>
          <a:xfrm>
            <a:off x="218725" y="895925"/>
            <a:ext cx="8622000" cy="1150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Early stopping is a technique where we want to make sure we don’t start to overfit.</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a:solidFill>
                  <a:srgbClr val="111111"/>
                </a:solidFill>
                <a:highlight>
                  <a:srgbClr val="FFFFFF"/>
                </a:highlight>
                <a:latin typeface="Open Sans"/>
                <a:ea typeface="Open Sans"/>
                <a:cs typeface="Open Sans"/>
                <a:sym typeface="Open Sans"/>
              </a:rPr>
              <a:t>Specifically, when the performance on a validation/test set gets worse from an iteration to an iteration, we will immediately stop the training process.</a:t>
            </a:r>
            <a:endParaRPr sz="1200">
              <a:solidFill>
                <a:srgbClr val="111111"/>
              </a:solidFill>
              <a:highlight>
                <a:srgbClr val="FFFFFF"/>
              </a:highlight>
              <a:latin typeface="Open Sans"/>
              <a:ea typeface="Open Sans"/>
              <a:cs typeface="Open Sans"/>
              <a:sym typeface="Open Sans"/>
            </a:endParaRPr>
          </a:p>
        </p:txBody>
      </p:sp>
      <p:grpSp>
        <p:nvGrpSpPr>
          <p:cNvPr id="961" name="Google Shape;961;p119"/>
          <p:cNvGrpSpPr/>
          <p:nvPr/>
        </p:nvGrpSpPr>
        <p:grpSpPr>
          <a:xfrm>
            <a:off x="2339625" y="2053175"/>
            <a:ext cx="4000500" cy="2622575"/>
            <a:chOff x="2339625" y="2053175"/>
            <a:chExt cx="4000500" cy="2622575"/>
          </a:xfrm>
        </p:grpSpPr>
        <p:pic>
          <p:nvPicPr>
            <p:cNvPr id="962" name="Google Shape;962;p119"/>
            <p:cNvPicPr preferRelativeResize="0"/>
            <p:nvPr/>
          </p:nvPicPr>
          <p:blipFill>
            <a:blip r:embed="rId4">
              <a:alphaModFix/>
            </a:blip>
            <a:stretch>
              <a:fillRect/>
            </a:stretch>
          </p:blipFill>
          <p:spPr>
            <a:xfrm>
              <a:off x="2339625" y="2142100"/>
              <a:ext cx="4000500" cy="2533650"/>
            </a:xfrm>
            <a:prstGeom prst="rect">
              <a:avLst/>
            </a:prstGeom>
            <a:noFill/>
            <a:ln>
              <a:noFill/>
            </a:ln>
          </p:spPr>
        </p:pic>
        <p:cxnSp>
          <p:nvCxnSpPr>
            <p:cNvPr id="963" name="Google Shape;963;p119"/>
            <p:cNvCxnSpPr/>
            <p:nvPr/>
          </p:nvCxnSpPr>
          <p:spPr>
            <a:xfrm flipH="1">
              <a:off x="4170000" y="2321275"/>
              <a:ext cx="592500" cy="557400"/>
            </a:xfrm>
            <a:prstGeom prst="straightConnector1">
              <a:avLst/>
            </a:prstGeom>
            <a:noFill/>
            <a:ln w="9525" cap="flat" cmpd="sng">
              <a:solidFill>
                <a:schemeClr val="dk2"/>
              </a:solidFill>
              <a:prstDash val="solid"/>
              <a:round/>
              <a:headEnd type="none" w="med" len="med"/>
              <a:tailEnd type="triangle" w="med" len="med"/>
            </a:ln>
          </p:spPr>
        </p:cxnSp>
        <p:sp>
          <p:nvSpPr>
            <p:cNvPr id="964" name="Google Shape;964;p119"/>
            <p:cNvSpPr txBox="1"/>
            <p:nvPr/>
          </p:nvSpPr>
          <p:spPr>
            <a:xfrm>
              <a:off x="4889500" y="2053175"/>
              <a:ext cx="1023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stop!</a:t>
              </a:r>
              <a:endParaRPr>
                <a:latin typeface="Open Sans"/>
                <a:ea typeface="Open Sans"/>
                <a:cs typeface="Open Sans"/>
                <a:sym typeface="Open Sans"/>
              </a:endParaRPr>
            </a:p>
          </p:txBody>
        </p:sp>
      </p:grpSp>
      <p:sp>
        <p:nvSpPr>
          <p:cNvPr id="965" name="Google Shape;965;p1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100</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sp>
        <p:nvSpPr>
          <p:cNvPr id="970" name="Google Shape;970;p120"/>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Early Stopping</a:t>
            </a:r>
            <a:endParaRPr/>
          </a:p>
        </p:txBody>
      </p:sp>
      <p:sp>
        <p:nvSpPr>
          <p:cNvPr id="971" name="Google Shape;971;p120"/>
          <p:cNvSpPr txBox="1"/>
          <p:nvPr/>
        </p:nvSpPr>
        <p:spPr>
          <a:xfrm>
            <a:off x="7962900" y="4579050"/>
            <a:ext cx="93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972" name="Google Shape;972;p120"/>
          <p:cNvSpPr txBox="1"/>
          <p:nvPr/>
        </p:nvSpPr>
        <p:spPr>
          <a:xfrm>
            <a:off x="218725" y="895925"/>
            <a:ext cx="8622000" cy="1150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Early stopping is a technique where we want to make sure we don’t start to overfit.</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a:solidFill>
                  <a:srgbClr val="111111"/>
                </a:solidFill>
                <a:highlight>
                  <a:srgbClr val="FFFFFF"/>
                </a:highlight>
                <a:latin typeface="Open Sans"/>
                <a:ea typeface="Open Sans"/>
                <a:cs typeface="Open Sans"/>
                <a:sym typeface="Open Sans"/>
              </a:rPr>
              <a:t>Specifically, when the performance on a validation/test set gets worse from an iteration to an iteration, we will immediately stop the training process.</a:t>
            </a:r>
            <a:endParaRPr sz="1200">
              <a:solidFill>
                <a:srgbClr val="111111"/>
              </a:solidFill>
              <a:highlight>
                <a:srgbClr val="FFFFFF"/>
              </a:highlight>
              <a:latin typeface="Open Sans"/>
              <a:ea typeface="Open Sans"/>
              <a:cs typeface="Open Sans"/>
              <a:sym typeface="Open Sans"/>
            </a:endParaRPr>
          </a:p>
        </p:txBody>
      </p:sp>
      <p:sp>
        <p:nvSpPr>
          <p:cNvPr id="973" name="Google Shape;973;p120"/>
          <p:cNvSpPr txBox="1"/>
          <p:nvPr/>
        </p:nvSpPr>
        <p:spPr>
          <a:xfrm>
            <a:off x="345725" y="2328350"/>
            <a:ext cx="5609100" cy="838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from keras.callbacks import EarlyStopping</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endParaRPr sz="1000">
              <a:solidFill>
                <a:srgbClr val="333333"/>
              </a:solidFill>
              <a:highlight>
                <a:srgbClr val="F5F5F5"/>
              </a:highlight>
              <a:latin typeface="Courier New"/>
              <a:ea typeface="Courier New"/>
              <a:cs typeface="Courier New"/>
              <a:sym typeface="Courier New"/>
            </a:endParaRPr>
          </a:p>
          <a:p>
            <a:pPr marL="88900" marR="88900" lvl="0" indent="0" algn="l" rtl="0">
              <a:lnSpc>
                <a:spcPct val="200000"/>
              </a:lnSpc>
              <a:spcBef>
                <a:spcPts val="1500"/>
              </a:spcBef>
              <a:spcAft>
                <a:spcPts val="1500"/>
              </a:spcAft>
              <a:buNone/>
            </a:pPr>
            <a:r>
              <a:rPr lang="en" sz="1000">
                <a:solidFill>
                  <a:srgbClr val="333333"/>
                </a:solidFill>
                <a:highlight>
                  <a:srgbClr val="F5F5F5"/>
                </a:highlight>
                <a:latin typeface="Courier New"/>
                <a:ea typeface="Courier New"/>
                <a:cs typeface="Courier New"/>
                <a:sym typeface="Courier New"/>
              </a:rPr>
              <a:t>EarlyStopping(monitor='val_err', patience=5)</a:t>
            </a:r>
            <a:endParaRPr sz="1000">
              <a:solidFill>
                <a:srgbClr val="333333"/>
              </a:solidFill>
              <a:highlight>
                <a:srgbClr val="F5F5F5"/>
              </a:highlight>
              <a:latin typeface="Courier New"/>
              <a:ea typeface="Courier New"/>
              <a:cs typeface="Courier New"/>
              <a:sym typeface="Courier New"/>
            </a:endParaRPr>
          </a:p>
        </p:txBody>
      </p:sp>
      <p:sp>
        <p:nvSpPr>
          <p:cNvPr id="974" name="Google Shape;974;p120"/>
          <p:cNvSpPr txBox="1"/>
          <p:nvPr/>
        </p:nvSpPr>
        <p:spPr>
          <a:xfrm>
            <a:off x="218725" y="3410525"/>
            <a:ext cx="8622000" cy="11502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111111"/>
              </a:buClr>
              <a:buSzPts val="1200"/>
              <a:buFont typeface="Open Sans"/>
              <a:buChar char="-"/>
            </a:pPr>
            <a:r>
              <a:rPr lang="en" sz="1200" b="1">
                <a:solidFill>
                  <a:srgbClr val="111111"/>
                </a:solidFill>
                <a:highlight>
                  <a:srgbClr val="FFFFFF"/>
                </a:highlight>
                <a:latin typeface="Open Sans"/>
                <a:ea typeface="Open Sans"/>
                <a:cs typeface="Open Sans"/>
                <a:sym typeface="Open Sans"/>
              </a:rPr>
              <a:t>monitor</a:t>
            </a:r>
            <a:r>
              <a:rPr lang="en" sz="1200">
                <a:solidFill>
                  <a:srgbClr val="111111"/>
                </a:solidFill>
                <a:highlight>
                  <a:srgbClr val="FFFFFF"/>
                </a:highlight>
                <a:latin typeface="Open Sans"/>
                <a:ea typeface="Open Sans"/>
                <a:cs typeface="Open Sans"/>
                <a:sym typeface="Open Sans"/>
              </a:rPr>
              <a:t> denotes the metric we should monitor in order to know if we are getting worse / not</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b="1">
                <a:solidFill>
                  <a:srgbClr val="111111"/>
                </a:solidFill>
                <a:highlight>
                  <a:srgbClr val="FFFFFF"/>
                </a:highlight>
                <a:latin typeface="Open Sans"/>
                <a:ea typeface="Open Sans"/>
                <a:cs typeface="Open Sans"/>
                <a:sym typeface="Open Sans"/>
              </a:rPr>
              <a:t>Patience</a:t>
            </a:r>
            <a:r>
              <a:rPr lang="en" sz="1200">
                <a:solidFill>
                  <a:srgbClr val="111111"/>
                </a:solidFill>
                <a:highlight>
                  <a:srgbClr val="FFFFFF"/>
                </a:highlight>
                <a:latin typeface="Open Sans"/>
                <a:ea typeface="Open Sans"/>
                <a:cs typeface="Open Sans"/>
                <a:sym typeface="Open Sans"/>
              </a:rPr>
              <a:t> is the number of epochs we will be “patient” about, until we’ll stop training, given there was no improvement</a:t>
            </a:r>
            <a:endParaRPr sz="1200">
              <a:solidFill>
                <a:srgbClr val="111111"/>
              </a:solidFill>
              <a:highlight>
                <a:srgbClr val="FFFFFF"/>
              </a:highlight>
              <a:latin typeface="Open Sans"/>
              <a:ea typeface="Open Sans"/>
              <a:cs typeface="Open Sans"/>
              <a:sym typeface="Open Sans"/>
            </a:endParaRPr>
          </a:p>
        </p:txBody>
      </p:sp>
      <p:sp>
        <p:nvSpPr>
          <p:cNvPr id="975" name="Google Shape;975;p1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101</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21"/>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Ex. time</a:t>
            </a:r>
            <a:endParaRPr/>
          </a:p>
        </p:txBody>
      </p:sp>
      <p:sp>
        <p:nvSpPr>
          <p:cNvPr id="981" name="Google Shape;981;p121"/>
          <p:cNvSpPr txBox="1"/>
          <p:nvPr/>
        </p:nvSpPr>
        <p:spPr>
          <a:xfrm>
            <a:off x="218725" y="895925"/>
            <a:ext cx="8622000" cy="3412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dirty="0">
                <a:solidFill>
                  <a:srgbClr val="111111"/>
                </a:solidFill>
                <a:highlight>
                  <a:srgbClr val="FFFFFF"/>
                </a:highlight>
                <a:latin typeface="Open Sans"/>
                <a:ea typeface="Open Sans"/>
                <a:cs typeface="Open Sans"/>
                <a:sym typeface="Open Sans"/>
              </a:rPr>
              <a:t>Let’s practice Regularization in Keras!</a:t>
            </a:r>
            <a:endParaRPr sz="1200"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dirty="0">
                <a:solidFill>
                  <a:srgbClr val="111111"/>
                </a:solidFill>
                <a:highlight>
                  <a:srgbClr val="FFFFFF"/>
                </a:highlight>
                <a:latin typeface="Open Sans"/>
                <a:ea typeface="Open Sans"/>
                <a:cs typeface="Open Sans"/>
                <a:sym typeface="Open Sans"/>
              </a:rPr>
              <a:t>In the following exercise, you will have a chance to implement several regularizations in Keras, and check models with and without them, in order to see who performs better (with? without?)</a:t>
            </a:r>
            <a:endParaRPr sz="1200" dirty="0">
              <a:solidFill>
                <a:srgbClr val="111111"/>
              </a:solidFill>
              <a:highlight>
                <a:srgbClr val="FFFFFF"/>
              </a:highlight>
              <a:latin typeface="Open Sans"/>
              <a:ea typeface="Open Sans"/>
              <a:cs typeface="Open Sans"/>
              <a:sym typeface="Open Sans"/>
            </a:endParaRPr>
          </a:p>
          <a:p>
            <a:pPr marL="0" lvl="0" indent="0" algn="l" rtl="0">
              <a:spcBef>
                <a:spcPts val="1600"/>
              </a:spcBef>
              <a:spcAft>
                <a:spcPts val="0"/>
              </a:spcAft>
              <a:buNone/>
            </a:pPr>
            <a:r>
              <a:rPr lang="en" sz="1200" dirty="0">
                <a:latin typeface="Open Sans"/>
                <a:ea typeface="Open Sans"/>
                <a:cs typeface="Open Sans"/>
                <a:sym typeface="Open Sans"/>
              </a:rPr>
              <a:t>Folder Name: </a:t>
            </a:r>
            <a:r>
              <a:rPr lang="en" sz="1200" b="1" i="1" dirty="0">
                <a:latin typeface="Open Sans"/>
                <a:ea typeface="Open Sans"/>
                <a:cs typeface="Open Sans"/>
                <a:sym typeface="Open Sans"/>
              </a:rPr>
              <a:t>Deep Learning</a:t>
            </a:r>
            <a:endParaRPr sz="1200"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dirty="0">
                <a:solidFill>
                  <a:srgbClr val="111111"/>
                </a:solidFill>
                <a:highlight>
                  <a:srgbClr val="FFFFFF"/>
                </a:highlight>
                <a:latin typeface="Open Sans"/>
                <a:ea typeface="Open Sans"/>
                <a:cs typeface="Open Sans"/>
                <a:sym typeface="Open Sans"/>
              </a:rPr>
              <a:t>The Ex. name is “</a:t>
            </a:r>
            <a:r>
              <a:rPr lang="en" sz="1200" b="1" dirty="0">
                <a:solidFill>
                  <a:srgbClr val="111111"/>
                </a:solidFill>
                <a:highlight>
                  <a:srgbClr val="FFFFFF"/>
                </a:highlight>
                <a:latin typeface="Open Sans"/>
                <a:ea typeface="Open Sans"/>
                <a:cs typeface="Open Sans"/>
                <a:sym typeface="Open Sans"/>
              </a:rPr>
              <a:t>Regularization.ipynb”</a:t>
            </a:r>
            <a:endParaRPr sz="1200" b="1" dirty="0">
              <a:solidFill>
                <a:srgbClr val="111111"/>
              </a:solidFill>
              <a:highlight>
                <a:srgbClr val="FFFFFF"/>
              </a:highlight>
              <a:latin typeface="Open Sans"/>
              <a:ea typeface="Open Sans"/>
              <a:cs typeface="Open Sans"/>
              <a:sym typeface="Open Sans"/>
            </a:endParaRPr>
          </a:p>
        </p:txBody>
      </p:sp>
      <p:sp>
        <p:nvSpPr>
          <p:cNvPr id="982" name="Google Shape;982;p1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102</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122"/>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Dropout - Ex. time</a:t>
            </a:r>
            <a:endParaRPr/>
          </a:p>
        </p:txBody>
      </p:sp>
      <p:sp>
        <p:nvSpPr>
          <p:cNvPr id="988" name="Google Shape;988;p122"/>
          <p:cNvSpPr txBox="1"/>
          <p:nvPr/>
        </p:nvSpPr>
        <p:spPr>
          <a:xfrm>
            <a:off x="218725" y="895925"/>
            <a:ext cx="8622000" cy="36819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dirty="0">
                <a:solidFill>
                  <a:srgbClr val="111111"/>
                </a:solidFill>
                <a:highlight>
                  <a:srgbClr val="FFFFFF"/>
                </a:highlight>
                <a:latin typeface="Open Sans"/>
                <a:ea typeface="Open Sans"/>
                <a:cs typeface="Open Sans"/>
                <a:sym typeface="Open Sans"/>
              </a:rPr>
              <a:t>Let’s practice Dropout!</a:t>
            </a:r>
            <a:endParaRPr sz="1200"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dirty="0">
                <a:solidFill>
                  <a:srgbClr val="111111"/>
                </a:solidFill>
                <a:highlight>
                  <a:srgbClr val="FFFFFF"/>
                </a:highlight>
                <a:latin typeface="Open Sans"/>
                <a:ea typeface="Open Sans"/>
                <a:cs typeface="Open Sans"/>
                <a:sym typeface="Open Sans"/>
              </a:rPr>
              <a:t>As mentioned, one of the greatest techniques that helps in reducing overfitting in DL is Dropout.</a:t>
            </a:r>
            <a:endParaRPr sz="1200" dirty="0">
              <a:solidFill>
                <a:srgbClr val="111111"/>
              </a:solidFill>
              <a:highlight>
                <a:srgbClr val="FFFFFF"/>
              </a:highlight>
              <a:latin typeface="Open Sans"/>
              <a:ea typeface="Open Sans"/>
              <a:cs typeface="Open Sans"/>
              <a:sym typeface="Open Sans"/>
            </a:endParaRPr>
          </a:p>
          <a:p>
            <a:pPr marL="0" marR="0" lvl="0" indent="0" algn="l" rtl="0">
              <a:lnSpc>
                <a:spcPct val="150000"/>
              </a:lnSpc>
              <a:spcBef>
                <a:spcPts val="1600"/>
              </a:spcBef>
              <a:spcAft>
                <a:spcPts val="0"/>
              </a:spcAft>
              <a:buNone/>
            </a:pPr>
            <a:r>
              <a:rPr lang="en" sz="1200" dirty="0">
                <a:solidFill>
                  <a:srgbClr val="111111"/>
                </a:solidFill>
                <a:highlight>
                  <a:srgbClr val="FFFFFF"/>
                </a:highlight>
                <a:latin typeface="Open Sans"/>
                <a:ea typeface="Open Sans"/>
                <a:cs typeface="Open Sans"/>
                <a:sym typeface="Open Sans"/>
              </a:rPr>
              <a:t>In the following exercise, you will have a chance to try out different dropout rates (p), and will be able to check which had the greatest effect on the model, in terms of performance.</a:t>
            </a:r>
            <a:endParaRPr sz="1200" dirty="0">
              <a:solidFill>
                <a:srgbClr val="111111"/>
              </a:solidFill>
              <a:highlight>
                <a:srgbClr val="FFFFFF"/>
              </a:highlight>
              <a:latin typeface="Open Sans"/>
              <a:ea typeface="Open Sans"/>
              <a:cs typeface="Open Sans"/>
              <a:sym typeface="Open Sans"/>
            </a:endParaRPr>
          </a:p>
          <a:p>
            <a:pPr marL="0" lvl="0" indent="0" algn="l" rtl="0">
              <a:spcBef>
                <a:spcPts val="1600"/>
              </a:spcBef>
              <a:spcAft>
                <a:spcPts val="0"/>
              </a:spcAft>
              <a:buNone/>
            </a:pPr>
            <a:r>
              <a:rPr lang="en" sz="1200" dirty="0">
                <a:solidFill>
                  <a:srgbClr val="111111"/>
                </a:solidFill>
                <a:highlight>
                  <a:srgbClr val="FFFFFF"/>
                </a:highlight>
                <a:latin typeface="Open Sans"/>
                <a:ea typeface="Open Sans"/>
                <a:cs typeface="Open Sans"/>
                <a:sym typeface="Open Sans"/>
              </a:rPr>
              <a:t>Folder Name: Deep Learning</a:t>
            </a:r>
            <a:endParaRPr sz="1200"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dirty="0">
                <a:solidFill>
                  <a:srgbClr val="111111"/>
                </a:solidFill>
                <a:highlight>
                  <a:srgbClr val="FFFFFF"/>
                </a:highlight>
                <a:latin typeface="Open Sans"/>
                <a:ea typeface="Open Sans"/>
                <a:cs typeface="Open Sans"/>
                <a:sym typeface="Open Sans"/>
              </a:rPr>
              <a:t>The Ex. name is “</a:t>
            </a:r>
            <a:r>
              <a:rPr lang="en" sz="1200" b="1" dirty="0">
                <a:solidFill>
                  <a:srgbClr val="111111"/>
                </a:solidFill>
                <a:highlight>
                  <a:srgbClr val="FFFFFF"/>
                </a:highlight>
                <a:latin typeface="Open Sans"/>
                <a:ea typeface="Open Sans"/>
                <a:cs typeface="Open Sans"/>
                <a:sym typeface="Open Sans"/>
              </a:rPr>
              <a:t>Dropout.ipynb”</a:t>
            </a:r>
            <a:endParaRPr sz="1200" b="1"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b="1" dirty="0">
                <a:solidFill>
                  <a:srgbClr val="111111"/>
                </a:solidFill>
                <a:highlight>
                  <a:srgbClr val="FFFFFF"/>
                </a:highlight>
                <a:latin typeface="Open Sans"/>
                <a:ea typeface="Open Sans"/>
                <a:cs typeface="Open Sans"/>
                <a:sym typeface="Open Sans"/>
              </a:rPr>
              <a:t>Good luck!</a:t>
            </a:r>
            <a:endParaRPr sz="1200" b="1" dirty="0">
              <a:solidFill>
                <a:srgbClr val="111111"/>
              </a:solidFill>
              <a:highlight>
                <a:srgbClr val="FFFFFF"/>
              </a:highlight>
              <a:latin typeface="Open Sans"/>
              <a:ea typeface="Open Sans"/>
              <a:cs typeface="Open Sans"/>
              <a:sym typeface="Open Sans"/>
            </a:endParaRPr>
          </a:p>
        </p:txBody>
      </p:sp>
      <p:sp>
        <p:nvSpPr>
          <p:cNvPr id="989" name="Google Shape;989;p1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103</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123"/>
          <p:cNvSpPr txBox="1">
            <a:spLocks noGrp="1"/>
          </p:cNvSpPr>
          <p:nvPr>
            <p:ph type="title"/>
          </p:nvPr>
        </p:nvSpPr>
        <p:spPr>
          <a:xfrm>
            <a:off x="311700" y="140225"/>
            <a:ext cx="24702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Q&amp;A Time</a:t>
            </a:r>
            <a:endParaRPr/>
          </a:p>
        </p:txBody>
      </p:sp>
      <p:sp>
        <p:nvSpPr>
          <p:cNvPr id="995" name="Google Shape;995;p1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104</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124"/>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Activation Functions</a:t>
            </a:r>
            <a:endParaRPr/>
          </a:p>
        </p:txBody>
      </p:sp>
      <p:sp>
        <p:nvSpPr>
          <p:cNvPr id="1001" name="Google Shape;1001;p124"/>
          <p:cNvSpPr txBox="1"/>
          <p:nvPr/>
        </p:nvSpPr>
        <p:spPr>
          <a:xfrm>
            <a:off x="7962900" y="4579050"/>
            <a:ext cx="93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pic>
        <p:nvPicPr>
          <p:cNvPr id="1002" name="Google Shape;1002;p124"/>
          <p:cNvPicPr preferRelativeResize="0"/>
          <p:nvPr/>
        </p:nvPicPr>
        <p:blipFill>
          <a:blip r:embed="rId4">
            <a:alphaModFix/>
          </a:blip>
          <a:stretch>
            <a:fillRect/>
          </a:stretch>
        </p:blipFill>
        <p:spPr>
          <a:xfrm>
            <a:off x="651625" y="935425"/>
            <a:ext cx="7840738" cy="3378325"/>
          </a:xfrm>
          <a:prstGeom prst="rect">
            <a:avLst/>
          </a:prstGeom>
          <a:noFill/>
          <a:ln>
            <a:noFill/>
          </a:ln>
        </p:spPr>
      </p:pic>
      <p:sp>
        <p:nvSpPr>
          <p:cNvPr id="1003" name="Google Shape;1003;p1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105</a:t>
            </a:fld>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25"/>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Activation Functions</a:t>
            </a:r>
            <a:endParaRPr/>
          </a:p>
        </p:txBody>
      </p:sp>
      <p:sp>
        <p:nvSpPr>
          <p:cNvPr id="1009" name="Google Shape;1009;p125"/>
          <p:cNvSpPr txBox="1"/>
          <p:nvPr/>
        </p:nvSpPr>
        <p:spPr>
          <a:xfrm>
            <a:off x="218725" y="895925"/>
            <a:ext cx="7394700" cy="3658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i="1">
                <a:solidFill>
                  <a:srgbClr val="111111"/>
                </a:solidFill>
                <a:highlight>
                  <a:srgbClr val="FFFFFF"/>
                </a:highlight>
                <a:latin typeface="Open Sans"/>
                <a:ea typeface="Open Sans"/>
                <a:cs typeface="Open Sans"/>
                <a:sym typeface="Open Sans"/>
              </a:rPr>
              <a:t>Why do we need Activation Functions?</a:t>
            </a:r>
            <a:endParaRPr sz="1000" b="1"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a:solidFill>
                  <a:srgbClr val="111111"/>
                </a:solidFill>
                <a:highlight>
                  <a:srgbClr val="FFFFFF"/>
                </a:highlight>
                <a:latin typeface="Open Sans"/>
                <a:ea typeface="Open Sans"/>
                <a:cs typeface="Open Sans"/>
                <a:sym typeface="Open Sans"/>
              </a:rPr>
              <a:t>Using an activation function on a linear transformation, e.g. activation(wx+b), adds another step at each relevant layer during the forward + backward propagation.</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a:solidFill>
                  <a:srgbClr val="111111"/>
                </a:solidFill>
                <a:highlight>
                  <a:srgbClr val="FFFFFF"/>
                </a:highlight>
                <a:latin typeface="Open Sans"/>
                <a:ea typeface="Open Sans"/>
                <a:cs typeface="Open Sans"/>
                <a:sym typeface="Open Sans"/>
              </a:rPr>
              <a:t>The question is - do we need it if it just adds complexity?</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a:solidFill>
                  <a:srgbClr val="111111"/>
                </a:solidFill>
                <a:highlight>
                  <a:srgbClr val="FFFFFF"/>
                </a:highlight>
                <a:latin typeface="Open Sans"/>
                <a:ea typeface="Open Sans"/>
                <a:cs typeface="Open Sans"/>
                <a:sym typeface="Open Sans"/>
              </a:rPr>
              <a:t>Think about a neural network without activation function. In this case, every neuron will generate a linear transformation on the </a:t>
            </a:r>
            <a:r>
              <a:rPr lang="en" sz="1000" b="1">
                <a:solidFill>
                  <a:srgbClr val="111111"/>
                </a:solidFill>
                <a:highlight>
                  <a:srgbClr val="FFFFFF"/>
                </a:highlight>
                <a:latin typeface="Open Sans"/>
                <a:ea typeface="Open Sans"/>
                <a:cs typeface="Open Sans"/>
                <a:sym typeface="Open Sans"/>
              </a:rPr>
              <a:t>inputs</a:t>
            </a:r>
            <a:r>
              <a:rPr lang="en" sz="1000">
                <a:solidFill>
                  <a:srgbClr val="111111"/>
                </a:solidFill>
                <a:highlight>
                  <a:srgbClr val="FFFFFF"/>
                </a:highlight>
                <a:latin typeface="Open Sans"/>
                <a:ea typeface="Open Sans"/>
                <a:cs typeface="Open Sans"/>
                <a:sym typeface="Open Sans"/>
              </a:rPr>
              <a:t> using the </a:t>
            </a:r>
            <a:r>
              <a:rPr lang="en" sz="1000" b="1">
                <a:solidFill>
                  <a:srgbClr val="111111"/>
                </a:solidFill>
                <a:highlight>
                  <a:srgbClr val="FFFFFF"/>
                </a:highlight>
                <a:latin typeface="Open Sans"/>
                <a:ea typeface="Open Sans"/>
                <a:cs typeface="Open Sans"/>
                <a:sym typeface="Open Sans"/>
              </a:rPr>
              <a:t>weights &amp; biases</a:t>
            </a:r>
            <a:r>
              <a:rPr lang="en" sz="1000">
                <a:solidFill>
                  <a:srgbClr val="111111"/>
                </a:solidFill>
                <a:highlight>
                  <a:srgbClr val="FFFFFF"/>
                </a:highlight>
                <a:latin typeface="Open Sans"/>
                <a:ea typeface="Open Sans"/>
                <a:cs typeface="Open Sans"/>
                <a:sym typeface="Open Sans"/>
              </a:rPr>
              <a:t>.</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a:solidFill>
                  <a:srgbClr val="111111"/>
                </a:solidFill>
                <a:highlight>
                  <a:srgbClr val="FFFFFF"/>
                </a:highlight>
                <a:latin typeface="Open Sans"/>
                <a:ea typeface="Open Sans"/>
                <a:cs typeface="Open Sans"/>
                <a:sym typeface="Open Sans"/>
              </a:rPr>
              <a:t>Meaning - a Deep Neural Network without activation function is just a linear model, for example:</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200000"/>
              </a:lnSpc>
              <a:spcBef>
                <a:spcPts val="1600"/>
              </a:spcBef>
              <a:spcAft>
                <a:spcPts val="0"/>
              </a:spcAft>
              <a:buClr>
                <a:srgbClr val="111111"/>
              </a:buClr>
              <a:buSzPts val="1000"/>
              <a:buFont typeface="Open Sans"/>
              <a:buChar char="●"/>
            </a:pPr>
            <a:r>
              <a:rPr lang="en" sz="1000" i="1">
                <a:solidFill>
                  <a:srgbClr val="111111"/>
                </a:solidFill>
                <a:highlight>
                  <a:srgbClr val="FFFFFF"/>
                </a:highlight>
                <a:latin typeface="Open Sans"/>
                <a:ea typeface="Open Sans"/>
                <a:cs typeface="Open Sans"/>
                <a:sym typeface="Open Sans"/>
              </a:rPr>
              <a:t>Z1 = W1x1 + b1 </a:t>
            </a:r>
            <a:endParaRPr sz="1000" i="1">
              <a:solidFill>
                <a:srgbClr val="111111"/>
              </a:solidFill>
              <a:highlight>
                <a:srgbClr val="FFFFFF"/>
              </a:highlight>
              <a:latin typeface="Open Sans"/>
              <a:ea typeface="Open Sans"/>
              <a:cs typeface="Open Sans"/>
              <a:sym typeface="Open Sans"/>
            </a:endParaRPr>
          </a:p>
          <a:p>
            <a:pPr marL="457200" lvl="0" indent="-292100" algn="l" rtl="0">
              <a:lnSpc>
                <a:spcPct val="200000"/>
              </a:lnSpc>
              <a:spcBef>
                <a:spcPts val="0"/>
              </a:spcBef>
              <a:spcAft>
                <a:spcPts val="0"/>
              </a:spcAft>
              <a:buClr>
                <a:srgbClr val="111111"/>
              </a:buClr>
              <a:buSzPts val="1000"/>
              <a:buFont typeface="Open Sans"/>
              <a:buChar char="●"/>
            </a:pPr>
            <a:r>
              <a:rPr lang="en" sz="1000" i="1">
                <a:solidFill>
                  <a:srgbClr val="111111"/>
                </a:solidFill>
                <a:highlight>
                  <a:srgbClr val="FFFFFF"/>
                </a:highlight>
                <a:latin typeface="Open Sans"/>
                <a:ea typeface="Open Sans"/>
                <a:cs typeface="Open Sans"/>
                <a:sym typeface="Open Sans"/>
              </a:rPr>
              <a:t>Z2 = W2(Z1) + b2</a:t>
            </a:r>
            <a:endParaRPr sz="1000" i="1">
              <a:solidFill>
                <a:srgbClr val="111111"/>
              </a:solidFill>
              <a:highlight>
                <a:srgbClr val="FFFFFF"/>
              </a:highlight>
              <a:latin typeface="Open Sans"/>
              <a:ea typeface="Open Sans"/>
              <a:cs typeface="Open Sans"/>
              <a:sym typeface="Open Sans"/>
            </a:endParaRPr>
          </a:p>
          <a:p>
            <a:pPr marL="457200" lvl="0" indent="-292100" algn="l" rtl="0">
              <a:lnSpc>
                <a:spcPct val="200000"/>
              </a:lnSpc>
              <a:spcBef>
                <a:spcPts val="0"/>
              </a:spcBef>
              <a:spcAft>
                <a:spcPts val="0"/>
              </a:spcAft>
              <a:buClr>
                <a:srgbClr val="111111"/>
              </a:buClr>
              <a:buSzPts val="1000"/>
              <a:buFont typeface="Open Sans"/>
              <a:buChar char="●"/>
            </a:pPr>
            <a:r>
              <a:rPr lang="en" sz="1000" i="1">
                <a:solidFill>
                  <a:srgbClr val="111111"/>
                </a:solidFill>
                <a:highlight>
                  <a:srgbClr val="FFFFFF"/>
                </a:highlight>
                <a:latin typeface="Open Sans"/>
                <a:ea typeface="Open Sans"/>
                <a:cs typeface="Open Sans"/>
                <a:sym typeface="Open Sans"/>
              </a:rPr>
              <a:t>Z3 = W3(Z2) + b2</a:t>
            </a:r>
            <a:endParaRPr sz="1000" i="1">
              <a:solidFill>
                <a:srgbClr val="111111"/>
              </a:solidFill>
              <a:highlight>
                <a:srgbClr val="FFFFFF"/>
              </a:highlight>
              <a:latin typeface="Open Sans"/>
              <a:ea typeface="Open Sans"/>
              <a:cs typeface="Open Sans"/>
              <a:sym typeface="Open Sans"/>
            </a:endParaRPr>
          </a:p>
        </p:txBody>
      </p:sp>
      <p:sp>
        <p:nvSpPr>
          <p:cNvPr id="1010" name="Google Shape;1010;p1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106</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126"/>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Activation Functions</a:t>
            </a:r>
            <a:endParaRPr/>
          </a:p>
        </p:txBody>
      </p:sp>
      <p:sp>
        <p:nvSpPr>
          <p:cNvPr id="1016" name="Google Shape;1016;p126"/>
          <p:cNvSpPr txBox="1"/>
          <p:nvPr/>
        </p:nvSpPr>
        <p:spPr>
          <a:xfrm>
            <a:off x="218725" y="895925"/>
            <a:ext cx="5865000" cy="372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a:solidFill>
                  <a:srgbClr val="111111"/>
                </a:solidFill>
                <a:highlight>
                  <a:srgbClr val="FFFFFF"/>
                </a:highlight>
                <a:latin typeface="Open Sans"/>
                <a:ea typeface="Open Sans"/>
                <a:cs typeface="Open Sans"/>
                <a:sym typeface="Open Sans"/>
              </a:rPr>
              <a:t>Most of the times - our data is not linearly splitted (and for linear split we don’t need NNs).</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a:solidFill>
                  <a:srgbClr val="111111"/>
                </a:solidFill>
                <a:highlight>
                  <a:srgbClr val="FFFFFF"/>
                </a:highlight>
                <a:latin typeface="Open Sans"/>
                <a:ea typeface="Open Sans"/>
                <a:cs typeface="Open Sans"/>
                <a:sym typeface="Open Sans"/>
              </a:rPr>
              <a:t>Linear transformations make the neural network simpler, but this network would be less powerful and will not be able to learn the complex patterns from the data.</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a:solidFill>
                  <a:srgbClr val="111111"/>
                </a:solidFill>
                <a:highlight>
                  <a:srgbClr val="FFFFFF"/>
                </a:highlight>
                <a:latin typeface="Open Sans"/>
                <a:ea typeface="Open Sans"/>
                <a:cs typeface="Open Sans"/>
                <a:sym typeface="Open Sans"/>
              </a:rPr>
              <a:t>The purpose of an activation function is to add some kind of non-linear property to the function, which is a neural network. Without the activation functions, the neural network could perform only linear mappings from </a:t>
            </a:r>
            <a:r>
              <a:rPr lang="en" sz="1000" b="1">
                <a:solidFill>
                  <a:srgbClr val="111111"/>
                </a:solidFill>
                <a:highlight>
                  <a:srgbClr val="FFFFFF"/>
                </a:highlight>
                <a:latin typeface="Open Sans"/>
                <a:ea typeface="Open Sans"/>
                <a:cs typeface="Open Sans"/>
                <a:sym typeface="Open Sans"/>
              </a:rPr>
              <a:t>inputs x to the outputs y.</a:t>
            </a:r>
            <a:endParaRPr sz="1000" b="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a:solidFill>
                  <a:srgbClr val="111111"/>
                </a:solidFill>
                <a:highlight>
                  <a:srgbClr val="FFFFFF"/>
                </a:highlight>
                <a:latin typeface="Open Sans"/>
                <a:ea typeface="Open Sans"/>
                <a:cs typeface="Open Sans"/>
                <a:sym typeface="Open Sans"/>
              </a:rPr>
              <a:t>Since a single dot product, as we saw, is a linear operation, successive (one after another) dot products would be nothing more than multiple linear operations repeated one after the other. </a:t>
            </a:r>
            <a:r>
              <a:rPr lang="en" sz="1000" b="1">
                <a:solidFill>
                  <a:srgbClr val="111111"/>
                </a:solidFill>
                <a:highlight>
                  <a:srgbClr val="FFFFFF"/>
                </a:highlight>
                <a:latin typeface="Open Sans"/>
                <a:ea typeface="Open Sans"/>
                <a:cs typeface="Open Sans"/>
                <a:sym typeface="Open Sans"/>
              </a:rPr>
              <a:t>And successive linear operations can be considered as a single linear operation.</a:t>
            </a:r>
            <a:endParaRPr sz="1000" b="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000">
                <a:solidFill>
                  <a:srgbClr val="111111"/>
                </a:solidFill>
                <a:highlight>
                  <a:srgbClr val="FFFFFF"/>
                </a:highlight>
                <a:latin typeface="Open Sans"/>
                <a:ea typeface="Open Sans"/>
                <a:cs typeface="Open Sans"/>
                <a:sym typeface="Open Sans"/>
              </a:rPr>
              <a:t>In order to be able to compute really </a:t>
            </a:r>
            <a:r>
              <a:rPr lang="en" sz="1000" u="sng">
                <a:solidFill>
                  <a:srgbClr val="111111"/>
                </a:solidFill>
                <a:highlight>
                  <a:srgbClr val="FFFFFF"/>
                </a:highlight>
                <a:latin typeface="Open Sans"/>
                <a:ea typeface="Open Sans"/>
                <a:cs typeface="Open Sans"/>
                <a:sym typeface="Open Sans"/>
              </a:rPr>
              <a:t>interesting</a:t>
            </a:r>
            <a:r>
              <a:rPr lang="en" sz="1000">
                <a:solidFill>
                  <a:srgbClr val="111111"/>
                </a:solidFill>
                <a:highlight>
                  <a:srgbClr val="FFFFFF"/>
                </a:highlight>
                <a:latin typeface="Open Sans"/>
                <a:ea typeface="Open Sans"/>
                <a:cs typeface="Open Sans"/>
                <a:sym typeface="Open Sans"/>
              </a:rPr>
              <a:t> stuff, neural networks must be able to approximate nonlinear relations from input features to output labels</a:t>
            </a:r>
            <a:endParaRPr sz="1000">
              <a:solidFill>
                <a:srgbClr val="111111"/>
              </a:solidFill>
              <a:highlight>
                <a:srgbClr val="FFFFFF"/>
              </a:highlight>
              <a:latin typeface="Open Sans"/>
              <a:ea typeface="Open Sans"/>
              <a:cs typeface="Open Sans"/>
              <a:sym typeface="Open Sans"/>
            </a:endParaRPr>
          </a:p>
        </p:txBody>
      </p:sp>
      <p:pic>
        <p:nvPicPr>
          <p:cNvPr id="1017" name="Google Shape;1017;p126"/>
          <p:cNvPicPr preferRelativeResize="0"/>
          <p:nvPr/>
        </p:nvPicPr>
        <p:blipFill>
          <a:blip r:embed="rId3">
            <a:alphaModFix/>
          </a:blip>
          <a:stretch>
            <a:fillRect/>
          </a:stretch>
        </p:blipFill>
        <p:spPr>
          <a:xfrm>
            <a:off x="6249338" y="142063"/>
            <a:ext cx="2181225" cy="2066925"/>
          </a:xfrm>
          <a:prstGeom prst="rect">
            <a:avLst/>
          </a:prstGeom>
          <a:noFill/>
          <a:ln>
            <a:noFill/>
          </a:ln>
        </p:spPr>
      </p:pic>
      <p:pic>
        <p:nvPicPr>
          <p:cNvPr id="1018" name="Google Shape;1018;p126"/>
          <p:cNvPicPr preferRelativeResize="0"/>
          <p:nvPr/>
        </p:nvPicPr>
        <p:blipFill>
          <a:blip r:embed="rId4">
            <a:alphaModFix/>
          </a:blip>
          <a:stretch>
            <a:fillRect/>
          </a:stretch>
        </p:blipFill>
        <p:spPr>
          <a:xfrm>
            <a:off x="6249350" y="2788974"/>
            <a:ext cx="2214150" cy="1978225"/>
          </a:xfrm>
          <a:prstGeom prst="rect">
            <a:avLst/>
          </a:prstGeom>
          <a:noFill/>
          <a:ln>
            <a:noFill/>
          </a:ln>
        </p:spPr>
      </p:pic>
      <p:sp>
        <p:nvSpPr>
          <p:cNvPr id="1019" name="Google Shape;1019;p1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7"/>
                                        </p:tgtEl>
                                        <p:attrNameLst>
                                          <p:attrName>style.visibility</p:attrName>
                                        </p:attrNameLst>
                                      </p:cBhvr>
                                      <p:to>
                                        <p:strVal val="visible"/>
                                      </p:to>
                                    </p:set>
                                    <p:animEffect transition="in" filter="fade">
                                      <p:cBhvr>
                                        <p:cTn id="7" dur="1000"/>
                                        <p:tgtEl>
                                          <p:spTgt spid="10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8"/>
                                        </p:tgtEl>
                                        <p:attrNameLst>
                                          <p:attrName>style.visibility</p:attrName>
                                        </p:attrNameLst>
                                      </p:cBhvr>
                                      <p:to>
                                        <p:strVal val="visible"/>
                                      </p:to>
                                    </p:set>
                                    <p:animEffect transition="in" filter="fade">
                                      <p:cBhvr>
                                        <p:cTn id="12" dur="1000"/>
                                        <p:tgtEl>
                                          <p:spTgt spid="10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023"/>
        <p:cNvGrpSpPr/>
        <p:nvPr/>
      </p:nvGrpSpPr>
      <p:grpSpPr>
        <a:xfrm>
          <a:off x="0" y="0"/>
          <a:ext cx="0" cy="0"/>
          <a:chOff x="0" y="0"/>
          <a:chExt cx="0" cy="0"/>
        </a:xfrm>
      </p:grpSpPr>
      <p:sp>
        <p:nvSpPr>
          <p:cNvPr id="1024" name="Google Shape;1024;p127"/>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Activation Functions</a:t>
            </a:r>
            <a:endParaRPr/>
          </a:p>
        </p:txBody>
      </p:sp>
      <p:sp>
        <p:nvSpPr>
          <p:cNvPr id="1025" name="Google Shape;1025;p127"/>
          <p:cNvSpPr txBox="1"/>
          <p:nvPr/>
        </p:nvSpPr>
        <p:spPr>
          <a:xfrm>
            <a:off x="218725" y="895925"/>
            <a:ext cx="5050800" cy="372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i="1">
                <a:solidFill>
                  <a:srgbClr val="111111"/>
                </a:solidFill>
                <a:highlight>
                  <a:srgbClr val="FFFFFF"/>
                </a:highlight>
                <a:latin typeface="Open Sans"/>
                <a:ea typeface="Open Sans"/>
                <a:cs typeface="Open Sans"/>
                <a:sym typeface="Open Sans"/>
              </a:rPr>
              <a:t>Let’s talk about the main activation functions</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b="1" u="sng">
                <a:solidFill>
                  <a:srgbClr val="111111"/>
                </a:solidFill>
                <a:highlight>
                  <a:srgbClr val="FFFFFF"/>
                </a:highlight>
                <a:latin typeface="Open Sans"/>
                <a:ea typeface="Open Sans"/>
                <a:cs typeface="Open Sans"/>
                <a:sym typeface="Open Sans"/>
              </a:rPr>
              <a:t>Sigmoid</a:t>
            </a:r>
            <a:endParaRPr sz="1000" b="1" u="sng">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160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Squashes input between 0 and 1</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Historically popular since they have nice interpretation as a saturating “firing rate” of a neuron</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Numeric examples: </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sigmoid(6) = 1/(1 + e^-6) = 0.997</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sigmoid(100) = 1/(1+e^-100) = 1</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sigmoid(-100) = 1/(1+e^100) ~~ 0</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chemeClr val="lt1"/>
                </a:highlight>
                <a:latin typeface="Open Sans"/>
                <a:ea typeface="Open Sans"/>
                <a:cs typeface="Open Sans"/>
                <a:sym typeface="Open Sans"/>
              </a:rPr>
              <a:t>Problems:</a:t>
            </a:r>
            <a:endParaRPr sz="1000">
              <a:solidFill>
                <a:srgbClr val="111111"/>
              </a:solidFill>
              <a:highlight>
                <a:schemeClr val="lt1"/>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chemeClr val="lt1"/>
                </a:highlight>
                <a:latin typeface="Open Sans"/>
                <a:ea typeface="Open Sans"/>
                <a:cs typeface="Open Sans"/>
                <a:sym typeface="Open Sans"/>
              </a:rPr>
              <a:t>As you see, outputs for very small “x”s can be 0</a:t>
            </a:r>
            <a:endParaRPr sz="1000">
              <a:solidFill>
                <a:srgbClr val="111111"/>
              </a:solidFill>
              <a:highlight>
                <a:schemeClr val="lt1"/>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chemeClr val="lt1"/>
                </a:highlight>
                <a:latin typeface="Open Sans"/>
                <a:ea typeface="Open Sans"/>
                <a:cs typeface="Open Sans"/>
                <a:sym typeface="Open Sans"/>
              </a:rPr>
              <a:t>Output is not zero-centered</a:t>
            </a:r>
            <a:endParaRPr sz="1000">
              <a:solidFill>
                <a:srgbClr val="111111"/>
              </a:solidFill>
              <a:highlight>
                <a:schemeClr val="lt1"/>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chemeClr val="lt1"/>
                </a:highlight>
                <a:latin typeface="Open Sans"/>
                <a:ea typeface="Open Sans"/>
                <a:cs typeface="Open Sans"/>
                <a:sym typeface="Open Sans"/>
              </a:rPr>
              <a:t>Exponent is an expensive operation</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000">
              <a:solidFill>
                <a:srgbClr val="111111"/>
              </a:solidFill>
              <a:highlight>
                <a:srgbClr val="FFFFFF"/>
              </a:highlight>
              <a:latin typeface="Open Sans"/>
              <a:ea typeface="Open Sans"/>
              <a:cs typeface="Open Sans"/>
              <a:sym typeface="Open Sans"/>
            </a:endParaRPr>
          </a:p>
        </p:txBody>
      </p:sp>
      <p:pic>
        <p:nvPicPr>
          <p:cNvPr id="1026" name="Google Shape;1026;p127"/>
          <p:cNvPicPr preferRelativeResize="0"/>
          <p:nvPr/>
        </p:nvPicPr>
        <p:blipFill>
          <a:blip r:embed="rId3">
            <a:alphaModFix/>
          </a:blip>
          <a:stretch>
            <a:fillRect/>
          </a:stretch>
        </p:blipFill>
        <p:spPr>
          <a:xfrm>
            <a:off x="5587487" y="1542200"/>
            <a:ext cx="2184450" cy="408175"/>
          </a:xfrm>
          <a:prstGeom prst="rect">
            <a:avLst/>
          </a:prstGeom>
          <a:noFill/>
          <a:ln>
            <a:noFill/>
          </a:ln>
        </p:spPr>
      </p:pic>
      <p:pic>
        <p:nvPicPr>
          <p:cNvPr id="1027" name="Google Shape;1027;p127"/>
          <p:cNvPicPr preferRelativeResize="0"/>
          <p:nvPr/>
        </p:nvPicPr>
        <p:blipFill>
          <a:blip r:embed="rId4">
            <a:alphaModFix/>
          </a:blip>
          <a:stretch>
            <a:fillRect/>
          </a:stretch>
        </p:blipFill>
        <p:spPr>
          <a:xfrm>
            <a:off x="5450150" y="2130578"/>
            <a:ext cx="2459124" cy="1639400"/>
          </a:xfrm>
          <a:prstGeom prst="rect">
            <a:avLst/>
          </a:prstGeom>
          <a:noFill/>
          <a:ln>
            <a:noFill/>
          </a:ln>
        </p:spPr>
      </p:pic>
      <p:sp>
        <p:nvSpPr>
          <p:cNvPr id="1028" name="Google Shape;1028;p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108</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28"/>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Activation Functions</a:t>
            </a:r>
            <a:endParaRPr/>
          </a:p>
        </p:txBody>
      </p:sp>
      <p:sp>
        <p:nvSpPr>
          <p:cNvPr id="1034" name="Google Shape;1034;p128"/>
          <p:cNvSpPr txBox="1"/>
          <p:nvPr/>
        </p:nvSpPr>
        <p:spPr>
          <a:xfrm>
            <a:off x="218725" y="895925"/>
            <a:ext cx="5050800" cy="372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i="1">
                <a:solidFill>
                  <a:srgbClr val="111111"/>
                </a:solidFill>
                <a:highlight>
                  <a:srgbClr val="FFFFFF"/>
                </a:highlight>
                <a:latin typeface="Open Sans"/>
                <a:ea typeface="Open Sans"/>
                <a:cs typeface="Open Sans"/>
                <a:sym typeface="Open Sans"/>
              </a:rPr>
              <a:t>Let’s talk about the main activation functions</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b="1" u="sng">
                <a:solidFill>
                  <a:srgbClr val="111111"/>
                </a:solidFill>
                <a:highlight>
                  <a:srgbClr val="FFFFFF"/>
                </a:highlight>
                <a:latin typeface="Open Sans"/>
                <a:ea typeface="Open Sans"/>
                <a:cs typeface="Open Sans"/>
                <a:sym typeface="Open Sans"/>
              </a:rPr>
              <a:t>Tanh (Tangent Hyperbolic)</a:t>
            </a:r>
            <a:endParaRPr sz="1000" b="1" u="sng">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160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Squashes input between -1 and 1</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Zero centered</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Still kills gradients :(</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Numeric example:</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tanh(0) = (e^0 - e^-0) / (</a:t>
            </a:r>
            <a:r>
              <a:rPr lang="en" sz="1000">
                <a:solidFill>
                  <a:srgbClr val="111111"/>
                </a:solidFill>
                <a:highlight>
                  <a:schemeClr val="lt1"/>
                </a:highlight>
                <a:latin typeface="Open Sans"/>
                <a:ea typeface="Open Sans"/>
                <a:cs typeface="Open Sans"/>
                <a:sym typeface="Open Sans"/>
              </a:rPr>
              <a:t>e^0 + e^-0) = 0</a:t>
            </a:r>
            <a:endParaRPr sz="1000">
              <a:solidFill>
                <a:srgbClr val="111111"/>
              </a:solidFill>
              <a:highlight>
                <a:schemeClr val="lt1"/>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chemeClr val="lt1"/>
                </a:highlight>
                <a:latin typeface="Open Sans"/>
                <a:ea typeface="Open Sans"/>
                <a:cs typeface="Open Sans"/>
                <a:sym typeface="Open Sans"/>
              </a:rPr>
              <a:t>tanh(100) = (e^100 - e^-100) / (e^100 + e^-100) = 1</a:t>
            </a:r>
            <a:endParaRPr sz="1000">
              <a:solidFill>
                <a:srgbClr val="111111"/>
              </a:solidFill>
              <a:highlight>
                <a:schemeClr val="lt1"/>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chemeClr val="lt1"/>
                </a:highlight>
                <a:latin typeface="Open Sans"/>
                <a:ea typeface="Open Sans"/>
                <a:cs typeface="Open Sans"/>
                <a:sym typeface="Open Sans"/>
              </a:rPr>
              <a:t>tanh(-100) = (e^-100 - e^100) / (e^-100 + e^100) = -1</a:t>
            </a:r>
            <a:endParaRPr sz="1000">
              <a:solidFill>
                <a:srgbClr val="111111"/>
              </a:solidFill>
              <a:highlight>
                <a:schemeClr val="lt1"/>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000">
              <a:solidFill>
                <a:srgbClr val="111111"/>
              </a:solidFill>
              <a:highlight>
                <a:srgbClr val="FFFFFF"/>
              </a:highlight>
              <a:latin typeface="Open Sans"/>
              <a:ea typeface="Open Sans"/>
              <a:cs typeface="Open Sans"/>
              <a:sym typeface="Open Sans"/>
            </a:endParaRPr>
          </a:p>
        </p:txBody>
      </p:sp>
      <p:pic>
        <p:nvPicPr>
          <p:cNvPr id="1035" name="Google Shape;1035;p128"/>
          <p:cNvPicPr preferRelativeResize="0"/>
          <p:nvPr/>
        </p:nvPicPr>
        <p:blipFill>
          <a:blip r:embed="rId3">
            <a:alphaModFix/>
          </a:blip>
          <a:stretch>
            <a:fillRect/>
          </a:stretch>
        </p:blipFill>
        <p:spPr>
          <a:xfrm>
            <a:off x="5562600" y="941200"/>
            <a:ext cx="2438400" cy="1866900"/>
          </a:xfrm>
          <a:prstGeom prst="rect">
            <a:avLst/>
          </a:prstGeom>
          <a:noFill/>
          <a:ln>
            <a:noFill/>
          </a:ln>
        </p:spPr>
      </p:pic>
      <p:sp>
        <p:nvSpPr>
          <p:cNvPr id="1036" name="Google Shape;1036;p1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109</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9"/>
          <p:cNvSpPr txBox="1">
            <a:spLocks noGrp="1"/>
          </p:cNvSpPr>
          <p:nvPr>
            <p:ph type="title"/>
          </p:nvPr>
        </p:nvSpPr>
        <p:spPr>
          <a:xfrm>
            <a:off x="311700" y="140225"/>
            <a:ext cx="24702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Q&amp;A Time</a:t>
            </a:r>
            <a:endParaRPr/>
          </a:p>
        </p:txBody>
      </p:sp>
      <p:sp>
        <p:nvSpPr>
          <p:cNvPr id="189" name="Google Shape;189;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sp>
        <p:nvSpPr>
          <p:cNvPr id="1041" name="Google Shape;1041;p129"/>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Activation Functions</a:t>
            </a:r>
            <a:endParaRPr/>
          </a:p>
        </p:txBody>
      </p:sp>
      <p:sp>
        <p:nvSpPr>
          <p:cNvPr id="1042" name="Google Shape;1042;p129"/>
          <p:cNvSpPr txBox="1"/>
          <p:nvPr/>
        </p:nvSpPr>
        <p:spPr>
          <a:xfrm>
            <a:off x="218725" y="895925"/>
            <a:ext cx="5050800" cy="372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i="1">
                <a:solidFill>
                  <a:srgbClr val="111111"/>
                </a:solidFill>
                <a:highlight>
                  <a:srgbClr val="FFFFFF"/>
                </a:highlight>
                <a:latin typeface="Open Sans"/>
                <a:ea typeface="Open Sans"/>
                <a:cs typeface="Open Sans"/>
                <a:sym typeface="Open Sans"/>
              </a:rPr>
              <a:t>Let’s talk about the main activation functions</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b="1" u="sng">
                <a:solidFill>
                  <a:srgbClr val="111111"/>
                </a:solidFill>
                <a:highlight>
                  <a:srgbClr val="FFFFFF"/>
                </a:highlight>
                <a:latin typeface="Open Sans"/>
                <a:ea typeface="Open Sans"/>
                <a:cs typeface="Open Sans"/>
                <a:sym typeface="Open Sans"/>
              </a:rPr>
              <a:t>ReLU (Rectified Linear Unit)</a:t>
            </a:r>
            <a:endParaRPr sz="1000" b="1" u="sng">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160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Does not saturate (in the positive region)</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Very computationally efficient</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Not zero-centered output</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Converges much faster than sigmoid/tanh in practice (e.g. 6x)</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Numeric example:</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f(6) = 6</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f(-4) = 0</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f(0) = 0</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000">
              <a:solidFill>
                <a:srgbClr val="111111"/>
              </a:solidFill>
              <a:highlight>
                <a:srgbClr val="FFFFFF"/>
              </a:highlight>
              <a:latin typeface="Open Sans"/>
              <a:ea typeface="Open Sans"/>
              <a:cs typeface="Open Sans"/>
              <a:sym typeface="Open Sans"/>
            </a:endParaRPr>
          </a:p>
        </p:txBody>
      </p:sp>
      <p:pic>
        <p:nvPicPr>
          <p:cNvPr id="1043" name="Google Shape;1043;p129"/>
          <p:cNvPicPr preferRelativeResize="0"/>
          <p:nvPr/>
        </p:nvPicPr>
        <p:blipFill>
          <a:blip r:embed="rId3">
            <a:alphaModFix/>
          </a:blip>
          <a:stretch>
            <a:fillRect/>
          </a:stretch>
        </p:blipFill>
        <p:spPr>
          <a:xfrm>
            <a:off x="5421925" y="1048325"/>
            <a:ext cx="3209925" cy="2228850"/>
          </a:xfrm>
          <a:prstGeom prst="rect">
            <a:avLst/>
          </a:prstGeom>
          <a:noFill/>
          <a:ln>
            <a:noFill/>
          </a:ln>
        </p:spPr>
      </p:pic>
      <p:pic>
        <p:nvPicPr>
          <p:cNvPr id="1044" name="Google Shape;1044;p129"/>
          <p:cNvPicPr preferRelativeResize="0"/>
          <p:nvPr/>
        </p:nvPicPr>
        <p:blipFill>
          <a:blip r:embed="rId4">
            <a:alphaModFix/>
          </a:blip>
          <a:stretch>
            <a:fillRect/>
          </a:stretch>
        </p:blipFill>
        <p:spPr>
          <a:xfrm>
            <a:off x="5911575" y="657800"/>
            <a:ext cx="2181225" cy="390525"/>
          </a:xfrm>
          <a:prstGeom prst="rect">
            <a:avLst/>
          </a:prstGeom>
          <a:noFill/>
          <a:ln>
            <a:noFill/>
          </a:ln>
        </p:spPr>
      </p:pic>
      <p:sp>
        <p:nvSpPr>
          <p:cNvPr id="1045" name="Google Shape;1045;p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110</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130"/>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Activation Functions</a:t>
            </a:r>
            <a:endParaRPr/>
          </a:p>
        </p:txBody>
      </p:sp>
      <p:sp>
        <p:nvSpPr>
          <p:cNvPr id="1051" name="Google Shape;1051;p130"/>
          <p:cNvSpPr txBox="1"/>
          <p:nvPr/>
        </p:nvSpPr>
        <p:spPr>
          <a:xfrm>
            <a:off x="218725" y="895925"/>
            <a:ext cx="5050800" cy="3845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i="1">
                <a:solidFill>
                  <a:srgbClr val="111111"/>
                </a:solidFill>
                <a:highlight>
                  <a:srgbClr val="FFFFFF"/>
                </a:highlight>
                <a:latin typeface="Open Sans"/>
                <a:ea typeface="Open Sans"/>
                <a:cs typeface="Open Sans"/>
                <a:sym typeface="Open Sans"/>
              </a:rPr>
              <a:t>Let’s talk about the main activation functions</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b="1" u="sng">
                <a:solidFill>
                  <a:srgbClr val="111111"/>
                </a:solidFill>
                <a:highlight>
                  <a:srgbClr val="FFFFFF"/>
                </a:highlight>
                <a:latin typeface="Open Sans"/>
                <a:ea typeface="Open Sans"/>
                <a:cs typeface="Open Sans"/>
                <a:sym typeface="Open Sans"/>
              </a:rPr>
              <a:t>Leaky ReLU (Leaky Rectified Linear Unit)</a:t>
            </a:r>
            <a:endParaRPr sz="1000" b="1" u="sng">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160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Does not saturate (in the positive region)</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Very computationally efficient</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Will not die!</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Converges much faster than sigmoid/tanh in practice (e.g. 6x)</a:t>
            </a:r>
            <a:endParaRPr sz="1000">
              <a:solidFill>
                <a:srgbClr val="111111"/>
              </a:solidFill>
              <a:highlight>
                <a:srgbClr val="FFFFFF"/>
              </a:highlight>
              <a:latin typeface="Open Sans"/>
              <a:ea typeface="Open Sans"/>
              <a:cs typeface="Open Sans"/>
              <a:sym typeface="Open Sans"/>
            </a:endParaRPr>
          </a:p>
          <a:p>
            <a:pPr marL="457200" lvl="0"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Numeric example:</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f(6) = 6</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f(-4) = -0.04</a:t>
            </a:r>
            <a:endParaRPr sz="1000">
              <a:solidFill>
                <a:srgbClr val="111111"/>
              </a:solidFill>
              <a:highlight>
                <a:srgbClr val="FFFFFF"/>
              </a:highlight>
              <a:latin typeface="Open Sans"/>
              <a:ea typeface="Open Sans"/>
              <a:cs typeface="Open Sans"/>
              <a:sym typeface="Open Sans"/>
            </a:endParaRPr>
          </a:p>
          <a:p>
            <a:pPr marL="914400" lvl="1" indent="-292100" algn="l" rtl="0">
              <a:lnSpc>
                <a:spcPct val="150000"/>
              </a:lnSpc>
              <a:spcBef>
                <a:spcPts val="0"/>
              </a:spcBef>
              <a:spcAft>
                <a:spcPts val="0"/>
              </a:spcAft>
              <a:buClr>
                <a:srgbClr val="111111"/>
              </a:buClr>
              <a:buSzPts val="1000"/>
              <a:buFont typeface="Open Sans"/>
              <a:buChar char="-"/>
            </a:pPr>
            <a:r>
              <a:rPr lang="en" sz="1000">
                <a:solidFill>
                  <a:srgbClr val="111111"/>
                </a:solidFill>
                <a:highlight>
                  <a:srgbClr val="FFFFFF"/>
                </a:highlight>
                <a:latin typeface="Open Sans"/>
                <a:ea typeface="Open Sans"/>
                <a:cs typeface="Open Sans"/>
                <a:sym typeface="Open Sans"/>
              </a:rPr>
              <a:t>f(0) = 0</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a:solidFill>
                  <a:srgbClr val="111111"/>
                </a:solidFill>
                <a:highlight>
                  <a:srgbClr val="FFFFFF"/>
                </a:highlight>
                <a:latin typeface="Open Sans"/>
                <a:ea typeface="Open Sans"/>
                <a:cs typeface="Open Sans"/>
                <a:sym typeface="Open Sans"/>
              </a:rPr>
              <a:t>(There is another version of Leaky ReLU, such as: Parametric Rectifier (PReLU)), which gets this 0.01 and turns it into a parameter (alpha).</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a:solidFill>
                  <a:srgbClr val="111111"/>
                </a:solidFill>
                <a:highlight>
                  <a:srgbClr val="FFFFFF"/>
                </a:highlight>
                <a:latin typeface="Open Sans"/>
                <a:ea typeface="Open Sans"/>
                <a:cs typeface="Open Sans"/>
                <a:sym typeface="Open Sans"/>
              </a:rPr>
              <a:t>Then, this parameter can be learned via Back Propagation</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000">
              <a:solidFill>
                <a:srgbClr val="111111"/>
              </a:solidFill>
              <a:highlight>
                <a:srgbClr val="FFFFFF"/>
              </a:highlight>
              <a:latin typeface="Open Sans"/>
              <a:ea typeface="Open Sans"/>
              <a:cs typeface="Open Sans"/>
              <a:sym typeface="Open Sans"/>
            </a:endParaRPr>
          </a:p>
        </p:txBody>
      </p:sp>
      <p:pic>
        <p:nvPicPr>
          <p:cNvPr id="1052" name="Google Shape;1052;p130"/>
          <p:cNvPicPr preferRelativeResize="0"/>
          <p:nvPr/>
        </p:nvPicPr>
        <p:blipFill>
          <a:blip r:embed="rId3">
            <a:alphaModFix/>
          </a:blip>
          <a:stretch>
            <a:fillRect/>
          </a:stretch>
        </p:blipFill>
        <p:spPr>
          <a:xfrm>
            <a:off x="5421925" y="1200725"/>
            <a:ext cx="2819400" cy="2219325"/>
          </a:xfrm>
          <a:prstGeom prst="rect">
            <a:avLst/>
          </a:prstGeom>
          <a:noFill/>
          <a:ln>
            <a:noFill/>
          </a:ln>
        </p:spPr>
      </p:pic>
      <p:pic>
        <p:nvPicPr>
          <p:cNvPr id="1053" name="Google Shape;1053;p130"/>
          <p:cNvPicPr preferRelativeResize="0"/>
          <p:nvPr/>
        </p:nvPicPr>
        <p:blipFill>
          <a:blip r:embed="rId4">
            <a:alphaModFix/>
          </a:blip>
          <a:stretch>
            <a:fillRect/>
          </a:stretch>
        </p:blipFill>
        <p:spPr>
          <a:xfrm>
            <a:off x="5421925" y="686375"/>
            <a:ext cx="3381375" cy="514350"/>
          </a:xfrm>
          <a:prstGeom prst="rect">
            <a:avLst/>
          </a:prstGeom>
          <a:noFill/>
          <a:ln>
            <a:noFill/>
          </a:ln>
        </p:spPr>
      </p:pic>
      <p:sp>
        <p:nvSpPr>
          <p:cNvPr id="1054" name="Google Shape;1054;p1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111</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sp>
        <p:nvSpPr>
          <p:cNvPr id="1059" name="Google Shape;1059;p131"/>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Activation Functions</a:t>
            </a:r>
            <a:endParaRPr/>
          </a:p>
        </p:txBody>
      </p:sp>
      <p:sp>
        <p:nvSpPr>
          <p:cNvPr id="1060" name="Google Shape;1060;p131"/>
          <p:cNvSpPr txBox="1"/>
          <p:nvPr/>
        </p:nvSpPr>
        <p:spPr>
          <a:xfrm>
            <a:off x="218725" y="895925"/>
            <a:ext cx="5050800" cy="3845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b="1" i="1">
                <a:solidFill>
                  <a:srgbClr val="111111"/>
                </a:solidFill>
                <a:highlight>
                  <a:srgbClr val="FFFFFF"/>
                </a:highlight>
                <a:latin typeface="Open Sans"/>
                <a:ea typeface="Open Sans"/>
                <a:cs typeface="Open Sans"/>
                <a:sym typeface="Open Sans"/>
              </a:rPr>
              <a:t>Summary - let’s see some code!</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b="1" u="sng">
                <a:solidFill>
                  <a:schemeClr val="hlink"/>
                </a:solidFill>
                <a:highlight>
                  <a:srgbClr val="FFFFFF"/>
                </a:highlight>
                <a:latin typeface="Open Sans"/>
                <a:ea typeface="Open Sans"/>
                <a:cs typeface="Open Sans"/>
                <a:sym typeface="Open Sans"/>
                <a:hlinkClick r:id="rId3"/>
              </a:rPr>
              <a:t>Activation Functions Keras Tutorial</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000">
              <a:solidFill>
                <a:srgbClr val="111111"/>
              </a:solidFill>
              <a:highlight>
                <a:srgbClr val="FFFFFF"/>
              </a:highlight>
              <a:latin typeface="Open Sans"/>
              <a:ea typeface="Open Sans"/>
              <a:cs typeface="Open Sans"/>
              <a:sym typeface="Open Sans"/>
            </a:endParaRPr>
          </a:p>
        </p:txBody>
      </p:sp>
      <p:sp>
        <p:nvSpPr>
          <p:cNvPr id="1061" name="Google Shape;1061;p1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112</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32"/>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Framework (Keras) Overview + Tutorial</a:t>
            </a:r>
            <a:endParaRPr/>
          </a:p>
        </p:txBody>
      </p:sp>
      <p:sp>
        <p:nvSpPr>
          <p:cNvPr id="1067" name="Google Shape;1067;p132"/>
          <p:cNvSpPr txBox="1"/>
          <p:nvPr/>
        </p:nvSpPr>
        <p:spPr>
          <a:xfrm>
            <a:off x="218725" y="895925"/>
            <a:ext cx="8473800" cy="3845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000">
                <a:solidFill>
                  <a:srgbClr val="111111"/>
                </a:solidFill>
                <a:highlight>
                  <a:srgbClr val="FFFFFF"/>
                </a:highlight>
                <a:latin typeface="Open Sans"/>
                <a:ea typeface="Open Sans"/>
                <a:cs typeface="Open Sans"/>
                <a:sym typeface="Open Sans"/>
              </a:rPr>
              <a:t>Let’s revisit, if needed, Keras once again</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000" b="1" u="sng">
                <a:solidFill>
                  <a:schemeClr val="hlink"/>
                </a:solidFill>
                <a:highlight>
                  <a:srgbClr val="FFFFFF"/>
                </a:highlight>
                <a:latin typeface="Open Sans"/>
                <a:ea typeface="Open Sans"/>
                <a:cs typeface="Open Sans"/>
                <a:sym typeface="Open Sans"/>
                <a:hlinkClick r:id="rId3"/>
              </a:rPr>
              <a:t>Keras Framework Tutorial</a:t>
            </a:r>
            <a:endParaRPr sz="10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000">
              <a:solidFill>
                <a:srgbClr val="111111"/>
              </a:solidFill>
              <a:highlight>
                <a:srgbClr val="FFFFFF"/>
              </a:highlight>
              <a:latin typeface="Open Sans"/>
              <a:ea typeface="Open Sans"/>
              <a:cs typeface="Open Sans"/>
              <a:sym typeface="Open Sans"/>
            </a:endParaRPr>
          </a:p>
        </p:txBody>
      </p:sp>
      <p:sp>
        <p:nvSpPr>
          <p:cNvPr id="1068" name="Google Shape;1068;p1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113</a:t>
            </a:fld>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133"/>
          <p:cNvSpPr txBox="1">
            <a:spLocks noGrp="1"/>
          </p:cNvSpPr>
          <p:nvPr>
            <p:ph type="title"/>
          </p:nvPr>
        </p:nvSpPr>
        <p:spPr>
          <a:xfrm>
            <a:off x="311700" y="140225"/>
            <a:ext cx="55335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Overfitting / Underfitting in DL</a:t>
            </a:r>
            <a:endParaRPr/>
          </a:p>
        </p:txBody>
      </p:sp>
      <p:sp>
        <p:nvSpPr>
          <p:cNvPr id="1074" name="Google Shape;1074;p133"/>
          <p:cNvSpPr txBox="1"/>
          <p:nvPr/>
        </p:nvSpPr>
        <p:spPr>
          <a:xfrm>
            <a:off x="218725" y="895925"/>
            <a:ext cx="8671500" cy="4196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This relatively short lecture will focus on two main phenomena in DL - Overfitting and Underfitting, specifically in DL.</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For that, let us define the two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b="1" u="sng">
                <a:solidFill>
                  <a:srgbClr val="111111"/>
                </a:solidFill>
                <a:highlight>
                  <a:srgbClr val="FFFFFF"/>
                </a:highlight>
                <a:latin typeface="Open Sans"/>
                <a:ea typeface="Open Sans"/>
                <a:cs typeface="Open Sans"/>
                <a:sym typeface="Open Sans"/>
              </a:rPr>
              <a:t>Overfitting</a:t>
            </a:r>
            <a:r>
              <a:rPr lang="en" sz="1200">
                <a:solidFill>
                  <a:srgbClr val="111111"/>
                </a:solidFill>
                <a:highlight>
                  <a:srgbClr val="FFFFFF"/>
                </a:highlight>
                <a:latin typeface="Open Sans"/>
                <a:ea typeface="Open Sans"/>
                <a:cs typeface="Open Sans"/>
                <a:sym typeface="Open Sans"/>
              </a:rPr>
              <a:t>:</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When an algorithm fits the training data “too good”, but when a new data point arrives it knows nothing about it, and predicts poorly.</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b="1" u="sng">
                <a:solidFill>
                  <a:srgbClr val="111111"/>
                </a:solidFill>
                <a:highlight>
                  <a:srgbClr val="FFFFFF"/>
                </a:highlight>
                <a:latin typeface="Open Sans"/>
                <a:ea typeface="Open Sans"/>
                <a:cs typeface="Open Sans"/>
                <a:sym typeface="Open Sans"/>
              </a:rPr>
              <a:t>Underfitting</a:t>
            </a:r>
            <a:r>
              <a:rPr lang="en" sz="1200">
                <a:solidFill>
                  <a:srgbClr val="111111"/>
                </a:solidFill>
                <a:highlight>
                  <a:srgbClr val="FFFFFF"/>
                </a:highlight>
                <a:latin typeface="Open Sans"/>
                <a:ea typeface="Open Sans"/>
                <a:cs typeface="Open Sans"/>
                <a:sym typeface="Open Sans"/>
              </a:rPr>
              <a:t>:</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When an algorithm is not fitting the training data well, it is called “underfitting” in terms of its performance.</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Usually, this comes when a model is too simple to the data (e.g. a line for splitting 2 classes when the data is not linearly splittable)</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a:solidFill>
                  <a:srgbClr val="111111"/>
                </a:solidFill>
                <a:highlight>
                  <a:srgbClr val="FFFFFF"/>
                </a:highlight>
                <a:latin typeface="Open Sans"/>
                <a:ea typeface="Open Sans"/>
                <a:cs typeface="Open Sans"/>
                <a:sym typeface="Open Sans"/>
              </a:rPr>
              <a:t>In order to know if we are overfitting / underfitting, we MUST monitor our </a:t>
            </a:r>
            <a:r>
              <a:rPr lang="en" sz="1200">
                <a:solidFill>
                  <a:srgbClr val="111111"/>
                </a:solidFill>
                <a:highlight>
                  <a:srgbClr val="FFFFFF"/>
                </a:highlight>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loss functions</a:t>
            </a:r>
            <a:r>
              <a:rPr lang="en" sz="1200">
                <a:solidFill>
                  <a:srgbClr val="111111"/>
                </a:solidFill>
                <a:highlight>
                  <a:srgbClr val="FFFFFF"/>
                </a:highlight>
                <a:latin typeface="Open Sans"/>
                <a:ea typeface="Open Sans"/>
                <a:cs typeface="Open Sans"/>
                <a:sym typeface="Open Sans"/>
              </a:rPr>
              <a:t> AND our model’s performance</a:t>
            </a:r>
            <a:endParaRPr sz="1200">
              <a:solidFill>
                <a:srgbClr val="111111"/>
              </a:solidFill>
              <a:highlight>
                <a:srgbClr val="FFFFFF"/>
              </a:highlight>
              <a:latin typeface="Open Sans"/>
              <a:ea typeface="Open Sans"/>
              <a:cs typeface="Open Sans"/>
              <a:sym typeface="Open Sans"/>
            </a:endParaRPr>
          </a:p>
        </p:txBody>
      </p:sp>
      <p:sp>
        <p:nvSpPr>
          <p:cNvPr id="1075" name="Google Shape;1075;p1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114</a:t>
            </a:fld>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134"/>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Overfitting / Underfitting in DL</a:t>
            </a:r>
            <a:endParaRPr/>
          </a:p>
        </p:txBody>
      </p:sp>
      <p:pic>
        <p:nvPicPr>
          <p:cNvPr id="1081" name="Google Shape;1081;p134"/>
          <p:cNvPicPr preferRelativeResize="0"/>
          <p:nvPr/>
        </p:nvPicPr>
        <p:blipFill>
          <a:blip r:embed="rId3">
            <a:alphaModFix/>
          </a:blip>
          <a:stretch>
            <a:fillRect/>
          </a:stretch>
        </p:blipFill>
        <p:spPr>
          <a:xfrm>
            <a:off x="1128775" y="1542500"/>
            <a:ext cx="6810375" cy="2057400"/>
          </a:xfrm>
          <a:prstGeom prst="rect">
            <a:avLst/>
          </a:prstGeom>
          <a:noFill/>
          <a:ln>
            <a:noFill/>
          </a:ln>
        </p:spPr>
      </p:pic>
      <p:sp>
        <p:nvSpPr>
          <p:cNvPr id="1082" name="Google Shape;1082;p134"/>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4"/>
              </a:rPr>
              <a:t>source</a:t>
            </a:r>
            <a:endParaRPr sz="1200">
              <a:latin typeface="Open Sans"/>
              <a:ea typeface="Open Sans"/>
              <a:cs typeface="Open Sans"/>
              <a:sym typeface="Open Sans"/>
            </a:endParaRPr>
          </a:p>
        </p:txBody>
      </p:sp>
      <p:sp>
        <p:nvSpPr>
          <p:cNvPr id="1083" name="Google Shape;1083;p1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115</a:t>
            </a:fld>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087"/>
        <p:cNvGrpSpPr/>
        <p:nvPr/>
      </p:nvGrpSpPr>
      <p:grpSpPr>
        <a:xfrm>
          <a:off x="0" y="0"/>
          <a:ext cx="0" cy="0"/>
          <a:chOff x="0" y="0"/>
          <a:chExt cx="0" cy="0"/>
        </a:xfrm>
      </p:grpSpPr>
      <p:sp>
        <p:nvSpPr>
          <p:cNvPr id="1088" name="Google Shape;1088;p135"/>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Overfitting / Underfitting in DL</a:t>
            </a:r>
            <a:endParaRPr/>
          </a:p>
        </p:txBody>
      </p:sp>
      <p:sp>
        <p:nvSpPr>
          <p:cNvPr id="1089" name="Google Shape;1089;p135"/>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090" name="Google Shape;1090;p135"/>
          <p:cNvSpPr txBox="1"/>
          <p:nvPr/>
        </p:nvSpPr>
        <p:spPr>
          <a:xfrm>
            <a:off x="218725" y="895925"/>
            <a:ext cx="8473800" cy="3845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We can take several steps when one of these phenomenon occur, and below you will be able to find few of them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b="1" u="sng">
                <a:solidFill>
                  <a:srgbClr val="111111"/>
                </a:solidFill>
                <a:highlight>
                  <a:srgbClr val="FFFFFF"/>
                </a:highlight>
                <a:latin typeface="Open Sans"/>
                <a:ea typeface="Open Sans"/>
                <a:cs typeface="Open Sans"/>
                <a:sym typeface="Open Sans"/>
              </a:rPr>
              <a:t>Underfitting</a:t>
            </a:r>
            <a:r>
              <a:rPr lang="en" sz="1200">
                <a:solidFill>
                  <a:srgbClr val="111111"/>
                </a:solidFill>
                <a:highlight>
                  <a:srgbClr val="FFFFFF"/>
                </a:highlight>
                <a:latin typeface="Open Sans"/>
                <a:ea typeface="Open Sans"/>
                <a:cs typeface="Open Sans"/>
                <a:sym typeface="Open Sans"/>
              </a:rPr>
              <a:t>:</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160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For example, we can add new features to our X, and more feature “products” (e.g. x1*x2)</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We can also change the types of feature processing used (e.g., increasing n-grams size in text related tasks)</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In case we are using regularization (which we discussed), we can maybe decrease the amount of regularization used, so we won’t “punish” our model too much, such that it won’t be able to learn</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Remove noise / outliers from the data (maybe they just “bother” the training process)</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Increase the number of epochs, so the model will “see” the same data at least few more times</a:t>
            </a:r>
            <a:endParaRPr sz="1200">
              <a:solidFill>
                <a:srgbClr val="111111"/>
              </a:solidFill>
              <a:highlight>
                <a:srgbClr val="FFFFFF"/>
              </a:highlight>
              <a:latin typeface="Open Sans"/>
              <a:ea typeface="Open Sans"/>
              <a:cs typeface="Open Sans"/>
              <a:sym typeface="Open Sans"/>
            </a:endParaRPr>
          </a:p>
          <a:p>
            <a:pPr marL="914400" lvl="1" indent="-304800" algn="l" rtl="0">
              <a:lnSpc>
                <a:spcPct val="150000"/>
              </a:lnSpc>
              <a:spcBef>
                <a:spcPts val="0"/>
              </a:spcBef>
              <a:spcAft>
                <a:spcPts val="0"/>
              </a:spcAft>
              <a:buClr>
                <a:srgbClr val="111111"/>
              </a:buClr>
              <a:buSzPts val="1200"/>
              <a:buFont typeface="Open Sans"/>
              <a:buChar char="○"/>
            </a:pPr>
            <a:r>
              <a:rPr lang="en" sz="1200" b="1">
                <a:solidFill>
                  <a:srgbClr val="111111"/>
                </a:solidFill>
                <a:highlight>
                  <a:srgbClr val="FFFFFF"/>
                </a:highlight>
                <a:latin typeface="Open Sans"/>
                <a:ea typeface="Open Sans"/>
                <a:cs typeface="Open Sans"/>
                <a:sym typeface="Open Sans"/>
              </a:rPr>
              <a:t>Clarification</a:t>
            </a:r>
            <a:r>
              <a:rPr lang="en" sz="1200">
                <a:solidFill>
                  <a:srgbClr val="111111"/>
                </a:solidFill>
                <a:highlight>
                  <a:srgbClr val="FFFFFF"/>
                </a:highlight>
                <a:latin typeface="Open Sans"/>
                <a:ea typeface="Open Sans"/>
                <a:cs typeface="Open Sans"/>
                <a:sym typeface="Open Sans"/>
              </a:rPr>
              <a:t> - You can think of a for-loop over the number of </a:t>
            </a:r>
            <a:r>
              <a:rPr lang="en" sz="1200" b="1">
                <a:solidFill>
                  <a:srgbClr val="111111"/>
                </a:solidFill>
                <a:highlight>
                  <a:srgbClr val="FFFFFF"/>
                </a:highlight>
                <a:latin typeface="Open Sans"/>
                <a:ea typeface="Open Sans"/>
                <a:cs typeface="Open Sans"/>
                <a:sym typeface="Open Sans"/>
              </a:rPr>
              <a:t>epochs</a:t>
            </a:r>
            <a:r>
              <a:rPr lang="en" sz="1200">
                <a:solidFill>
                  <a:srgbClr val="111111"/>
                </a:solidFill>
                <a:highlight>
                  <a:srgbClr val="FFFFFF"/>
                </a:highlight>
                <a:latin typeface="Open Sans"/>
                <a:ea typeface="Open Sans"/>
                <a:cs typeface="Open Sans"/>
                <a:sym typeface="Open Sans"/>
              </a:rPr>
              <a:t> where each loop proceeds over the </a:t>
            </a:r>
            <a:r>
              <a:rPr lang="en" sz="1200" b="1">
                <a:solidFill>
                  <a:srgbClr val="111111"/>
                </a:solidFill>
                <a:highlight>
                  <a:srgbClr val="FFFFFF"/>
                </a:highlight>
                <a:latin typeface="Open Sans"/>
                <a:ea typeface="Open Sans"/>
                <a:cs typeface="Open Sans"/>
                <a:sym typeface="Open Sans"/>
              </a:rPr>
              <a:t>training dataset</a:t>
            </a:r>
            <a:r>
              <a:rPr lang="en" sz="1200">
                <a:solidFill>
                  <a:srgbClr val="111111"/>
                </a:solidFill>
                <a:highlight>
                  <a:srgbClr val="FFFFFF"/>
                </a:highlight>
                <a:latin typeface="Open Sans"/>
                <a:ea typeface="Open Sans"/>
                <a:cs typeface="Open Sans"/>
                <a:sym typeface="Open Sans"/>
              </a:rPr>
              <a:t>. Within this for-loop is another nested for-loop that iterates over each </a:t>
            </a:r>
            <a:r>
              <a:rPr lang="en" sz="1200" b="1">
                <a:solidFill>
                  <a:srgbClr val="111111"/>
                </a:solidFill>
                <a:highlight>
                  <a:srgbClr val="FFFFFF"/>
                </a:highlight>
                <a:latin typeface="Open Sans"/>
                <a:ea typeface="Open Sans"/>
                <a:cs typeface="Open Sans"/>
                <a:sym typeface="Open Sans"/>
              </a:rPr>
              <a:t>batch</a:t>
            </a:r>
            <a:r>
              <a:rPr lang="en" sz="1200">
                <a:solidFill>
                  <a:srgbClr val="111111"/>
                </a:solidFill>
                <a:highlight>
                  <a:srgbClr val="FFFFFF"/>
                </a:highlight>
                <a:latin typeface="Open Sans"/>
                <a:ea typeface="Open Sans"/>
                <a:cs typeface="Open Sans"/>
                <a:sym typeface="Open Sans"/>
              </a:rPr>
              <a:t> of samples, where one </a:t>
            </a:r>
            <a:r>
              <a:rPr lang="en" sz="1200" b="1">
                <a:solidFill>
                  <a:srgbClr val="111111"/>
                </a:solidFill>
                <a:highlight>
                  <a:srgbClr val="FFFFFF"/>
                </a:highlight>
                <a:latin typeface="Open Sans"/>
                <a:ea typeface="Open Sans"/>
                <a:cs typeface="Open Sans"/>
                <a:sym typeface="Open Sans"/>
              </a:rPr>
              <a:t>batch</a:t>
            </a:r>
            <a:r>
              <a:rPr lang="en" sz="1200">
                <a:solidFill>
                  <a:srgbClr val="111111"/>
                </a:solidFill>
                <a:highlight>
                  <a:srgbClr val="FFFFFF"/>
                </a:highlight>
                <a:latin typeface="Open Sans"/>
                <a:ea typeface="Open Sans"/>
                <a:cs typeface="Open Sans"/>
                <a:sym typeface="Open Sans"/>
              </a:rPr>
              <a:t> has the specified “</a:t>
            </a:r>
            <a:r>
              <a:rPr lang="en" sz="1200" b="1">
                <a:solidFill>
                  <a:srgbClr val="111111"/>
                </a:solidFill>
                <a:highlight>
                  <a:srgbClr val="FFFFFF"/>
                </a:highlight>
                <a:latin typeface="Open Sans"/>
                <a:ea typeface="Open Sans"/>
                <a:cs typeface="Open Sans"/>
                <a:sym typeface="Open Sans"/>
              </a:rPr>
              <a:t>batch size</a:t>
            </a:r>
            <a:r>
              <a:rPr lang="en" sz="1200">
                <a:solidFill>
                  <a:srgbClr val="111111"/>
                </a:solidFill>
                <a:highlight>
                  <a:srgbClr val="FFFFFF"/>
                </a:highlight>
                <a:latin typeface="Open Sans"/>
                <a:ea typeface="Open Sans"/>
                <a:cs typeface="Open Sans"/>
                <a:sym typeface="Open Sans"/>
              </a:rPr>
              <a:t>” number of samples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sp>
        <p:nvSpPr>
          <p:cNvPr id="1091" name="Google Shape;1091;p1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116</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136"/>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Overfitting / Underfitting in DL</a:t>
            </a:r>
            <a:endParaRPr/>
          </a:p>
        </p:txBody>
      </p:sp>
      <p:sp>
        <p:nvSpPr>
          <p:cNvPr id="1097" name="Google Shape;1097;p136"/>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098" name="Google Shape;1098;p136"/>
          <p:cNvSpPr txBox="1"/>
          <p:nvPr/>
        </p:nvSpPr>
        <p:spPr>
          <a:xfrm>
            <a:off x="218725" y="895925"/>
            <a:ext cx="8473800" cy="3845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We can take several steps when one of these phenomenon occur, and below you will be able to find few of them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b="1" u="sng">
                <a:solidFill>
                  <a:srgbClr val="111111"/>
                </a:solidFill>
                <a:highlight>
                  <a:srgbClr val="FFFFFF"/>
                </a:highlight>
                <a:latin typeface="Open Sans"/>
                <a:ea typeface="Open Sans"/>
                <a:cs typeface="Open Sans"/>
                <a:sym typeface="Open Sans"/>
              </a:rPr>
              <a:t>Overfitting</a:t>
            </a:r>
            <a:r>
              <a:rPr lang="en" sz="1200">
                <a:solidFill>
                  <a:srgbClr val="111111"/>
                </a:solidFill>
                <a:highlight>
                  <a:srgbClr val="FFFFFF"/>
                </a:highlight>
                <a:latin typeface="Open Sans"/>
                <a:ea typeface="Open Sans"/>
                <a:cs typeface="Open Sans"/>
                <a:sym typeface="Open Sans"/>
              </a:rPr>
              <a:t>:</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160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Increase training data - we can for example generate or get more data (e.g. more days, more users, more images, …)</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Feature Selection - choose the relevant features and not just “all of the data you have”. Not all of the features are relevant</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Reduce model complexity - maybe we don’t need 1000 layers of 1000 neurons each?</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Early stopping during the training phase - to make sure we don’t harm our eval loss + accuracy</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Use L1 (Lasso) and L2 (Ridge) Regularization techniques</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Use dropout for neural networks in order to diversify the models and to make sure they generalize</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sp>
        <p:nvSpPr>
          <p:cNvPr id="1099" name="Google Shape;1099;p1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117</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138"/>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word about GPUs</a:t>
            </a:r>
            <a:endParaRPr/>
          </a:p>
        </p:txBody>
      </p:sp>
      <p:sp>
        <p:nvSpPr>
          <p:cNvPr id="1112" name="Google Shape;1112;p138"/>
          <p:cNvSpPr txBox="1"/>
          <p:nvPr/>
        </p:nvSpPr>
        <p:spPr>
          <a:xfrm>
            <a:off x="345725" y="853725"/>
            <a:ext cx="7796400" cy="3140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a:latin typeface="Open Sans"/>
                <a:ea typeface="Open Sans"/>
                <a:cs typeface="Open Sans"/>
                <a:sym typeface="Open Sans"/>
              </a:rPr>
              <a:t>Before proceeding with our content, I wanted to provide some explanation behind GPUs and training with GPUs -</a:t>
            </a:r>
            <a:endParaRPr sz="1200">
              <a:latin typeface="Open Sans"/>
              <a:ea typeface="Open Sans"/>
              <a:cs typeface="Open Sans"/>
              <a:sym typeface="Open Sans"/>
            </a:endParaRPr>
          </a:p>
          <a:p>
            <a:pPr marL="0" lvl="0" indent="0" algn="l" rtl="0">
              <a:lnSpc>
                <a:spcPct val="150000"/>
              </a:lnSpc>
              <a:spcBef>
                <a:spcPts val="0"/>
              </a:spcBef>
              <a:spcAft>
                <a:spcPts val="0"/>
              </a:spcAft>
              <a:buNone/>
            </a:pP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You will heavily discuss this in the next course, so we won’t dive into it now</a:t>
            </a: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We can train Keras models with GPU, you just need to check that:</a:t>
            </a:r>
            <a:endParaRPr sz="1200">
              <a:latin typeface="Open Sans"/>
              <a:ea typeface="Open Sans"/>
              <a:cs typeface="Open Sans"/>
              <a:sym typeface="Open Sans"/>
            </a:endParaRPr>
          </a:p>
          <a:p>
            <a:pPr marL="914400" lvl="1" indent="-304800" algn="l" rtl="0">
              <a:lnSpc>
                <a:spcPct val="150000"/>
              </a:lnSpc>
              <a:spcBef>
                <a:spcPts val="0"/>
              </a:spcBef>
              <a:spcAft>
                <a:spcPts val="0"/>
              </a:spcAft>
              <a:buSzPts val="1200"/>
              <a:buFont typeface="Open Sans"/>
              <a:buAutoNum type="alphaLcPeriod"/>
            </a:pPr>
            <a:r>
              <a:rPr lang="en" sz="1200">
                <a:latin typeface="Open Sans"/>
                <a:ea typeface="Open Sans"/>
                <a:cs typeface="Open Sans"/>
                <a:sym typeface="Open Sans"/>
              </a:rPr>
              <a:t>Your system has GPU (Nvidia mostly, AMD not working yet with Keras)</a:t>
            </a:r>
            <a:endParaRPr sz="1200">
              <a:latin typeface="Open Sans"/>
              <a:ea typeface="Open Sans"/>
              <a:cs typeface="Open Sans"/>
              <a:sym typeface="Open Sans"/>
            </a:endParaRPr>
          </a:p>
          <a:p>
            <a:pPr marL="914400" lvl="1" indent="-304800" algn="l" rtl="0">
              <a:lnSpc>
                <a:spcPct val="150000"/>
              </a:lnSpc>
              <a:spcBef>
                <a:spcPts val="0"/>
              </a:spcBef>
              <a:spcAft>
                <a:spcPts val="0"/>
              </a:spcAft>
              <a:buSzPts val="1200"/>
              <a:buFont typeface="Open Sans"/>
              <a:buAutoNum type="alphaLcPeriod"/>
            </a:pPr>
            <a:r>
              <a:rPr lang="en" sz="1200">
                <a:latin typeface="Open Sans"/>
                <a:ea typeface="Open Sans"/>
                <a:cs typeface="Open Sans"/>
                <a:sym typeface="Open Sans"/>
              </a:rPr>
              <a:t>You have installed the </a:t>
            </a:r>
            <a:r>
              <a:rPr lang="en" sz="1200" u="sng">
                <a:solidFill>
                  <a:schemeClr val="hlink"/>
                </a:solidFill>
                <a:latin typeface="Open Sans"/>
                <a:ea typeface="Open Sans"/>
                <a:cs typeface="Open Sans"/>
                <a:sym typeface="Open Sans"/>
                <a:hlinkClick r:id="rId3"/>
              </a:rPr>
              <a:t>GPU version of tensorflow</a:t>
            </a:r>
            <a:endParaRPr sz="1200">
              <a:latin typeface="Open Sans"/>
              <a:ea typeface="Open Sans"/>
              <a:cs typeface="Open Sans"/>
              <a:sym typeface="Open Sans"/>
            </a:endParaRPr>
          </a:p>
          <a:p>
            <a:pPr marL="914400" lvl="1" indent="-304800" algn="l" rtl="0">
              <a:lnSpc>
                <a:spcPct val="150000"/>
              </a:lnSpc>
              <a:spcBef>
                <a:spcPts val="0"/>
              </a:spcBef>
              <a:spcAft>
                <a:spcPts val="0"/>
              </a:spcAft>
              <a:buSzPts val="1200"/>
              <a:buFont typeface="Open Sans"/>
              <a:buAutoNum type="alphaLcPeriod"/>
            </a:pPr>
            <a:r>
              <a:rPr lang="en" sz="1200">
                <a:latin typeface="Open Sans"/>
                <a:ea typeface="Open Sans"/>
                <a:cs typeface="Open Sans"/>
                <a:sym typeface="Open Sans"/>
              </a:rPr>
              <a:t>Verify that tensorflow is running with GPU check if GPU is working</a:t>
            </a:r>
            <a:br>
              <a:rPr lang="en" sz="1200">
                <a:latin typeface="Open Sans"/>
                <a:ea typeface="Open Sans"/>
                <a:cs typeface="Open Sans"/>
                <a:sym typeface="Open Sans"/>
              </a:rPr>
            </a:br>
            <a:r>
              <a:rPr lang="en" sz="1200" i="1">
                <a:latin typeface="Open Sans"/>
                <a:ea typeface="Open Sans"/>
                <a:cs typeface="Open Sans"/>
                <a:sym typeface="Open Sans"/>
              </a:rPr>
              <a:t>(tensorflow)</a:t>
            </a:r>
            <a:br>
              <a:rPr lang="en" sz="1200">
                <a:latin typeface="Open Sans"/>
                <a:ea typeface="Open Sans"/>
                <a:cs typeface="Open Sans"/>
                <a:sym typeface="Open Sans"/>
              </a:rPr>
            </a:br>
            <a:r>
              <a:rPr lang="en" sz="1200" i="1">
                <a:latin typeface="Open Sans"/>
                <a:ea typeface="Open Sans"/>
                <a:cs typeface="Open Sans"/>
                <a:sym typeface="Open Sans"/>
              </a:rPr>
              <a:t>import tensorflow as tf</a:t>
            </a:r>
            <a:br>
              <a:rPr lang="en" sz="1200">
                <a:latin typeface="Open Sans"/>
                <a:ea typeface="Open Sans"/>
                <a:cs typeface="Open Sans"/>
                <a:sym typeface="Open Sans"/>
              </a:rPr>
            </a:br>
            <a:r>
              <a:rPr lang="en" sz="1200" i="1">
                <a:latin typeface="Open Sans"/>
                <a:ea typeface="Open Sans"/>
                <a:cs typeface="Open Sans"/>
                <a:sym typeface="Open Sans"/>
              </a:rPr>
              <a:t>print("Num GPUs Available: ", len(tf.config.list_physical_devices('GPU'))) // inside some notebook</a:t>
            </a:r>
            <a:endParaRPr sz="1200" i="1">
              <a:latin typeface="Open Sans"/>
              <a:ea typeface="Open Sans"/>
              <a:cs typeface="Open Sans"/>
              <a:sym typeface="Open Sans"/>
            </a:endParaRPr>
          </a:p>
        </p:txBody>
      </p:sp>
      <p:sp>
        <p:nvSpPr>
          <p:cNvPr id="1113" name="Google Shape;1113;p1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118</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139"/>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 word about GPUs</a:t>
            </a:r>
            <a:endParaRPr/>
          </a:p>
        </p:txBody>
      </p:sp>
      <p:sp>
        <p:nvSpPr>
          <p:cNvPr id="1119" name="Google Shape;1119;p139"/>
          <p:cNvSpPr txBox="1"/>
          <p:nvPr/>
        </p:nvSpPr>
        <p:spPr>
          <a:xfrm>
            <a:off x="345725" y="2225325"/>
            <a:ext cx="7796400" cy="12006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200" u="sng">
                <a:latin typeface="Open Sans"/>
                <a:ea typeface="Open Sans"/>
                <a:cs typeface="Open Sans"/>
                <a:sym typeface="Open Sans"/>
              </a:rPr>
              <a:t>Why GPUs are so fast</a:t>
            </a:r>
            <a:r>
              <a:rPr lang="en" sz="1200">
                <a:latin typeface="Open Sans"/>
                <a:ea typeface="Open Sans"/>
                <a:cs typeface="Open Sans"/>
                <a:sym typeface="Open Sans"/>
              </a:rPr>
              <a:t>?</a:t>
            </a:r>
            <a:endParaRPr sz="1200">
              <a:latin typeface="Open Sans"/>
              <a:ea typeface="Open Sans"/>
              <a:cs typeface="Open Sans"/>
              <a:sym typeface="Open Sans"/>
            </a:endParaRPr>
          </a:p>
          <a:p>
            <a:pPr marL="457200" lvl="0" indent="0" algn="l" rtl="0">
              <a:lnSpc>
                <a:spcPct val="150000"/>
              </a:lnSpc>
              <a:spcBef>
                <a:spcPts val="0"/>
              </a:spcBef>
              <a:spcAft>
                <a:spcPts val="0"/>
              </a:spcAft>
              <a:buNone/>
            </a:pPr>
            <a:r>
              <a:rPr lang="en" sz="1200">
                <a:latin typeface="Open Sans"/>
                <a:ea typeface="Open Sans"/>
                <a:cs typeface="Open Sans"/>
                <a:sym typeface="Open Sans"/>
              </a:rPr>
              <a:t>GPUs are designed with one main goal in mind: </a:t>
            </a:r>
            <a:r>
              <a:rPr lang="en" sz="1200" b="1">
                <a:latin typeface="Open Sans"/>
                <a:ea typeface="Open Sans"/>
                <a:cs typeface="Open Sans"/>
                <a:sym typeface="Open Sans"/>
              </a:rPr>
              <a:t>process graphics really fast!</a:t>
            </a:r>
            <a:br>
              <a:rPr lang="en" sz="1200">
                <a:latin typeface="Open Sans"/>
                <a:ea typeface="Open Sans"/>
                <a:cs typeface="Open Sans"/>
                <a:sym typeface="Open Sans"/>
              </a:rPr>
            </a:br>
            <a:r>
              <a:rPr lang="en" sz="1200">
                <a:latin typeface="Open Sans"/>
                <a:ea typeface="Open Sans"/>
                <a:cs typeface="Open Sans"/>
                <a:sym typeface="Open Sans"/>
              </a:rPr>
              <a:t>Since this is the only concern they have, there have been some specialized optimizations in place that allow for certain calculations to go a LOT faster than they would in a traditional processor (CPU)</a:t>
            </a:r>
            <a:endParaRPr sz="1200">
              <a:latin typeface="Open Sans"/>
              <a:ea typeface="Open Sans"/>
              <a:cs typeface="Open Sans"/>
              <a:sym typeface="Open Sans"/>
            </a:endParaRPr>
          </a:p>
        </p:txBody>
      </p:sp>
      <p:sp>
        <p:nvSpPr>
          <p:cNvPr id="1120" name="Google Shape;1120;p1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119</a:t>
            </a:fld>
            <a:endParaRPr/>
          </a:p>
        </p:txBody>
      </p:sp>
      <p:pic>
        <p:nvPicPr>
          <p:cNvPr id="1121" name="Google Shape;1121;p139"/>
          <p:cNvPicPr preferRelativeResize="0"/>
          <p:nvPr/>
        </p:nvPicPr>
        <p:blipFill>
          <a:blip r:embed="rId3">
            <a:alphaModFix/>
          </a:blip>
          <a:stretch>
            <a:fillRect/>
          </a:stretch>
        </p:blipFill>
        <p:spPr>
          <a:xfrm>
            <a:off x="517275" y="847624"/>
            <a:ext cx="7924224" cy="1139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Different layers, Same network</a:t>
            </a:r>
            <a:endParaRPr/>
          </a:p>
        </p:txBody>
      </p:sp>
      <p:sp>
        <p:nvSpPr>
          <p:cNvPr id="195" name="Google Shape;195;p30"/>
          <p:cNvSpPr txBox="1"/>
          <p:nvPr/>
        </p:nvSpPr>
        <p:spPr>
          <a:xfrm>
            <a:off x="596125" y="1299250"/>
            <a:ext cx="80859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Open Sans"/>
                <a:ea typeface="Open Sans"/>
                <a:cs typeface="Open Sans"/>
                <a:sym typeface="Open Sans"/>
              </a:rPr>
              <a:t>Elements of a Neural Network</a:t>
            </a:r>
            <a:endParaRPr b="1" u="sng">
              <a:latin typeface="Open Sans"/>
              <a:ea typeface="Open Sans"/>
              <a:cs typeface="Open Sans"/>
              <a:sym typeface="Open Sans"/>
            </a:endParaRPr>
          </a:p>
          <a:p>
            <a:pPr marL="0" lvl="0" indent="457200" algn="l" rtl="0">
              <a:spcBef>
                <a:spcPts val="0"/>
              </a:spcBef>
              <a:spcAft>
                <a:spcPts val="0"/>
              </a:spcAft>
              <a:buNone/>
            </a:pPr>
            <a:r>
              <a:rPr lang="en" u="sng">
                <a:latin typeface="Open Sans"/>
                <a:ea typeface="Open Sans"/>
                <a:cs typeface="Open Sans"/>
                <a:sym typeface="Open Sans"/>
              </a:rPr>
              <a:t>Input Layer</a:t>
            </a:r>
            <a:endParaRPr>
              <a:latin typeface="Open Sans"/>
              <a:ea typeface="Open Sans"/>
              <a:cs typeface="Open Sans"/>
              <a:sym typeface="Open Sans"/>
            </a:endParaRPr>
          </a:p>
          <a:p>
            <a:pPr marL="914400" lvl="0" indent="457200" algn="l" rtl="0">
              <a:spcBef>
                <a:spcPts val="0"/>
              </a:spcBef>
              <a:spcAft>
                <a:spcPts val="0"/>
              </a:spcAft>
              <a:buNone/>
            </a:pPr>
            <a:r>
              <a:rPr lang="en">
                <a:latin typeface="Open Sans"/>
                <a:ea typeface="Open Sans"/>
                <a:cs typeface="Open Sans"/>
                <a:sym typeface="Open Sans"/>
              </a:rPr>
              <a:t>This layer accepts input features. </a:t>
            </a:r>
            <a:endParaRPr>
              <a:latin typeface="Open Sans"/>
              <a:ea typeface="Open Sans"/>
              <a:cs typeface="Open Sans"/>
              <a:sym typeface="Open Sans"/>
            </a:endParaRPr>
          </a:p>
          <a:p>
            <a:pPr marL="1371600" lvl="0" indent="0" algn="l" rtl="0">
              <a:spcBef>
                <a:spcPts val="0"/>
              </a:spcBef>
              <a:spcAft>
                <a:spcPts val="0"/>
              </a:spcAft>
              <a:buNone/>
            </a:pPr>
            <a:r>
              <a:rPr lang="en">
                <a:latin typeface="Open Sans"/>
                <a:ea typeface="Open Sans"/>
                <a:cs typeface="Open Sans"/>
                <a:sym typeface="Open Sans"/>
              </a:rPr>
              <a:t>It provides information from the </a:t>
            </a:r>
            <a:r>
              <a:rPr lang="en" b="1">
                <a:latin typeface="Open Sans"/>
                <a:ea typeface="Open Sans"/>
                <a:cs typeface="Open Sans"/>
                <a:sym typeface="Open Sans"/>
              </a:rPr>
              <a:t>outer world</a:t>
            </a:r>
            <a:r>
              <a:rPr lang="en">
                <a:latin typeface="Open Sans"/>
                <a:ea typeface="Open Sans"/>
                <a:cs typeface="Open Sans"/>
                <a:sym typeface="Open Sans"/>
              </a:rPr>
              <a:t> to the network, no computation is performed at this layer, nodes here just pass on the information(features) to the hidden layer.</a:t>
            </a:r>
            <a:endParaRPr>
              <a:latin typeface="Open Sans"/>
              <a:ea typeface="Open Sans"/>
              <a:cs typeface="Open Sans"/>
              <a:sym typeface="Open Sans"/>
            </a:endParaRPr>
          </a:p>
          <a:p>
            <a:pPr marL="0" lvl="0" indent="457200" algn="l" rtl="0">
              <a:spcBef>
                <a:spcPts val="0"/>
              </a:spcBef>
              <a:spcAft>
                <a:spcPts val="0"/>
              </a:spcAft>
              <a:buNone/>
            </a:pPr>
            <a:r>
              <a:rPr lang="en" u="sng">
                <a:latin typeface="Open Sans"/>
                <a:ea typeface="Open Sans"/>
                <a:cs typeface="Open Sans"/>
                <a:sym typeface="Open Sans"/>
              </a:rPr>
              <a:t>Hidden Layer</a:t>
            </a:r>
            <a:endParaRPr>
              <a:latin typeface="Open Sans"/>
              <a:ea typeface="Open Sans"/>
              <a:cs typeface="Open Sans"/>
              <a:sym typeface="Open Sans"/>
            </a:endParaRPr>
          </a:p>
          <a:p>
            <a:pPr marL="1371600" lvl="0" indent="0" algn="l" rtl="0">
              <a:spcBef>
                <a:spcPts val="0"/>
              </a:spcBef>
              <a:spcAft>
                <a:spcPts val="0"/>
              </a:spcAft>
              <a:buNone/>
            </a:pPr>
            <a:r>
              <a:rPr lang="en">
                <a:latin typeface="Open Sans"/>
                <a:ea typeface="Open Sans"/>
                <a:cs typeface="Open Sans"/>
                <a:sym typeface="Open Sans"/>
              </a:rPr>
              <a:t>Nodes of this layer are not exposed to the outer world, they are the part of the abstraction provided by any neural network. </a:t>
            </a:r>
            <a:endParaRPr>
              <a:latin typeface="Open Sans"/>
              <a:ea typeface="Open Sans"/>
              <a:cs typeface="Open Sans"/>
              <a:sym typeface="Open Sans"/>
            </a:endParaRPr>
          </a:p>
          <a:p>
            <a:pPr marL="1371600" lvl="0" indent="0" algn="l" rtl="0">
              <a:spcBef>
                <a:spcPts val="0"/>
              </a:spcBef>
              <a:spcAft>
                <a:spcPts val="0"/>
              </a:spcAft>
              <a:buNone/>
            </a:pPr>
            <a:r>
              <a:rPr lang="en">
                <a:latin typeface="Open Sans"/>
                <a:ea typeface="Open Sans"/>
                <a:cs typeface="Open Sans"/>
                <a:sym typeface="Open Sans"/>
              </a:rPr>
              <a:t>Hidden layer performs all sort of computation on the features entered through the input layer and transfer the result to the output layer.</a:t>
            </a:r>
            <a:endParaRPr>
              <a:latin typeface="Open Sans"/>
              <a:ea typeface="Open Sans"/>
              <a:cs typeface="Open Sans"/>
              <a:sym typeface="Open Sans"/>
            </a:endParaRPr>
          </a:p>
          <a:p>
            <a:pPr marL="0" lvl="0" indent="457200" algn="l" rtl="0">
              <a:spcBef>
                <a:spcPts val="0"/>
              </a:spcBef>
              <a:spcAft>
                <a:spcPts val="0"/>
              </a:spcAft>
              <a:buNone/>
            </a:pPr>
            <a:r>
              <a:rPr lang="en" u="sng">
                <a:latin typeface="Open Sans"/>
                <a:ea typeface="Open Sans"/>
                <a:cs typeface="Open Sans"/>
                <a:sym typeface="Open Sans"/>
              </a:rPr>
              <a:t>Output Layer</a:t>
            </a:r>
            <a:endParaRPr>
              <a:latin typeface="Open Sans"/>
              <a:ea typeface="Open Sans"/>
              <a:cs typeface="Open Sans"/>
              <a:sym typeface="Open Sans"/>
            </a:endParaRPr>
          </a:p>
          <a:p>
            <a:pPr marL="1371600" lvl="0" indent="0" algn="l" rtl="0">
              <a:spcBef>
                <a:spcPts val="0"/>
              </a:spcBef>
              <a:spcAft>
                <a:spcPts val="0"/>
              </a:spcAft>
              <a:buNone/>
            </a:pPr>
            <a:r>
              <a:rPr lang="en">
                <a:latin typeface="Open Sans"/>
                <a:ea typeface="Open Sans"/>
                <a:cs typeface="Open Sans"/>
                <a:sym typeface="Open Sans"/>
              </a:rPr>
              <a:t>This layer bring up the information learned by the network to the </a:t>
            </a:r>
            <a:r>
              <a:rPr lang="en" b="1">
                <a:latin typeface="Open Sans"/>
                <a:ea typeface="Open Sans"/>
                <a:cs typeface="Open Sans"/>
                <a:sym typeface="Open Sans"/>
              </a:rPr>
              <a:t>outer world</a:t>
            </a:r>
            <a:r>
              <a:rPr lang="en">
                <a:latin typeface="Open Sans"/>
                <a:ea typeface="Open Sans"/>
                <a:cs typeface="Open Sans"/>
                <a:sym typeface="Open Sans"/>
              </a:rPr>
              <a:t>.</a:t>
            </a:r>
            <a:endParaRPr>
              <a:latin typeface="Open Sans"/>
              <a:ea typeface="Open Sans"/>
              <a:cs typeface="Open Sans"/>
              <a:sym typeface="Open Sans"/>
            </a:endParaRPr>
          </a:p>
        </p:txBody>
      </p:sp>
      <p:sp>
        <p:nvSpPr>
          <p:cNvPr id="196" name="Google Shape;19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140"/>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127" name="Google Shape;1127;p140"/>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128" name="Google Shape;1128;p140"/>
          <p:cNvSpPr txBox="1"/>
          <p:nvPr/>
        </p:nvSpPr>
        <p:spPr>
          <a:xfrm>
            <a:off x="218725" y="895925"/>
            <a:ext cx="8473800" cy="255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One of the core components in having good models in DL are weight initializations.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This process is a core component because it directly affects our training process.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This is because of the fact that eventually, and after all layers, neurons, convolutional, pooling, and any mathematical operations, we are willing to update our weights such that it will get us to the “best” mapping of X-&gt;Y (in supervised), and will minimize our loss.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a:solidFill>
                  <a:srgbClr val="111111"/>
                </a:solidFill>
                <a:highlight>
                  <a:srgbClr val="FFFFFF"/>
                </a:highlight>
                <a:latin typeface="Open Sans"/>
                <a:ea typeface="Open Sans"/>
                <a:cs typeface="Open Sans"/>
                <a:sym typeface="Open Sans"/>
              </a:rPr>
              <a:t>There are many ways to initialize our weights (W, b), within this lecture we’ll discuss the main ones.</a:t>
            </a:r>
            <a:endParaRPr sz="1200">
              <a:solidFill>
                <a:srgbClr val="111111"/>
              </a:solidFill>
              <a:highlight>
                <a:srgbClr val="FFFFFF"/>
              </a:highlight>
              <a:latin typeface="Open Sans"/>
              <a:ea typeface="Open Sans"/>
              <a:cs typeface="Open Sans"/>
              <a:sym typeface="Open Sans"/>
            </a:endParaRPr>
          </a:p>
        </p:txBody>
      </p:sp>
      <p:sp>
        <p:nvSpPr>
          <p:cNvPr id="1129" name="Google Shape;1129;p1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120</a:t>
            </a:fld>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141"/>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135" name="Google Shape;1135;p141"/>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136" name="Google Shape;1136;p141"/>
          <p:cNvSpPr txBox="1"/>
          <p:nvPr/>
        </p:nvSpPr>
        <p:spPr>
          <a:xfrm>
            <a:off x="218725" y="895925"/>
            <a:ext cx="8473800" cy="255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Why do we want this?</a:t>
            </a:r>
            <a:endParaRPr sz="1200" b="1"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Except of getting our loss to minimum, we would like to prevent layer activation outputs from </a:t>
            </a:r>
            <a:r>
              <a:rPr lang="en" sz="1200" b="1">
                <a:solidFill>
                  <a:srgbClr val="111111"/>
                </a:solidFill>
                <a:highlight>
                  <a:srgbClr val="FFFFFF"/>
                </a:highlight>
                <a:latin typeface="Open Sans"/>
                <a:ea typeface="Open Sans"/>
                <a:cs typeface="Open Sans"/>
                <a:sym typeface="Open Sans"/>
              </a:rPr>
              <a:t>exploding or vanishing</a:t>
            </a:r>
            <a:r>
              <a:rPr lang="en" sz="1200">
                <a:solidFill>
                  <a:srgbClr val="111111"/>
                </a:solidFill>
                <a:highlight>
                  <a:srgbClr val="FFFFFF"/>
                </a:highlight>
                <a:latin typeface="Open Sans"/>
                <a:ea typeface="Open Sans"/>
                <a:cs typeface="Open Sans"/>
                <a:sym typeface="Open Sans"/>
              </a:rPr>
              <a:t> during the course of a forward pass through a deep neural network. If either occurs, loss gradients will either be too large or too small to flow backwards beneficially, and the network will take longer to converge, if it is even able to do so at all.</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Meaning, in simple words - our gradients (which control our weight updates) will be too small or too large to be updated. In both ways, we might “undershoot” or “overshoot” our goal (which is convergence).</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sp>
        <p:nvSpPr>
          <p:cNvPr id="1137" name="Google Shape;1137;p1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121</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p142"/>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143" name="Google Shape;1143;p142"/>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144" name="Google Shape;1144;p142"/>
          <p:cNvSpPr txBox="1"/>
          <p:nvPr/>
        </p:nvSpPr>
        <p:spPr>
          <a:xfrm>
            <a:off x="218725" y="895925"/>
            <a:ext cx="8473800" cy="255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Random Initialization</a:t>
            </a:r>
            <a:endParaRPr sz="1200" b="1"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The first initialization we’ll see is random.</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This means that we will initialize our weights without too much “domain knowledge” on what’s going within the network.</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In Keras, Random Initialization is pretty simple and requires few lines of code, which we’ll see in a bit.</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sp>
        <p:nvSpPr>
          <p:cNvPr id="1145" name="Google Shape;1145;p1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122</a:t>
            </a:fld>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p143"/>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151" name="Google Shape;1151;p143"/>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152" name="Google Shape;1152;p143"/>
          <p:cNvSpPr txBox="1"/>
          <p:nvPr/>
        </p:nvSpPr>
        <p:spPr>
          <a:xfrm>
            <a:off x="218725" y="895925"/>
            <a:ext cx="8473800" cy="255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Xavier Initialization</a:t>
            </a:r>
            <a:endParaRPr sz="1200" b="1"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This initialization is named after Xavier Glorot, following his research with Yoshua Bengio (one of the greatest DL researches out there).</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This initialization basically takes into consideration two parameters - the number of connections in the current layer, and the number of connections in the next layer.</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Xavier initialization sets a layer’s weights to values chosen from a random uniform distribution that’s bounded between</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pic>
        <p:nvPicPr>
          <p:cNvPr id="1153" name="Google Shape;1153;p143"/>
          <p:cNvPicPr preferRelativeResize="0"/>
          <p:nvPr/>
        </p:nvPicPr>
        <p:blipFill>
          <a:blip r:embed="rId4">
            <a:alphaModFix/>
          </a:blip>
          <a:stretch>
            <a:fillRect/>
          </a:stretch>
        </p:blipFill>
        <p:spPr>
          <a:xfrm>
            <a:off x="3012124" y="3461874"/>
            <a:ext cx="2414225" cy="1383850"/>
          </a:xfrm>
          <a:prstGeom prst="rect">
            <a:avLst/>
          </a:prstGeom>
          <a:noFill/>
          <a:ln>
            <a:noFill/>
          </a:ln>
        </p:spPr>
      </p:pic>
      <p:sp>
        <p:nvSpPr>
          <p:cNvPr id="1154" name="Google Shape;1154;p1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123</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158"/>
        <p:cNvGrpSpPr/>
        <p:nvPr/>
      </p:nvGrpSpPr>
      <p:grpSpPr>
        <a:xfrm>
          <a:off x="0" y="0"/>
          <a:ext cx="0" cy="0"/>
          <a:chOff x="0" y="0"/>
          <a:chExt cx="0" cy="0"/>
        </a:xfrm>
      </p:grpSpPr>
      <p:sp>
        <p:nvSpPr>
          <p:cNvPr id="1159" name="Google Shape;1159;p144"/>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160" name="Google Shape;1160;p144"/>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161" name="Google Shape;1161;p144"/>
          <p:cNvSpPr txBox="1"/>
          <p:nvPr/>
        </p:nvSpPr>
        <p:spPr>
          <a:xfrm>
            <a:off x="218725" y="895925"/>
            <a:ext cx="8473800" cy="255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Xavier Initialization</a:t>
            </a:r>
            <a:endParaRPr sz="1200" b="1"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Xavier Glorot and Bengio believed that Xavier weight initialization would maintain the variance of activations and back-propagated gradients all the way up or down the layers of a network.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In their experiments they observed that Xavier initialization enabled a 5-layer network to maintain near identical variances of its weight gradients across layers.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pic>
        <p:nvPicPr>
          <p:cNvPr id="1162" name="Google Shape;1162;p144"/>
          <p:cNvPicPr preferRelativeResize="0"/>
          <p:nvPr/>
        </p:nvPicPr>
        <p:blipFill>
          <a:blip r:embed="rId4">
            <a:alphaModFix/>
          </a:blip>
          <a:stretch>
            <a:fillRect/>
          </a:stretch>
        </p:blipFill>
        <p:spPr>
          <a:xfrm>
            <a:off x="2250300" y="3095472"/>
            <a:ext cx="5097576" cy="1685750"/>
          </a:xfrm>
          <a:prstGeom prst="rect">
            <a:avLst/>
          </a:prstGeom>
          <a:noFill/>
          <a:ln>
            <a:noFill/>
          </a:ln>
        </p:spPr>
      </p:pic>
      <p:sp>
        <p:nvSpPr>
          <p:cNvPr id="1163" name="Google Shape;1163;p1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124</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145"/>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169" name="Google Shape;1169;p145"/>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170" name="Google Shape;1170;p145"/>
          <p:cNvSpPr txBox="1"/>
          <p:nvPr/>
        </p:nvSpPr>
        <p:spPr>
          <a:xfrm>
            <a:off x="218725" y="895925"/>
            <a:ext cx="8473800" cy="255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Kaiming (He) Initialization</a:t>
            </a:r>
            <a:endParaRPr sz="1200" b="1"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One of the challenges that Xavier initialization had is the fact that there are some “non-normal” layers, such as non-linearity (e.g. Activation function such as ReLU).</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This was the basic idea and motivation for Kaiming He et. al to propose their own method for weights initialization.</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Their method is tailored for Deep NNs that does use these kinds of asymmetric, non-linear activations.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sp>
        <p:nvSpPr>
          <p:cNvPr id="1171" name="Google Shape;1171;p1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125</a:t>
            </a:fld>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46"/>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177" name="Google Shape;1177;p146"/>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178" name="Google Shape;1178;p146"/>
          <p:cNvSpPr txBox="1"/>
          <p:nvPr/>
        </p:nvSpPr>
        <p:spPr>
          <a:xfrm>
            <a:off x="218725" y="895925"/>
            <a:ext cx="8473800" cy="368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Kaiming (He) Initialization</a:t>
            </a:r>
            <a:endParaRPr sz="1200" b="1"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In their 2015 paper, He et. al. demonstrated that Deep NNs (e.g. a 22-layer CNN) would converge much earlier if the following input weight initialization strategy will be as follows:</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1600"/>
              </a:spcBef>
              <a:spcAft>
                <a:spcPts val="0"/>
              </a:spcAft>
              <a:buClr>
                <a:srgbClr val="111111"/>
              </a:buClr>
              <a:buSzPts val="1200"/>
              <a:buFont typeface="Open Sans"/>
              <a:buAutoNum type="arabicPeriod"/>
            </a:pPr>
            <a:r>
              <a:rPr lang="en" sz="1200">
                <a:solidFill>
                  <a:srgbClr val="111111"/>
                </a:solidFill>
                <a:highlight>
                  <a:srgbClr val="FFFFFF"/>
                </a:highlight>
                <a:latin typeface="Open Sans"/>
                <a:ea typeface="Open Sans"/>
                <a:cs typeface="Open Sans"/>
                <a:sym typeface="Open Sans"/>
              </a:rPr>
              <a:t>Create a tensor with the dimensions appropriate for a weight matrix at a given layer, and populate it with numbers randomly chosen from a standard normal distribution</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AutoNum type="arabicPeriod"/>
            </a:pPr>
            <a:r>
              <a:rPr lang="en" sz="1200">
                <a:solidFill>
                  <a:srgbClr val="111111"/>
                </a:solidFill>
                <a:highlight>
                  <a:srgbClr val="FFFFFF"/>
                </a:highlight>
                <a:latin typeface="Open Sans"/>
                <a:ea typeface="Open Sans"/>
                <a:cs typeface="Open Sans"/>
                <a:sym typeface="Open Sans"/>
              </a:rPr>
              <a:t>Multiply each randomly chosen number by √2/√n where n is the number of incoming connections coming into a given layer from the previous layer’s output (also known as the “fan-in”)</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AutoNum type="arabicPeriod"/>
            </a:pPr>
            <a:r>
              <a:rPr lang="en" sz="1200">
                <a:solidFill>
                  <a:srgbClr val="111111"/>
                </a:solidFill>
                <a:highlight>
                  <a:srgbClr val="FFFFFF"/>
                </a:highlight>
                <a:latin typeface="Open Sans"/>
                <a:ea typeface="Open Sans"/>
                <a:cs typeface="Open Sans"/>
                <a:sym typeface="Open Sans"/>
              </a:rPr>
              <a:t>Bias tensors are initialized to zero</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sp>
        <p:nvSpPr>
          <p:cNvPr id="1179" name="Google Shape;1179;p1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126</a:t>
            </a:fld>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183"/>
        <p:cNvGrpSpPr/>
        <p:nvPr/>
      </p:nvGrpSpPr>
      <p:grpSpPr>
        <a:xfrm>
          <a:off x="0" y="0"/>
          <a:ext cx="0" cy="0"/>
          <a:chOff x="0" y="0"/>
          <a:chExt cx="0" cy="0"/>
        </a:xfrm>
      </p:grpSpPr>
      <p:sp>
        <p:nvSpPr>
          <p:cNvPr id="1184" name="Google Shape;1184;p147"/>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185" name="Google Shape;1185;p147"/>
          <p:cNvSpPr txBox="1"/>
          <p:nvPr/>
        </p:nvSpPr>
        <p:spPr>
          <a:xfrm>
            <a:off x="8234175" y="4727525"/>
            <a:ext cx="765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1186" name="Google Shape;1186;p147"/>
          <p:cNvSpPr txBox="1"/>
          <p:nvPr/>
        </p:nvSpPr>
        <p:spPr>
          <a:xfrm>
            <a:off x="218725" y="895925"/>
            <a:ext cx="8473800" cy="368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Kaiming (He) Initialization</a:t>
            </a:r>
            <a:endParaRPr sz="1200" b="1"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Interesantly, when they trained even deeper networks that </a:t>
            </a:r>
            <a:r>
              <a:rPr lang="en" sz="1200" b="1">
                <a:solidFill>
                  <a:srgbClr val="111111"/>
                </a:solidFill>
                <a:highlight>
                  <a:srgbClr val="FFFFFF"/>
                </a:highlight>
                <a:latin typeface="Open Sans"/>
                <a:ea typeface="Open Sans"/>
                <a:cs typeface="Open Sans"/>
                <a:sym typeface="Open Sans"/>
              </a:rPr>
              <a:t>used ReLUs</a:t>
            </a:r>
            <a:r>
              <a:rPr lang="en" sz="1200">
                <a:solidFill>
                  <a:srgbClr val="111111"/>
                </a:solidFill>
                <a:highlight>
                  <a:srgbClr val="FFFFFF"/>
                </a:highlight>
                <a:latin typeface="Open Sans"/>
                <a:ea typeface="Open Sans"/>
                <a:cs typeface="Open Sans"/>
                <a:sym typeface="Open Sans"/>
              </a:rPr>
              <a:t>, He et. al. found that a 30-layer CNN using Xavier initialization didn’t learn at all.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However, when the same network was initialized according to the three-step procedure we just mentioned, it enjoyed substantially greater convergence.</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pic>
        <p:nvPicPr>
          <p:cNvPr id="1187" name="Google Shape;1187;p147"/>
          <p:cNvPicPr preferRelativeResize="0"/>
          <p:nvPr/>
        </p:nvPicPr>
        <p:blipFill>
          <a:blip r:embed="rId4">
            <a:alphaModFix/>
          </a:blip>
          <a:stretch>
            <a:fillRect/>
          </a:stretch>
        </p:blipFill>
        <p:spPr>
          <a:xfrm>
            <a:off x="2769375" y="2818800"/>
            <a:ext cx="3430049" cy="2033000"/>
          </a:xfrm>
          <a:prstGeom prst="rect">
            <a:avLst/>
          </a:prstGeom>
          <a:noFill/>
          <a:ln>
            <a:noFill/>
          </a:ln>
        </p:spPr>
      </p:pic>
      <p:sp>
        <p:nvSpPr>
          <p:cNvPr id="1188" name="Google Shape;1188;p1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127</a:t>
            </a:fld>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p148"/>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194" name="Google Shape;1194;p148"/>
          <p:cNvSpPr txBox="1"/>
          <p:nvPr/>
        </p:nvSpPr>
        <p:spPr>
          <a:xfrm>
            <a:off x="218725" y="895925"/>
            <a:ext cx="8473800" cy="368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Keras Tutorial on Layer weights initialization</a:t>
            </a:r>
            <a:endParaRPr sz="1200" b="1"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Basically, this two methods are widely used, though most of the DL networks does have some ReLU activations somewhere, so He. (Kaiming) would be the way to go.</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Now, let’s see how this is done using </a:t>
            </a:r>
            <a:r>
              <a:rPr lang="en" sz="1200" u="sng">
                <a:solidFill>
                  <a:schemeClr val="hlink"/>
                </a:solidFill>
                <a:highlight>
                  <a:srgbClr val="FFFFFF"/>
                </a:highlight>
                <a:latin typeface="Open Sans"/>
                <a:ea typeface="Open Sans"/>
                <a:cs typeface="Open Sans"/>
                <a:sym typeface="Open Sans"/>
                <a:hlinkClick r:id="rId3"/>
              </a:rPr>
              <a:t>Keras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sp>
        <p:nvSpPr>
          <p:cNvPr id="1195" name="Google Shape;1195;p1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128</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149"/>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Weight Initialization in DL</a:t>
            </a:r>
            <a:endParaRPr/>
          </a:p>
        </p:txBody>
      </p:sp>
      <p:sp>
        <p:nvSpPr>
          <p:cNvPr id="1201" name="Google Shape;1201;p149"/>
          <p:cNvSpPr txBox="1"/>
          <p:nvPr/>
        </p:nvSpPr>
        <p:spPr>
          <a:xfrm>
            <a:off x="218725" y="895925"/>
            <a:ext cx="8473800" cy="368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sz="1200" b="1" i="1">
                <a:solidFill>
                  <a:srgbClr val="111111"/>
                </a:solidFill>
                <a:highlight>
                  <a:srgbClr val="FFFFFF"/>
                </a:highlight>
                <a:latin typeface="Open Sans"/>
                <a:ea typeface="Open Sans"/>
                <a:cs typeface="Open Sans"/>
                <a:sym typeface="Open Sans"/>
              </a:rPr>
              <a:t>Another </a:t>
            </a:r>
            <a:r>
              <a:rPr lang="en" sz="1200" b="1" i="1" u="sng">
                <a:solidFill>
                  <a:schemeClr val="hlink"/>
                </a:solidFill>
                <a:highlight>
                  <a:srgbClr val="FFFFFF"/>
                </a:highlight>
                <a:latin typeface="Open Sans"/>
                <a:ea typeface="Open Sans"/>
                <a:cs typeface="Open Sans"/>
                <a:sym typeface="Open Sans"/>
                <a:hlinkClick r:id="rId3"/>
              </a:rPr>
              <a:t>great post</a:t>
            </a:r>
            <a:r>
              <a:rPr lang="en" sz="1200" b="1" i="1">
                <a:solidFill>
                  <a:srgbClr val="111111"/>
                </a:solidFill>
                <a:highlight>
                  <a:srgbClr val="FFFFFF"/>
                </a:highlight>
                <a:latin typeface="Open Sans"/>
                <a:ea typeface="Open Sans"/>
                <a:cs typeface="Open Sans"/>
                <a:sym typeface="Open Sans"/>
              </a:rPr>
              <a:t> on Weight Initialization, let’s go over it</a:t>
            </a:r>
            <a:endParaRPr sz="1200">
              <a:solidFill>
                <a:srgbClr val="111111"/>
              </a:solidFill>
              <a:highlight>
                <a:srgbClr val="FFFFFF"/>
              </a:highlight>
              <a:latin typeface="Open Sans"/>
              <a:ea typeface="Open Sans"/>
              <a:cs typeface="Open Sans"/>
              <a:sym typeface="Open Sans"/>
            </a:endParaRPr>
          </a:p>
        </p:txBody>
      </p:sp>
      <p:sp>
        <p:nvSpPr>
          <p:cNvPr id="1202" name="Google Shape;1202;p1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Different layers, Same network</a:t>
            </a:r>
            <a:endParaRPr/>
          </a:p>
        </p:txBody>
      </p:sp>
      <p:pic>
        <p:nvPicPr>
          <p:cNvPr id="202" name="Google Shape;202;p31"/>
          <p:cNvPicPr preferRelativeResize="0"/>
          <p:nvPr/>
        </p:nvPicPr>
        <p:blipFill>
          <a:blip r:embed="rId3">
            <a:alphaModFix/>
          </a:blip>
          <a:stretch>
            <a:fillRect/>
          </a:stretch>
        </p:blipFill>
        <p:spPr>
          <a:xfrm>
            <a:off x="3105200" y="1360350"/>
            <a:ext cx="3333450" cy="3446900"/>
          </a:xfrm>
          <a:prstGeom prst="rect">
            <a:avLst/>
          </a:prstGeom>
          <a:noFill/>
          <a:ln>
            <a:noFill/>
          </a:ln>
        </p:spPr>
      </p:pic>
      <p:sp>
        <p:nvSpPr>
          <p:cNvPr id="203" name="Google Shape;20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206"/>
        <p:cNvGrpSpPr/>
        <p:nvPr/>
      </p:nvGrpSpPr>
      <p:grpSpPr>
        <a:xfrm>
          <a:off x="0" y="0"/>
          <a:ext cx="0" cy="0"/>
          <a:chOff x="0" y="0"/>
          <a:chExt cx="0" cy="0"/>
        </a:xfrm>
      </p:grpSpPr>
      <p:sp>
        <p:nvSpPr>
          <p:cNvPr id="1207" name="Google Shape;1207;p150"/>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Overview</a:t>
            </a:r>
            <a:endParaRPr/>
          </a:p>
        </p:txBody>
      </p:sp>
      <p:sp>
        <p:nvSpPr>
          <p:cNvPr id="1208" name="Google Shape;1208;p150"/>
          <p:cNvSpPr txBox="1"/>
          <p:nvPr/>
        </p:nvSpPr>
        <p:spPr>
          <a:xfrm>
            <a:off x="218725" y="895925"/>
            <a:ext cx="8473800" cy="3688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Up till now, you have met with with one main Optimization Algorithm - Gradient Descent.</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As a reminder, we are trying to minimize our loss function with respect to the models relevant parameters (usually W, B), in order to make sure we are able to minimize our errors, and thus getting better with our predictions.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a:solidFill>
                  <a:srgbClr val="111111"/>
                </a:solidFill>
                <a:highlight>
                  <a:srgbClr val="FFFFFF"/>
                </a:highlight>
                <a:latin typeface="Open Sans"/>
                <a:ea typeface="Open Sans"/>
                <a:cs typeface="Open Sans"/>
                <a:sym typeface="Open Sans"/>
              </a:rPr>
              <a:t>Alongside that, there are several methods, and this lecture will now walk you through into the main ones which are used, with some concrete code examples.</a:t>
            </a:r>
            <a:endParaRPr sz="1200">
              <a:solidFill>
                <a:srgbClr val="111111"/>
              </a:solidFill>
              <a:highlight>
                <a:srgbClr val="FFFFFF"/>
              </a:highlight>
              <a:latin typeface="Open Sans"/>
              <a:ea typeface="Open Sans"/>
              <a:cs typeface="Open Sans"/>
              <a:sym typeface="Open Sans"/>
            </a:endParaRPr>
          </a:p>
        </p:txBody>
      </p:sp>
      <p:sp>
        <p:nvSpPr>
          <p:cNvPr id="1209" name="Google Shape;1209;p1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130</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151"/>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a:t>
            </a:r>
            <a:endParaRPr/>
          </a:p>
        </p:txBody>
      </p:sp>
      <p:sp>
        <p:nvSpPr>
          <p:cNvPr id="1215" name="Google Shape;1215;p151"/>
          <p:cNvSpPr txBox="1"/>
          <p:nvPr/>
        </p:nvSpPr>
        <p:spPr>
          <a:xfrm>
            <a:off x="218725" y="895925"/>
            <a:ext cx="5121000" cy="35187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Gradient Descent</a:t>
            </a:r>
            <a:endParaRPr sz="1200">
              <a:solidFill>
                <a:srgbClr val="111111"/>
              </a:solidFill>
              <a:highlight>
                <a:srgbClr val="FFFFFF"/>
              </a:highlight>
              <a:latin typeface="Open Sans"/>
              <a:ea typeface="Open Sans"/>
              <a:cs typeface="Open Sans"/>
              <a:sym typeface="Open Sans"/>
            </a:endParaRPr>
          </a:p>
          <a:p>
            <a:pPr marL="914400" lvl="1"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Batch gradient descent (GD variant)</a:t>
            </a:r>
            <a:endParaRPr sz="1200">
              <a:solidFill>
                <a:srgbClr val="111111"/>
              </a:solidFill>
              <a:highlight>
                <a:srgbClr val="FFFFFF"/>
              </a:highlight>
              <a:latin typeface="Open Sans"/>
              <a:ea typeface="Open Sans"/>
              <a:cs typeface="Open Sans"/>
              <a:sym typeface="Open Sans"/>
            </a:endParaRPr>
          </a:p>
          <a:p>
            <a:pPr marL="914400" lvl="1"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Stochastic gradient descent (GD variant)</a:t>
            </a:r>
            <a:endParaRPr sz="1200">
              <a:solidFill>
                <a:srgbClr val="111111"/>
              </a:solidFill>
              <a:highlight>
                <a:srgbClr val="FFFFFF"/>
              </a:highlight>
              <a:latin typeface="Open Sans"/>
              <a:ea typeface="Open Sans"/>
              <a:cs typeface="Open Sans"/>
              <a:sym typeface="Open Sans"/>
            </a:endParaRPr>
          </a:p>
          <a:p>
            <a:pPr marL="914400" lvl="1"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Mini-batch gradient descent (GD variant)</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Challenges with the classic Gradient Descent (and its variants)</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Momentum</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Nesterov accelerated gradient</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Adagrad</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Adadelta</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RMSprop</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Adam</a:t>
            </a:r>
            <a:endParaRPr sz="1200">
              <a:solidFill>
                <a:srgbClr val="111111"/>
              </a:solidFill>
              <a:highlight>
                <a:srgbClr val="FFFFFF"/>
              </a:highlight>
              <a:latin typeface="Open Sans"/>
              <a:ea typeface="Open Sans"/>
              <a:cs typeface="Open Sans"/>
              <a:sym typeface="Open Sans"/>
            </a:endParaRPr>
          </a:p>
        </p:txBody>
      </p:sp>
      <p:sp>
        <p:nvSpPr>
          <p:cNvPr id="1216" name="Google Shape;1216;p1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131</a:t>
            </a:fld>
            <a:endParaRPr/>
          </a:p>
        </p:txBody>
      </p:sp>
      <p:sp>
        <p:nvSpPr>
          <p:cNvPr id="1217" name="Google Shape;1217;p151"/>
          <p:cNvSpPr txBox="1"/>
          <p:nvPr/>
        </p:nvSpPr>
        <p:spPr>
          <a:xfrm>
            <a:off x="7624050" y="4675375"/>
            <a:ext cx="84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152"/>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Gradient Descent</a:t>
            </a:r>
            <a:endParaRPr/>
          </a:p>
        </p:txBody>
      </p:sp>
      <p:sp>
        <p:nvSpPr>
          <p:cNvPr id="1223" name="Google Shape;1223;p152"/>
          <p:cNvSpPr txBox="1"/>
          <p:nvPr/>
        </p:nvSpPr>
        <p:spPr>
          <a:xfrm>
            <a:off x="218725" y="895925"/>
            <a:ext cx="8473800" cy="412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Gradient descent - reminder</a:t>
            </a:r>
            <a:endParaRPr sz="1200" b="1" u="sng">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Gradient descent is a way to minimize an objective function J(θ) parameterized by a model's parameters θ∈Rd,</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by updating the parameters in the opposite direction of the gradient of the objective function ∇θJ(θ) w.r.t. to the parameters.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The learning rate η (“</a:t>
            </a:r>
            <a:r>
              <a:rPr lang="en" sz="1200" i="1">
                <a:solidFill>
                  <a:srgbClr val="111111"/>
                </a:solidFill>
                <a:highlight>
                  <a:srgbClr val="FFFFFF"/>
                </a:highlight>
                <a:latin typeface="Open Sans"/>
                <a:ea typeface="Open Sans"/>
                <a:cs typeface="Open Sans"/>
                <a:sym typeface="Open Sans"/>
              </a:rPr>
              <a:t>eta</a:t>
            </a:r>
            <a:r>
              <a:rPr lang="en" sz="1200">
                <a:solidFill>
                  <a:srgbClr val="111111"/>
                </a:solidFill>
                <a:highlight>
                  <a:srgbClr val="FFFFFF"/>
                </a:highlight>
                <a:latin typeface="Open Sans"/>
                <a:ea typeface="Open Sans"/>
                <a:cs typeface="Open Sans"/>
                <a:sym typeface="Open Sans"/>
              </a:rPr>
              <a:t>”) determines the size of the steps we take to reach a (local) minimum.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b="1">
                <a:solidFill>
                  <a:srgbClr val="111111"/>
                </a:solidFill>
                <a:highlight>
                  <a:srgbClr val="FFFFFF"/>
                </a:highlight>
                <a:latin typeface="Open Sans"/>
                <a:ea typeface="Open Sans"/>
                <a:cs typeface="Open Sans"/>
                <a:sym typeface="Open Sans"/>
              </a:rPr>
              <a:t>In simple words, we follow the direction of the slope of the surface created by the objective function downhill until we reach a valley</a:t>
            </a:r>
            <a:r>
              <a:rPr lang="en" sz="1200">
                <a:solidFill>
                  <a:srgbClr val="111111"/>
                </a:solidFill>
                <a:highlight>
                  <a:srgbClr val="FFFFFF"/>
                </a:highlight>
                <a:latin typeface="Open Sans"/>
                <a:ea typeface="Open Sans"/>
                <a:cs typeface="Open Sans"/>
                <a:sym typeface="Open Sans"/>
              </a:rPr>
              <a:t>.</a:t>
            </a:r>
            <a:endParaRPr sz="1200">
              <a:solidFill>
                <a:srgbClr val="111111"/>
              </a:solidFill>
              <a:highlight>
                <a:srgbClr val="FFFFFF"/>
              </a:highlight>
              <a:latin typeface="Open Sans"/>
              <a:ea typeface="Open Sans"/>
              <a:cs typeface="Open Sans"/>
              <a:sym typeface="Open Sans"/>
            </a:endParaRPr>
          </a:p>
        </p:txBody>
      </p:sp>
      <p:sp>
        <p:nvSpPr>
          <p:cNvPr id="1224" name="Google Shape;1224;p1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132</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153"/>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Gradient Descent</a:t>
            </a:r>
            <a:endParaRPr/>
          </a:p>
        </p:txBody>
      </p:sp>
      <p:sp>
        <p:nvSpPr>
          <p:cNvPr id="1230" name="Google Shape;1230;p153"/>
          <p:cNvSpPr txBox="1"/>
          <p:nvPr/>
        </p:nvSpPr>
        <p:spPr>
          <a:xfrm>
            <a:off x="218725" y="895925"/>
            <a:ext cx="8473800" cy="412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Gradient descent variants</a:t>
            </a:r>
            <a:endParaRPr sz="1200" b="1" u="sng">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There are three variants of gradient descent, which differ in how much data we use to compute the gradient of the objective function. Depending on the amount of data, we make a trade-off between the accuracy of the parameter update and the time it takes to perform an update.</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1600"/>
              </a:spcBef>
              <a:spcAft>
                <a:spcPts val="0"/>
              </a:spcAft>
              <a:buClr>
                <a:srgbClr val="111111"/>
              </a:buClr>
              <a:buSzPts val="1200"/>
              <a:buFont typeface="Open Sans"/>
              <a:buChar char="●"/>
            </a:pPr>
            <a:r>
              <a:rPr lang="en" sz="1200">
                <a:solidFill>
                  <a:srgbClr val="111111"/>
                </a:solidFill>
                <a:highlight>
                  <a:schemeClr val="lt1"/>
                </a:highlight>
                <a:latin typeface="Open Sans"/>
                <a:ea typeface="Open Sans"/>
                <a:cs typeface="Open Sans"/>
                <a:sym typeface="Open Sans"/>
              </a:rPr>
              <a:t>Batch gradient descent</a:t>
            </a:r>
            <a:endParaRPr sz="1200">
              <a:solidFill>
                <a:srgbClr val="111111"/>
              </a:solidFill>
              <a:highlight>
                <a:schemeClr val="lt1"/>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chemeClr val="lt1"/>
                </a:highlight>
                <a:latin typeface="Open Sans"/>
                <a:ea typeface="Open Sans"/>
                <a:cs typeface="Open Sans"/>
                <a:sym typeface="Open Sans"/>
              </a:rPr>
              <a:t>Stochastic gradient descent</a:t>
            </a:r>
            <a:endParaRPr sz="1200">
              <a:solidFill>
                <a:srgbClr val="111111"/>
              </a:solidFill>
              <a:highlight>
                <a:schemeClr val="lt1"/>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chemeClr val="lt1"/>
                </a:highlight>
                <a:latin typeface="Open Sans"/>
                <a:ea typeface="Open Sans"/>
                <a:cs typeface="Open Sans"/>
                <a:sym typeface="Open Sans"/>
              </a:rPr>
              <a:t>Mini-batch gradient descent</a:t>
            </a:r>
            <a:endParaRPr sz="1200">
              <a:solidFill>
                <a:srgbClr val="111111"/>
              </a:solidFill>
              <a:highlight>
                <a:srgbClr val="FFFFFF"/>
              </a:highlight>
              <a:latin typeface="Open Sans"/>
              <a:ea typeface="Open Sans"/>
              <a:cs typeface="Open Sans"/>
              <a:sym typeface="Open Sans"/>
            </a:endParaRPr>
          </a:p>
        </p:txBody>
      </p:sp>
      <p:sp>
        <p:nvSpPr>
          <p:cNvPr id="1231" name="Google Shape;1231;p1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133</a:t>
            </a:fld>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p154"/>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BGD</a:t>
            </a:r>
            <a:endParaRPr/>
          </a:p>
        </p:txBody>
      </p:sp>
      <p:sp>
        <p:nvSpPr>
          <p:cNvPr id="1237" name="Google Shape;1237;p154"/>
          <p:cNvSpPr txBox="1"/>
          <p:nvPr/>
        </p:nvSpPr>
        <p:spPr>
          <a:xfrm>
            <a:off x="218725" y="895925"/>
            <a:ext cx="8473800" cy="412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Batch Gradient Descent</a:t>
            </a:r>
            <a:endParaRPr sz="1200" b="1" u="sng">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The Vanilla version of gradient descent, aka batch gradient descent, computes the gradient of the cost function w.r.t. to the parameters θ for the </a:t>
            </a:r>
            <a:r>
              <a:rPr lang="en" sz="1200" b="1">
                <a:solidFill>
                  <a:srgbClr val="111111"/>
                </a:solidFill>
                <a:highlight>
                  <a:srgbClr val="FFFFFF"/>
                </a:highlight>
                <a:latin typeface="Open Sans"/>
                <a:ea typeface="Open Sans"/>
                <a:cs typeface="Open Sans"/>
                <a:sym typeface="Open Sans"/>
              </a:rPr>
              <a:t>entire</a:t>
            </a:r>
            <a:r>
              <a:rPr lang="en" sz="1200">
                <a:solidFill>
                  <a:srgbClr val="111111"/>
                </a:solidFill>
                <a:highlight>
                  <a:srgbClr val="FFFFFF"/>
                </a:highlight>
                <a:latin typeface="Open Sans"/>
                <a:ea typeface="Open Sans"/>
                <a:cs typeface="Open Sans"/>
                <a:sym typeface="Open Sans"/>
              </a:rPr>
              <a:t> training dataset:</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θ = θ − η⋅∇θJ(θ).</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i="1" u="sng">
                <a:solidFill>
                  <a:srgbClr val="111111"/>
                </a:solidFill>
                <a:highlight>
                  <a:srgbClr val="FFFFFF"/>
                </a:highlight>
                <a:latin typeface="Open Sans"/>
                <a:ea typeface="Open Sans"/>
                <a:cs typeface="Open Sans"/>
                <a:sym typeface="Open Sans"/>
              </a:rPr>
              <a:t>For example</a:t>
            </a:r>
            <a:r>
              <a:rPr lang="en" sz="1200" i="1">
                <a:solidFill>
                  <a:srgbClr val="111111"/>
                </a:solidFill>
                <a:highlight>
                  <a:srgbClr val="FFFFFF"/>
                </a:highlight>
                <a:latin typeface="Open Sans"/>
                <a:ea typeface="Open Sans"/>
                <a:cs typeface="Open Sans"/>
                <a:sym typeface="Open Sans"/>
              </a:rPr>
              <a:t>: W1_1 = W1_0 - eta * (gradient at specific function)</a:t>
            </a:r>
            <a:endParaRPr sz="1200" i="1">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As we need to calculate the gradients for the whole dataset to perform just </a:t>
            </a:r>
            <a:r>
              <a:rPr lang="en" sz="1200" b="1">
                <a:solidFill>
                  <a:srgbClr val="111111"/>
                </a:solidFill>
                <a:highlight>
                  <a:srgbClr val="FFFFFF"/>
                </a:highlight>
                <a:latin typeface="Open Sans"/>
                <a:ea typeface="Open Sans"/>
                <a:cs typeface="Open Sans"/>
                <a:sym typeface="Open Sans"/>
              </a:rPr>
              <a:t>one</a:t>
            </a:r>
            <a:r>
              <a:rPr lang="en" sz="1200">
                <a:solidFill>
                  <a:srgbClr val="111111"/>
                </a:solidFill>
                <a:highlight>
                  <a:srgbClr val="FFFFFF"/>
                </a:highlight>
                <a:latin typeface="Open Sans"/>
                <a:ea typeface="Open Sans"/>
                <a:cs typeface="Open Sans"/>
                <a:sym typeface="Open Sans"/>
              </a:rPr>
              <a:t> update, batch gradient descent can be very slow and is intractable for datasets that don't fit in memory. Batch gradient descent also doesn't allow us to update our model </a:t>
            </a:r>
            <a:r>
              <a:rPr lang="en" sz="1200" b="1">
                <a:solidFill>
                  <a:srgbClr val="111111"/>
                </a:solidFill>
                <a:highlight>
                  <a:srgbClr val="FFFFFF"/>
                </a:highlight>
                <a:latin typeface="Open Sans"/>
                <a:ea typeface="Open Sans"/>
                <a:cs typeface="Open Sans"/>
                <a:sym typeface="Open Sans"/>
              </a:rPr>
              <a:t>online</a:t>
            </a:r>
            <a:r>
              <a:rPr lang="en" sz="1200">
                <a:solidFill>
                  <a:srgbClr val="111111"/>
                </a:solidFill>
                <a:highlight>
                  <a:srgbClr val="FFFFFF"/>
                </a:highlight>
                <a:latin typeface="Open Sans"/>
                <a:ea typeface="Open Sans"/>
                <a:cs typeface="Open Sans"/>
                <a:sym typeface="Open Sans"/>
              </a:rPr>
              <a:t>, i.e. with new examples on-the-fly.</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sp>
        <p:nvSpPr>
          <p:cNvPr id="1238" name="Google Shape;1238;p1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134</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p155"/>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BGD</a:t>
            </a:r>
            <a:endParaRPr/>
          </a:p>
        </p:txBody>
      </p:sp>
      <p:sp>
        <p:nvSpPr>
          <p:cNvPr id="1244" name="Google Shape;1244;p155"/>
          <p:cNvSpPr txBox="1"/>
          <p:nvPr/>
        </p:nvSpPr>
        <p:spPr>
          <a:xfrm>
            <a:off x="218725" y="895925"/>
            <a:ext cx="8473800" cy="2278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Batch Gradient Descent</a:t>
            </a:r>
            <a:endParaRPr sz="1200" b="1" u="sng">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In code, Batch Gradient Descent can look something like this:</a:t>
            </a:r>
            <a:endParaRPr sz="12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000" i="1">
                <a:solidFill>
                  <a:srgbClr val="111111"/>
                </a:solidFill>
                <a:highlight>
                  <a:schemeClr val="accent4"/>
                </a:highlight>
                <a:latin typeface="Open Sans"/>
                <a:ea typeface="Open Sans"/>
                <a:cs typeface="Open Sans"/>
                <a:sym typeface="Open Sans"/>
              </a:rPr>
              <a:t>for i in range(num_epochs):</a:t>
            </a:r>
            <a:r>
              <a:rPr lang="en" sz="1000" i="1">
                <a:solidFill>
                  <a:srgbClr val="111111"/>
                </a:solidFill>
                <a:highlight>
                  <a:schemeClr val="lt1"/>
                </a:highlight>
                <a:latin typeface="Open Sans"/>
                <a:ea typeface="Open Sans"/>
                <a:cs typeface="Open Sans"/>
                <a:sym typeface="Open Sans"/>
              </a:rPr>
              <a:t> //running over all epochs</a:t>
            </a:r>
            <a:endParaRPr sz="1000" i="1">
              <a:solidFill>
                <a:srgbClr val="111111"/>
              </a:solidFill>
              <a:highlight>
                <a:schemeClr val="lt1"/>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000" i="1">
                <a:solidFill>
                  <a:srgbClr val="111111"/>
                </a:solidFill>
                <a:highlight>
                  <a:schemeClr val="accent4"/>
                </a:highlight>
                <a:latin typeface="Open Sans"/>
                <a:ea typeface="Open Sans"/>
                <a:cs typeface="Open Sans"/>
                <a:sym typeface="Open Sans"/>
              </a:rPr>
              <a:t>  params_grad = evaluate_gradient(loss_function, data, params)</a:t>
            </a:r>
            <a:endParaRPr sz="1000" i="1">
              <a:solidFill>
                <a:srgbClr val="111111"/>
              </a:solidFill>
              <a:highlight>
                <a:schemeClr val="accent4"/>
              </a:highlight>
              <a:latin typeface="Open Sans"/>
              <a:ea typeface="Open Sans"/>
              <a:cs typeface="Open Sans"/>
              <a:sym typeface="Open Sans"/>
            </a:endParaRPr>
          </a:p>
          <a:p>
            <a:pPr marL="0" lvl="0" indent="0" algn="l" rtl="0">
              <a:lnSpc>
                <a:spcPct val="100000"/>
              </a:lnSpc>
              <a:spcBef>
                <a:spcPts val="1600"/>
              </a:spcBef>
              <a:spcAft>
                <a:spcPts val="1600"/>
              </a:spcAft>
              <a:buNone/>
            </a:pPr>
            <a:r>
              <a:rPr lang="en" sz="1000" i="1">
                <a:solidFill>
                  <a:srgbClr val="111111"/>
                </a:solidFill>
                <a:highlight>
                  <a:schemeClr val="accent4"/>
                </a:highlight>
                <a:latin typeface="Open Sans"/>
                <a:ea typeface="Open Sans"/>
                <a:cs typeface="Open Sans"/>
                <a:sym typeface="Open Sans"/>
              </a:rPr>
              <a:t>  params = params - learning_rate * params_grad</a:t>
            </a:r>
            <a:r>
              <a:rPr lang="en" sz="1000" i="1">
                <a:solidFill>
                  <a:srgbClr val="111111"/>
                </a:solidFill>
                <a:highlight>
                  <a:schemeClr val="lt1"/>
                </a:highlight>
                <a:latin typeface="Open Sans"/>
                <a:ea typeface="Open Sans"/>
                <a:cs typeface="Open Sans"/>
                <a:sym typeface="Open Sans"/>
              </a:rPr>
              <a:t> //every epoch we update our params (W, b) once</a:t>
            </a:r>
            <a:endParaRPr sz="1200">
              <a:solidFill>
                <a:srgbClr val="111111"/>
              </a:solidFill>
              <a:highlight>
                <a:schemeClr val="lt1"/>
              </a:highlight>
              <a:latin typeface="Open Sans"/>
              <a:ea typeface="Open Sans"/>
              <a:cs typeface="Open Sans"/>
              <a:sym typeface="Open Sans"/>
            </a:endParaRPr>
          </a:p>
        </p:txBody>
      </p:sp>
      <p:sp>
        <p:nvSpPr>
          <p:cNvPr id="1245" name="Google Shape;1245;p1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135</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p156"/>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SGD</a:t>
            </a:r>
            <a:endParaRPr/>
          </a:p>
        </p:txBody>
      </p:sp>
      <p:sp>
        <p:nvSpPr>
          <p:cNvPr id="1251" name="Google Shape;1251;p156"/>
          <p:cNvSpPr txBox="1"/>
          <p:nvPr/>
        </p:nvSpPr>
        <p:spPr>
          <a:xfrm>
            <a:off x="218725" y="895925"/>
            <a:ext cx="8473800" cy="4128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Stochastic Gradient Descent</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Stochastic gradient descent (SGD) in contrast performs a parameter update for </a:t>
            </a:r>
            <a:r>
              <a:rPr lang="en" sz="1200" b="1">
                <a:solidFill>
                  <a:srgbClr val="111111"/>
                </a:solidFill>
                <a:highlight>
                  <a:srgbClr val="FFFFFF"/>
                </a:highlight>
                <a:latin typeface="Open Sans"/>
                <a:ea typeface="Open Sans"/>
                <a:cs typeface="Open Sans"/>
                <a:sym typeface="Open Sans"/>
              </a:rPr>
              <a:t>each</a:t>
            </a:r>
            <a:r>
              <a:rPr lang="en" sz="1200">
                <a:solidFill>
                  <a:srgbClr val="111111"/>
                </a:solidFill>
                <a:highlight>
                  <a:srgbClr val="FFFFFF"/>
                </a:highlight>
                <a:latin typeface="Open Sans"/>
                <a:ea typeface="Open Sans"/>
                <a:cs typeface="Open Sans"/>
                <a:sym typeface="Open Sans"/>
              </a:rPr>
              <a:t> training example</a:t>
            </a:r>
            <a:br>
              <a:rPr lang="en" sz="1200">
                <a:solidFill>
                  <a:srgbClr val="111111"/>
                </a:solidFill>
                <a:highlight>
                  <a:srgbClr val="FFFFFF"/>
                </a:highlight>
                <a:latin typeface="Open Sans"/>
                <a:ea typeface="Open Sans"/>
                <a:cs typeface="Open Sans"/>
                <a:sym typeface="Open Sans"/>
              </a:rPr>
            </a:br>
            <a:r>
              <a:rPr lang="en" sz="1200">
                <a:solidFill>
                  <a:srgbClr val="111111"/>
                </a:solidFill>
                <a:highlight>
                  <a:srgbClr val="FFFFFF"/>
                </a:highlight>
                <a:latin typeface="Open Sans"/>
                <a:ea typeface="Open Sans"/>
                <a:cs typeface="Open Sans"/>
                <a:sym typeface="Open Sans"/>
              </a:rPr>
              <a:t>x(i) and label y(i):</a:t>
            </a:r>
            <a:endParaRPr sz="1550">
              <a:solidFill>
                <a:srgbClr val="313B3F"/>
              </a:solidFill>
              <a:highlight>
                <a:srgbClr val="FFFFFF"/>
              </a:highlight>
              <a:latin typeface="Georgia"/>
              <a:ea typeface="Georgia"/>
              <a:cs typeface="Georgia"/>
              <a:sym typeface="Georgia"/>
            </a:endParaRPr>
          </a:p>
          <a:p>
            <a:pPr marL="0" lvl="0" indent="0" algn="l" rtl="0">
              <a:lnSpc>
                <a:spcPct val="115000"/>
              </a:lnSpc>
              <a:spcBef>
                <a:spcPts val="1600"/>
              </a:spcBef>
              <a:spcAft>
                <a:spcPts val="0"/>
              </a:spcAft>
              <a:buNone/>
            </a:pPr>
            <a:r>
              <a:rPr lang="en" sz="1550">
                <a:solidFill>
                  <a:srgbClr val="313B3F"/>
                </a:solidFill>
                <a:highlight>
                  <a:srgbClr val="FFFFFF"/>
                </a:highlight>
                <a:latin typeface="Georgia"/>
                <a:ea typeface="Georgia"/>
                <a:cs typeface="Georgia"/>
                <a:sym typeface="Georgia"/>
              </a:rPr>
              <a:t>θ=θ−η⋅∇θJ(θ;x(i);y(i))</a:t>
            </a:r>
            <a:r>
              <a:rPr lang="en" sz="1500">
                <a:solidFill>
                  <a:srgbClr val="313B3F"/>
                </a:solidFill>
                <a:highlight>
                  <a:srgbClr val="FFFFFF"/>
                </a:highlight>
                <a:latin typeface="Georgia"/>
                <a:ea typeface="Georgia"/>
                <a:cs typeface="Georgia"/>
                <a:sym typeface="Georgia"/>
              </a:rPr>
              <a:t>.</a:t>
            </a:r>
            <a:endParaRPr sz="1500">
              <a:solidFill>
                <a:srgbClr val="313B3F"/>
              </a:solidFill>
              <a:highlight>
                <a:srgbClr val="FFFFFF"/>
              </a:highlight>
              <a:latin typeface="Georgia"/>
              <a:ea typeface="Georgia"/>
              <a:cs typeface="Georgia"/>
              <a:sym typeface="Georgia"/>
            </a:endParaRPr>
          </a:p>
          <a:p>
            <a:pPr marL="0" lvl="0" indent="0" algn="l" rtl="0">
              <a:lnSpc>
                <a:spcPct val="115000"/>
              </a:lnSpc>
              <a:spcBef>
                <a:spcPts val="0"/>
              </a:spcBef>
              <a:spcAft>
                <a:spcPts val="0"/>
              </a:spcAft>
              <a:buNone/>
            </a:pPr>
            <a:endParaRPr sz="1500">
              <a:solidFill>
                <a:srgbClr val="313B3F"/>
              </a:solidFill>
              <a:highlight>
                <a:srgbClr val="FFFFFF"/>
              </a:highlight>
              <a:latin typeface="Georgia"/>
              <a:ea typeface="Georgia"/>
              <a:cs typeface="Georgia"/>
              <a:sym typeface="Georgia"/>
            </a:endParaRPr>
          </a:p>
          <a:p>
            <a:pPr marL="0" lvl="0" indent="0" algn="l" rtl="0">
              <a:lnSpc>
                <a:spcPct val="150000"/>
              </a:lnSpc>
              <a:spcBef>
                <a:spcPts val="0"/>
              </a:spcBef>
              <a:spcAft>
                <a:spcPts val="0"/>
              </a:spcAft>
              <a:buNone/>
            </a:pPr>
            <a:r>
              <a:rPr lang="en" sz="1200" i="1" u="sng">
                <a:solidFill>
                  <a:srgbClr val="111111"/>
                </a:solidFill>
                <a:highlight>
                  <a:schemeClr val="lt1"/>
                </a:highlight>
                <a:latin typeface="Open Sans"/>
                <a:ea typeface="Open Sans"/>
                <a:cs typeface="Open Sans"/>
                <a:sym typeface="Open Sans"/>
              </a:rPr>
              <a:t>For example</a:t>
            </a:r>
            <a:r>
              <a:rPr lang="en" sz="1200" i="1">
                <a:solidFill>
                  <a:srgbClr val="111111"/>
                </a:solidFill>
                <a:highlight>
                  <a:schemeClr val="lt1"/>
                </a:highlight>
                <a:latin typeface="Open Sans"/>
                <a:ea typeface="Open Sans"/>
                <a:cs typeface="Open Sans"/>
                <a:sym typeface="Open Sans"/>
              </a:rPr>
              <a:t>: W1_1 = W1_0 - eta * (gradient at specific function and at specific </a:t>
            </a:r>
            <a:r>
              <a:rPr lang="en" sz="1200" b="1" i="1">
                <a:solidFill>
                  <a:srgbClr val="111111"/>
                </a:solidFill>
                <a:highlight>
                  <a:schemeClr val="lt1"/>
                </a:highlight>
                <a:latin typeface="Open Sans"/>
                <a:ea typeface="Open Sans"/>
                <a:cs typeface="Open Sans"/>
                <a:sym typeface="Open Sans"/>
              </a:rPr>
              <a:t>data</a:t>
            </a:r>
            <a:r>
              <a:rPr lang="en" sz="1200" i="1">
                <a:solidFill>
                  <a:srgbClr val="111111"/>
                </a:solidFill>
                <a:highlight>
                  <a:schemeClr val="lt1"/>
                </a:highlight>
                <a:latin typeface="Open Sans"/>
                <a:ea typeface="Open Sans"/>
                <a:cs typeface="Open Sans"/>
                <a:sym typeface="Open Sans"/>
              </a:rPr>
              <a:t> point)</a:t>
            </a:r>
            <a:endParaRPr sz="1500">
              <a:solidFill>
                <a:srgbClr val="313B3F"/>
              </a:solidFill>
              <a:highlight>
                <a:srgbClr val="FFFFFF"/>
              </a:highlight>
              <a:latin typeface="Georgia"/>
              <a:ea typeface="Georgia"/>
              <a:cs typeface="Georgia"/>
              <a:sym typeface="Georgia"/>
            </a:endParaRPr>
          </a:p>
          <a:p>
            <a:pPr marL="0" lvl="0" indent="0" algn="l" rtl="0">
              <a:lnSpc>
                <a:spcPct val="115000"/>
              </a:lnSpc>
              <a:spcBef>
                <a:spcPts val="1600"/>
              </a:spcBef>
              <a:spcAft>
                <a:spcPts val="0"/>
              </a:spcAft>
              <a:buNone/>
            </a:pPr>
            <a:endParaRPr sz="1500">
              <a:solidFill>
                <a:srgbClr val="313B3F"/>
              </a:solidFill>
              <a:highlight>
                <a:srgbClr val="FFFFFF"/>
              </a:highlight>
              <a:latin typeface="Georgia"/>
              <a:ea typeface="Georgia"/>
              <a:cs typeface="Georgia"/>
              <a:sym typeface="Georgia"/>
            </a:endParaRPr>
          </a:p>
          <a:p>
            <a:pPr marL="0" marR="0" lvl="0" indent="0" algn="l"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Meaning, every time we have a new data point (x, y), we make sure to update our parameters (w, b - theta in a generic form).</a:t>
            </a:r>
            <a:endParaRPr sz="1200">
              <a:solidFill>
                <a:srgbClr val="111111"/>
              </a:solidFill>
              <a:highlight>
                <a:srgbClr val="FFFFFF"/>
              </a:highlight>
              <a:latin typeface="Open Sans"/>
              <a:ea typeface="Open Sans"/>
              <a:cs typeface="Open Sans"/>
              <a:sym typeface="Open Sans"/>
            </a:endParaRPr>
          </a:p>
        </p:txBody>
      </p:sp>
      <p:sp>
        <p:nvSpPr>
          <p:cNvPr id="1252" name="Google Shape;1252;p1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136</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p157"/>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SGD</a:t>
            </a:r>
            <a:endParaRPr/>
          </a:p>
        </p:txBody>
      </p:sp>
      <p:sp>
        <p:nvSpPr>
          <p:cNvPr id="1258" name="Google Shape;1258;p157"/>
          <p:cNvSpPr txBox="1"/>
          <p:nvPr/>
        </p:nvSpPr>
        <p:spPr>
          <a:xfrm>
            <a:off x="218725" y="895925"/>
            <a:ext cx="8473800" cy="403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u="sng" dirty="0">
                <a:solidFill>
                  <a:srgbClr val="111111"/>
                </a:solidFill>
                <a:highlight>
                  <a:srgbClr val="FFFFFF"/>
                </a:highlight>
                <a:latin typeface="Open Sans"/>
                <a:ea typeface="Open Sans"/>
                <a:cs typeface="Open Sans"/>
                <a:sym typeface="Open Sans"/>
              </a:rPr>
              <a:t>Stochastic Gradient Descent</a:t>
            </a:r>
            <a:endParaRPr sz="1200" b="1" u="sng"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dirty="0">
                <a:solidFill>
                  <a:srgbClr val="111111"/>
                </a:solidFill>
                <a:highlight>
                  <a:srgbClr val="FFFFFF"/>
                </a:highlight>
                <a:latin typeface="Open Sans"/>
                <a:ea typeface="Open Sans"/>
                <a:cs typeface="Open Sans"/>
                <a:sym typeface="Open Sans"/>
              </a:rPr>
              <a:t>Batch gradient descent performs redundant computations for large datasets, as it recomputes gradients for similar examples before each parameter update. </a:t>
            </a:r>
            <a:endParaRPr sz="1200"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dirty="0">
                <a:solidFill>
                  <a:srgbClr val="111111"/>
                </a:solidFill>
                <a:highlight>
                  <a:srgbClr val="FFFFFF"/>
                </a:highlight>
                <a:latin typeface="Open Sans"/>
                <a:ea typeface="Open Sans"/>
                <a:cs typeface="Open Sans"/>
                <a:sym typeface="Open Sans"/>
              </a:rPr>
              <a:t>SGD does away with this redundancy by performing one update at a time. It is therefore usually much faster and can also be used to learn online.</a:t>
            </a:r>
            <a:endParaRPr sz="1200"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dirty="0">
                <a:solidFill>
                  <a:srgbClr val="111111"/>
                </a:solidFill>
                <a:highlight>
                  <a:srgbClr val="FFFFFF"/>
                </a:highlight>
                <a:latin typeface="Open Sans"/>
                <a:ea typeface="Open Sans"/>
                <a:cs typeface="Open Sans"/>
                <a:sym typeface="Open Sans"/>
              </a:rPr>
              <a:t>SGD performs frequent updates with a high variance that cause the objective function to fluctuate heavily, due to the “every step - update” nature of it -</a:t>
            </a:r>
            <a:endParaRPr sz="1200"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dirty="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dirty="0">
              <a:solidFill>
                <a:srgbClr val="111111"/>
              </a:solidFill>
              <a:highlight>
                <a:srgbClr val="FFFFFF"/>
              </a:highlight>
              <a:latin typeface="Open Sans"/>
              <a:ea typeface="Open Sans"/>
              <a:cs typeface="Open Sans"/>
              <a:sym typeface="Open Sans"/>
            </a:endParaRPr>
          </a:p>
        </p:txBody>
      </p:sp>
      <p:sp>
        <p:nvSpPr>
          <p:cNvPr id="1259" name="Google Shape;1259;p1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137</a:t>
            </a:fld>
            <a:endParaRPr/>
          </a:p>
        </p:txBody>
      </p:sp>
      <p:pic>
        <p:nvPicPr>
          <p:cNvPr id="1260" name="Google Shape;1260;p157"/>
          <p:cNvPicPr preferRelativeResize="0"/>
          <p:nvPr/>
        </p:nvPicPr>
        <p:blipFill>
          <a:blip r:embed="rId3">
            <a:alphaModFix/>
          </a:blip>
          <a:stretch>
            <a:fillRect/>
          </a:stretch>
        </p:blipFill>
        <p:spPr>
          <a:xfrm>
            <a:off x="3379763" y="3242675"/>
            <a:ext cx="2151725" cy="16906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158"/>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SGD</a:t>
            </a:r>
            <a:endParaRPr/>
          </a:p>
        </p:txBody>
      </p:sp>
      <p:sp>
        <p:nvSpPr>
          <p:cNvPr id="1266" name="Google Shape;1266;p158"/>
          <p:cNvSpPr txBox="1"/>
          <p:nvPr/>
        </p:nvSpPr>
        <p:spPr>
          <a:xfrm>
            <a:off x="218725" y="895925"/>
            <a:ext cx="8473800" cy="4247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Stochastic Gradient Descent</a:t>
            </a:r>
            <a:endParaRPr sz="1200" b="1" u="sng">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While batch gradient descent converges to the minimum of the basin the parameters are placed in, SGD's fluctuation, on the one hand, enables it to jump to new and potentially better local minima.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On the other hand, this ultimately complicates convergence to the exact minimum, as SGD will keep overshooting.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Its code fragment simply adds a loop over the training examples and evaluates the gradient w.r.t. each example</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In code, SGD can be seen as something like:</a:t>
            </a:r>
            <a:endParaRPr sz="12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000" i="1">
                <a:solidFill>
                  <a:srgbClr val="111111"/>
                </a:solidFill>
                <a:highlight>
                  <a:schemeClr val="accent4"/>
                </a:highlight>
                <a:latin typeface="Open Sans"/>
                <a:ea typeface="Open Sans"/>
                <a:cs typeface="Open Sans"/>
                <a:sym typeface="Open Sans"/>
              </a:rPr>
              <a:t>for i in range(nb_epochs):</a:t>
            </a:r>
            <a:endParaRPr sz="1000" i="1">
              <a:solidFill>
                <a:srgbClr val="111111"/>
              </a:solidFill>
              <a:highlight>
                <a:schemeClr val="accent4"/>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000" i="1">
                <a:solidFill>
                  <a:srgbClr val="111111"/>
                </a:solidFill>
                <a:highlight>
                  <a:schemeClr val="accent4"/>
                </a:highlight>
                <a:latin typeface="Open Sans"/>
                <a:ea typeface="Open Sans"/>
                <a:cs typeface="Open Sans"/>
                <a:sym typeface="Open Sans"/>
              </a:rPr>
              <a:t>  for example in data:</a:t>
            </a:r>
            <a:r>
              <a:rPr lang="en" sz="1000" i="1">
                <a:solidFill>
                  <a:srgbClr val="111111"/>
                </a:solidFill>
                <a:highlight>
                  <a:schemeClr val="lt1"/>
                </a:highlight>
                <a:latin typeface="Open Sans"/>
                <a:ea typeface="Open Sans"/>
                <a:cs typeface="Open Sans"/>
                <a:sym typeface="Open Sans"/>
              </a:rPr>
              <a:t> //now, update is done every example i of pair (x_i, y_i)</a:t>
            </a:r>
            <a:endParaRPr sz="1000" i="1">
              <a:solidFill>
                <a:srgbClr val="111111"/>
              </a:solidFill>
              <a:highlight>
                <a:schemeClr val="lt1"/>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000" i="1">
                <a:solidFill>
                  <a:srgbClr val="111111"/>
                </a:solidFill>
                <a:highlight>
                  <a:schemeClr val="accent4"/>
                </a:highlight>
                <a:latin typeface="Open Sans"/>
                <a:ea typeface="Open Sans"/>
                <a:cs typeface="Open Sans"/>
                <a:sym typeface="Open Sans"/>
              </a:rPr>
              <a:t>    params_grad = evaluate_gradient(loss_function, example, params)</a:t>
            </a:r>
            <a:endParaRPr sz="1000" i="1">
              <a:solidFill>
                <a:srgbClr val="111111"/>
              </a:solidFill>
              <a:highlight>
                <a:schemeClr val="accent4"/>
              </a:highlight>
              <a:latin typeface="Open Sans"/>
              <a:ea typeface="Open Sans"/>
              <a:cs typeface="Open Sans"/>
              <a:sym typeface="Open Sans"/>
            </a:endParaRPr>
          </a:p>
          <a:p>
            <a:pPr marL="0" lvl="0" indent="0" algn="l" rtl="0">
              <a:lnSpc>
                <a:spcPct val="100000"/>
              </a:lnSpc>
              <a:spcBef>
                <a:spcPts val="1600"/>
              </a:spcBef>
              <a:spcAft>
                <a:spcPts val="1600"/>
              </a:spcAft>
              <a:buNone/>
            </a:pPr>
            <a:r>
              <a:rPr lang="en" sz="1000" i="1">
                <a:solidFill>
                  <a:srgbClr val="111111"/>
                </a:solidFill>
                <a:highlight>
                  <a:schemeClr val="accent4"/>
                </a:highlight>
                <a:latin typeface="Open Sans"/>
                <a:ea typeface="Open Sans"/>
                <a:cs typeface="Open Sans"/>
                <a:sym typeface="Open Sans"/>
              </a:rPr>
              <a:t>    params = params - learning_rate * params_grad</a:t>
            </a:r>
            <a:endParaRPr sz="1000" i="1">
              <a:solidFill>
                <a:srgbClr val="111111"/>
              </a:solidFill>
              <a:highlight>
                <a:schemeClr val="accent4"/>
              </a:highlight>
              <a:latin typeface="Open Sans"/>
              <a:ea typeface="Open Sans"/>
              <a:cs typeface="Open Sans"/>
              <a:sym typeface="Open Sans"/>
            </a:endParaRPr>
          </a:p>
        </p:txBody>
      </p:sp>
      <p:sp>
        <p:nvSpPr>
          <p:cNvPr id="1267" name="Google Shape;1267;p1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138</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159"/>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MBGD</a:t>
            </a:r>
            <a:endParaRPr/>
          </a:p>
        </p:txBody>
      </p:sp>
      <p:sp>
        <p:nvSpPr>
          <p:cNvPr id="1273" name="Google Shape;1273;p159"/>
          <p:cNvSpPr txBox="1"/>
          <p:nvPr/>
        </p:nvSpPr>
        <p:spPr>
          <a:xfrm>
            <a:off x="218725" y="895925"/>
            <a:ext cx="8802300" cy="3938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Mini-Batch Gradient Descent</a:t>
            </a:r>
            <a:endParaRPr sz="1200" b="1" u="sng">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Mini-batch gradient descent finally takes the best of both worlds and performs an update for every mini-batch of </a:t>
            </a:r>
            <a:endParaRPr sz="12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n training examples:</a:t>
            </a:r>
            <a:endParaRPr sz="1200">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0"/>
              </a:spcAft>
              <a:buNone/>
            </a:pPr>
            <a:r>
              <a:rPr lang="en" sz="1550">
                <a:solidFill>
                  <a:srgbClr val="313B3F"/>
                </a:solidFill>
                <a:highlight>
                  <a:srgbClr val="FFFFFF"/>
                </a:highlight>
                <a:latin typeface="Georgia"/>
                <a:ea typeface="Georgia"/>
                <a:cs typeface="Georgia"/>
                <a:sym typeface="Georgia"/>
              </a:rPr>
              <a:t>θ=θ−η⋅∇θJ(θ;x(i:i+n);y(i:i+n))</a:t>
            </a:r>
            <a:r>
              <a:rPr lang="en" sz="1500">
                <a:solidFill>
                  <a:srgbClr val="313B3F"/>
                </a:solidFill>
                <a:highlight>
                  <a:srgbClr val="FFFFFF"/>
                </a:highlight>
                <a:latin typeface="Georgia"/>
                <a:ea typeface="Georgia"/>
                <a:cs typeface="Georgia"/>
                <a:sym typeface="Georgia"/>
              </a:rPr>
              <a:t>.</a:t>
            </a:r>
            <a:br>
              <a:rPr lang="en" sz="1500">
                <a:solidFill>
                  <a:srgbClr val="313B3F"/>
                </a:solidFill>
                <a:highlight>
                  <a:srgbClr val="FFFFFF"/>
                </a:highlight>
                <a:latin typeface="Georgia"/>
                <a:ea typeface="Georgia"/>
                <a:cs typeface="Georgia"/>
                <a:sym typeface="Georgia"/>
              </a:rPr>
            </a:br>
            <a:r>
              <a:rPr lang="en" sz="1200" i="1" u="sng">
                <a:solidFill>
                  <a:srgbClr val="111111"/>
                </a:solidFill>
                <a:highlight>
                  <a:schemeClr val="lt1"/>
                </a:highlight>
                <a:latin typeface="Open Sans"/>
                <a:ea typeface="Open Sans"/>
                <a:cs typeface="Open Sans"/>
                <a:sym typeface="Open Sans"/>
              </a:rPr>
              <a:t>For example</a:t>
            </a:r>
            <a:r>
              <a:rPr lang="en" sz="1200" i="1">
                <a:solidFill>
                  <a:srgbClr val="111111"/>
                </a:solidFill>
                <a:highlight>
                  <a:schemeClr val="lt1"/>
                </a:highlight>
                <a:latin typeface="Open Sans"/>
                <a:ea typeface="Open Sans"/>
                <a:cs typeface="Open Sans"/>
                <a:sym typeface="Open Sans"/>
              </a:rPr>
              <a:t>: W1_1 = W1_0 - eta * (gradient at function and “few” </a:t>
            </a:r>
            <a:r>
              <a:rPr lang="en" sz="1200" b="1" i="1">
                <a:solidFill>
                  <a:srgbClr val="111111"/>
                </a:solidFill>
                <a:highlight>
                  <a:schemeClr val="lt1"/>
                </a:highlight>
                <a:latin typeface="Open Sans"/>
                <a:ea typeface="Open Sans"/>
                <a:cs typeface="Open Sans"/>
                <a:sym typeface="Open Sans"/>
              </a:rPr>
              <a:t>data</a:t>
            </a:r>
            <a:r>
              <a:rPr lang="en" sz="1200" i="1">
                <a:solidFill>
                  <a:srgbClr val="111111"/>
                </a:solidFill>
                <a:highlight>
                  <a:schemeClr val="lt1"/>
                </a:highlight>
                <a:latin typeface="Open Sans"/>
                <a:ea typeface="Open Sans"/>
                <a:cs typeface="Open Sans"/>
                <a:sym typeface="Open Sans"/>
              </a:rPr>
              <a:t> points)</a:t>
            </a:r>
            <a:endParaRPr sz="1500">
              <a:solidFill>
                <a:srgbClr val="313B3F"/>
              </a:solidFill>
              <a:highlight>
                <a:schemeClr val="lt1"/>
              </a:highlight>
              <a:latin typeface="Georgia"/>
              <a:ea typeface="Georgia"/>
              <a:cs typeface="Georgia"/>
              <a:sym typeface="Georgia"/>
            </a:endParaRPr>
          </a:p>
          <a:p>
            <a:pPr marL="0" lvl="0" indent="0" algn="l" rtl="0">
              <a:lnSpc>
                <a:spcPct val="115000"/>
              </a:lnSpc>
              <a:spcBef>
                <a:spcPts val="0"/>
              </a:spcBef>
              <a:spcAft>
                <a:spcPts val="0"/>
              </a:spcAft>
              <a:buNone/>
            </a:pPr>
            <a:endParaRPr sz="1500">
              <a:solidFill>
                <a:srgbClr val="313B3F"/>
              </a:solidFill>
              <a:highlight>
                <a:srgbClr val="FFFFFF"/>
              </a:highlight>
              <a:latin typeface="Georgia"/>
              <a:ea typeface="Georgia"/>
              <a:cs typeface="Georgia"/>
              <a:sym typeface="Georgia"/>
            </a:endParaRPr>
          </a:p>
          <a:p>
            <a:pPr marL="0" marR="0" lvl="0" indent="0" algn="l" rtl="0">
              <a:lnSpc>
                <a:spcPct val="10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This way, it:</a:t>
            </a:r>
            <a:endParaRPr sz="1200">
              <a:solidFill>
                <a:srgbClr val="111111"/>
              </a:solidFill>
              <a:highlight>
                <a:srgbClr val="FFFFFF"/>
              </a:highlight>
              <a:latin typeface="Open Sans"/>
              <a:ea typeface="Open Sans"/>
              <a:cs typeface="Open Sans"/>
              <a:sym typeface="Open Sans"/>
            </a:endParaRPr>
          </a:p>
          <a:p>
            <a:pPr marL="457200" marR="0" lvl="0" indent="-304800" algn="l" rtl="0">
              <a:lnSpc>
                <a:spcPct val="100000"/>
              </a:lnSpc>
              <a:spcBef>
                <a:spcPts val="160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Reduces the variance of the parameter updates, which can lead to more stable convergence</a:t>
            </a:r>
            <a:endParaRPr sz="1200">
              <a:solidFill>
                <a:srgbClr val="111111"/>
              </a:solidFill>
              <a:highlight>
                <a:srgbClr val="FFFFFF"/>
              </a:highlight>
              <a:latin typeface="Open Sans"/>
              <a:ea typeface="Open Sans"/>
              <a:cs typeface="Open Sans"/>
              <a:sym typeface="Open Sans"/>
            </a:endParaRPr>
          </a:p>
          <a:p>
            <a:pPr marL="457200" marR="0" lvl="0" indent="-304800" algn="l" rtl="0">
              <a:lnSpc>
                <a:spcPct val="10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Can make use of highly optimized matrix optimizations common to state-of-the-art deep learning libraries that make computing the gradient w.r.t. a mini-batch very efficient. </a:t>
            </a:r>
            <a:endParaRPr sz="1200">
              <a:solidFill>
                <a:srgbClr val="111111"/>
              </a:solidFill>
              <a:highlight>
                <a:srgbClr val="FFFFFF"/>
              </a:highlight>
              <a:latin typeface="Open Sans"/>
              <a:ea typeface="Open Sans"/>
              <a:cs typeface="Open Sans"/>
              <a:sym typeface="Open Sans"/>
            </a:endParaRPr>
          </a:p>
          <a:p>
            <a:pPr marL="0" marR="0" lvl="0" indent="0" algn="l" rtl="0">
              <a:lnSpc>
                <a:spcPct val="10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Common mini-batch sizes range between 32 and 256, but can vary for different applications. </a:t>
            </a:r>
            <a:endParaRPr sz="1200">
              <a:solidFill>
                <a:srgbClr val="111111"/>
              </a:solidFill>
              <a:highlight>
                <a:srgbClr val="FFFFFF"/>
              </a:highlight>
              <a:latin typeface="Open Sans"/>
              <a:ea typeface="Open Sans"/>
              <a:cs typeface="Open Sans"/>
              <a:sym typeface="Open Sans"/>
            </a:endParaRPr>
          </a:p>
          <a:p>
            <a:pPr marL="0" marR="0" lvl="0" indent="0" algn="l" rtl="0">
              <a:lnSpc>
                <a:spcPct val="100000"/>
              </a:lnSpc>
              <a:spcBef>
                <a:spcPts val="1600"/>
              </a:spcBef>
              <a:spcAft>
                <a:spcPts val="1600"/>
              </a:spcAft>
              <a:buNone/>
            </a:pPr>
            <a:r>
              <a:rPr lang="en" sz="1200">
                <a:solidFill>
                  <a:srgbClr val="111111"/>
                </a:solidFill>
                <a:highlight>
                  <a:srgbClr val="FFFFFF"/>
                </a:highlight>
                <a:latin typeface="Open Sans"/>
                <a:ea typeface="Open Sans"/>
                <a:cs typeface="Open Sans"/>
                <a:sym typeface="Open Sans"/>
              </a:rPr>
              <a:t>Mini-batch gradient descent is typically the algorithm of choice when training a neural network and the term SGD usually is employed also when mini-batches are used.</a:t>
            </a:r>
            <a:endParaRPr sz="1500">
              <a:solidFill>
                <a:srgbClr val="313B3F"/>
              </a:solidFill>
              <a:highlight>
                <a:srgbClr val="FFFFFF"/>
              </a:highlight>
              <a:latin typeface="Georgia"/>
              <a:ea typeface="Georgia"/>
              <a:cs typeface="Georgia"/>
              <a:sym typeface="Georgia"/>
            </a:endParaRPr>
          </a:p>
        </p:txBody>
      </p:sp>
      <p:sp>
        <p:nvSpPr>
          <p:cNvPr id="1274" name="Google Shape;1274;p1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139</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Backpropagation - How the network is learning</a:t>
            </a:r>
            <a:endParaRPr/>
          </a:p>
        </p:txBody>
      </p:sp>
      <p:sp>
        <p:nvSpPr>
          <p:cNvPr id="209" name="Google Shape;209;p32"/>
          <p:cNvSpPr txBox="1"/>
          <p:nvPr/>
        </p:nvSpPr>
        <p:spPr>
          <a:xfrm>
            <a:off x="1054675" y="1276350"/>
            <a:ext cx="6221100" cy="2838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500"/>
              </a:spcBef>
              <a:spcAft>
                <a:spcPts val="0"/>
              </a:spcAft>
              <a:buNone/>
            </a:pPr>
            <a:r>
              <a:rPr lang="en" sz="1200" b="1">
                <a:highlight>
                  <a:srgbClr val="FFFFFF"/>
                </a:highlight>
                <a:latin typeface="Open Sans"/>
                <a:ea typeface="Open Sans"/>
                <a:cs typeface="Open Sans"/>
                <a:sym typeface="Open Sans"/>
              </a:rPr>
              <a:t>Backpropagation</a:t>
            </a:r>
            <a:r>
              <a:rPr lang="en" sz="1200">
                <a:highlight>
                  <a:srgbClr val="FFFFFF"/>
                </a:highlight>
                <a:latin typeface="Open Sans"/>
                <a:ea typeface="Open Sans"/>
                <a:cs typeface="Open Sans"/>
                <a:sym typeface="Open Sans"/>
              </a:rPr>
              <a:t> is a way of computing gradients of expressions through recursive application of </a:t>
            </a:r>
            <a:r>
              <a:rPr lang="en" sz="1200" b="1">
                <a:highlight>
                  <a:srgbClr val="FFFFFF"/>
                </a:highlight>
                <a:latin typeface="Open Sans"/>
                <a:ea typeface="Open Sans"/>
                <a:cs typeface="Open Sans"/>
                <a:sym typeface="Open Sans"/>
              </a:rPr>
              <a:t>chain rule</a:t>
            </a:r>
            <a:r>
              <a:rPr lang="en" sz="1200">
                <a:highlight>
                  <a:srgbClr val="FFFFFF"/>
                </a:highlight>
                <a:latin typeface="Open Sans"/>
                <a:ea typeface="Open Sans"/>
                <a:cs typeface="Open Sans"/>
                <a:sym typeface="Open Sans"/>
              </a:rPr>
              <a:t>. </a:t>
            </a:r>
            <a:endParaRPr sz="1200">
              <a:highlight>
                <a:srgbClr val="FFFFFF"/>
              </a:highlight>
              <a:latin typeface="Open Sans"/>
              <a:ea typeface="Open Sans"/>
              <a:cs typeface="Open Sans"/>
              <a:sym typeface="Open Sans"/>
            </a:endParaRPr>
          </a:p>
          <a:p>
            <a:pPr marL="0" lvl="0" indent="0" algn="just" rtl="0">
              <a:lnSpc>
                <a:spcPct val="115000"/>
              </a:lnSpc>
              <a:spcBef>
                <a:spcPts val="1500"/>
              </a:spcBef>
              <a:spcAft>
                <a:spcPts val="0"/>
              </a:spcAft>
              <a:buNone/>
            </a:pPr>
            <a:r>
              <a:rPr lang="en" sz="1200">
                <a:highlight>
                  <a:srgbClr val="FFFFFF"/>
                </a:highlight>
                <a:latin typeface="Open Sans"/>
                <a:ea typeface="Open Sans"/>
                <a:cs typeface="Open Sans"/>
                <a:sym typeface="Open Sans"/>
              </a:rPr>
              <a:t>Understanding of this process and its subtleties is critical for you to understand, and effectively develop, design and debug neural networks.</a:t>
            </a:r>
            <a:endParaRPr sz="1200">
              <a:highlight>
                <a:srgbClr val="FFFFFF"/>
              </a:highlight>
              <a:latin typeface="Open Sans"/>
              <a:ea typeface="Open Sans"/>
              <a:cs typeface="Open Sans"/>
              <a:sym typeface="Open Sans"/>
            </a:endParaRPr>
          </a:p>
          <a:p>
            <a:pPr marL="0" lvl="0" indent="0" algn="just" rtl="0">
              <a:lnSpc>
                <a:spcPct val="115000"/>
              </a:lnSpc>
              <a:spcBef>
                <a:spcPts val="1500"/>
              </a:spcBef>
              <a:spcAft>
                <a:spcPts val="0"/>
              </a:spcAft>
              <a:buNone/>
            </a:pPr>
            <a:r>
              <a:rPr lang="en" sz="1200" b="1" u="sng">
                <a:highlight>
                  <a:srgbClr val="FFFFFF"/>
                </a:highlight>
                <a:latin typeface="Open Sans"/>
                <a:ea typeface="Open Sans"/>
                <a:cs typeface="Open Sans"/>
                <a:sym typeface="Open Sans"/>
              </a:rPr>
              <a:t>This is the way a Neural Network is actually learning!</a:t>
            </a:r>
            <a:endParaRPr sz="1200" b="1" u="sng">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None/>
            </a:pPr>
            <a:r>
              <a:rPr lang="en" sz="1200" b="1">
                <a:highlight>
                  <a:srgbClr val="FFFFFF"/>
                </a:highlight>
                <a:latin typeface="Open Sans"/>
                <a:ea typeface="Open Sans"/>
                <a:cs typeface="Open Sans"/>
                <a:sym typeface="Open Sans"/>
              </a:rPr>
              <a:t>Problem statement</a:t>
            </a:r>
            <a:r>
              <a:rPr lang="en" sz="1200">
                <a:highlight>
                  <a:srgbClr val="FFFFFF"/>
                </a:highlight>
                <a:latin typeface="Open Sans"/>
                <a:ea typeface="Open Sans"/>
                <a:cs typeface="Open Sans"/>
                <a:sym typeface="Open Sans"/>
              </a:rPr>
              <a:t>. The core problem studied is as follows: We are given some function f(x) where x is a vector of inputs and we are interested in computing the gradient of f at x (i.e. ∇f(x)).</a:t>
            </a:r>
            <a:endParaRPr sz="1200">
              <a:highlight>
                <a:srgbClr val="FFFFFF"/>
              </a:highlight>
              <a:latin typeface="Open Sans"/>
              <a:ea typeface="Open Sans"/>
              <a:cs typeface="Open Sans"/>
              <a:sym typeface="Open Sans"/>
            </a:endParaRPr>
          </a:p>
          <a:p>
            <a:pPr marL="0" lvl="0" indent="0" algn="l" rtl="0">
              <a:lnSpc>
                <a:spcPct val="115000"/>
              </a:lnSpc>
              <a:spcBef>
                <a:spcPts val="1500"/>
              </a:spcBef>
              <a:spcAft>
                <a:spcPts val="1500"/>
              </a:spcAft>
              <a:buNone/>
            </a:pPr>
            <a:r>
              <a:rPr lang="en" sz="1200">
                <a:highlight>
                  <a:srgbClr val="FFFFFF"/>
                </a:highlight>
                <a:latin typeface="Open Sans"/>
                <a:ea typeface="Open Sans"/>
                <a:cs typeface="Open Sans"/>
                <a:sym typeface="Open Sans"/>
              </a:rPr>
              <a:t>Why gradients?</a:t>
            </a:r>
            <a:endParaRPr sz="1200">
              <a:highlight>
                <a:srgbClr val="FFFFFF"/>
              </a:highlight>
              <a:latin typeface="Open Sans"/>
              <a:ea typeface="Open Sans"/>
              <a:cs typeface="Open Sans"/>
              <a:sym typeface="Open Sans"/>
            </a:endParaRPr>
          </a:p>
        </p:txBody>
      </p:sp>
      <p:sp>
        <p:nvSpPr>
          <p:cNvPr id="210" name="Google Shape;21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p160"/>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Optimization Methods - MBGD</a:t>
            </a:r>
            <a:endParaRPr/>
          </a:p>
        </p:txBody>
      </p:sp>
      <p:sp>
        <p:nvSpPr>
          <p:cNvPr id="1280" name="Google Shape;1280;p160"/>
          <p:cNvSpPr txBox="1"/>
          <p:nvPr/>
        </p:nvSpPr>
        <p:spPr>
          <a:xfrm>
            <a:off x="218725" y="895925"/>
            <a:ext cx="6767700" cy="26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Mini-Batch Gradient Descent</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In code, MBGD can be seen as something like:</a:t>
            </a:r>
            <a:endParaRPr sz="12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000" i="1">
                <a:solidFill>
                  <a:srgbClr val="111111"/>
                </a:solidFill>
                <a:highlight>
                  <a:schemeClr val="accent4"/>
                </a:highlight>
                <a:latin typeface="Open Sans"/>
                <a:ea typeface="Open Sans"/>
                <a:cs typeface="Open Sans"/>
                <a:sym typeface="Open Sans"/>
              </a:rPr>
              <a:t>for i in range(nb_epochs):</a:t>
            </a:r>
            <a:endParaRPr sz="1000" i="1">
              <a:solidFill>
                <a:srgbClr val="111111"/>
              </a:solidFill>
              <a:highlight>
                <a:schemeClr val="accent4"/>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000" i="1">
                <a:solidFill>
                  <a:srgbClr val="111111"/>
                </a:solidFill>
                <a:highlight>
                  <a:schemeClr val="accent4"/>
                </a:highlight>
                <a:latin typeface="Open Sans"/>
                <a:ea typeface="Open Sans"/>
                <a:cs typeface="Open Sans"/>
                <a:sym typeface="Open Sans"/>
              </a:rPr>
              <a:t>  for batch in get_batches(data, batch_size=32):</a:t>
            </a:r>
            <a:r>
              <a:rPr lang="en" sz="1000" i="1">
                <a:solidFill>
                  <a:srgbClr val="111111"/>
                </a:solidFill>
                <a:highlight>
                  <a:schemeClr val="lt1"/>
                </a:highlight>
                <a:latin typeface="Open Sans"/>
                <a:ea typeface="Open Sans"/>
                <a:cs typeface="Open Sans"/>
                <a:sym typeface="Open Sans"/>
              </a:rPr>
              <a:t> // a function that splits data into mini-batches</a:t>
            </a:r>
            <a:endParaRPr sz="1000" i="1">
              <a:solidFill>
                <a:srgbClr val="111111"/>
              </a:solidFill>
              <a:highlight>
                <a:schemeClr val="lt1"/>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000" i="1">
                <a:solidFill>
                  <a:srgbClr val="111111"/>
                </a:solidFill>
                <a:highlight>
                  <a:schemeClr val="accent4"/>
                </a:highlight>
                <a:latin typeface="Open Sans"/>
                <a:ea typeface="Open Sans"/>
                <a:cs typeface="Open Sans"/>
                <a:sym typeface="Open Sans"/>
              </a:rPr>
              <a:t>    params_grad = evaluate_gradient(loss_function, batch, params)</a:t>
            </a:r>
            <a:endParaRPr sz="1000" i="1">
              <a:solidFill>
                <a:srgbClr val="111111"/>
              </a:solidFill>
              <a:highlight>
                <a:schemeClr val="accent4"/>
              </a:highlight>
              <a:latin typeface="Open Sans"/>
              <a:ea typeface="Open Sans"/>
              <a:cs typeface="Open Sans"/>
              <a:sym typeface="Open Sans"/>
            </a:endParaRPr>
          </a:p>
          <a:p>
            <a:pPr marL="0" lvl="0" indent="0" algn="l" rtl="0">
              <a:lnSpc>
                <a:spcPct val="100000"/>
              </a:lnSpc>
              <a:spcBef>
                <a:spcPts val="1600"/>
              </a:spcBef>
              <a:spcAft>
                <a:spcPts val="1600"/>
              </a:spcAft>
              <a:buNone/>
            </a:pPr>
            <a:r>
              <a:rPr lang="en" sz="1000" i="1">
                <a:solidFill>
                  <a:srgbClr val="111111"/>
                </a:solidFill>
                <a:highlight>
                  <a:schemeClr val="accent4"/>
                </a:highlight>
                <a:latin typeface="Open Sans"/>
                <a:ea typeface="Open Sans"/>
                <a:cs typeface="Open Sans"/>
                <a:sym typeface="Open Sans"/>
              </a:rPr>
              <a:t>    params = params - learning_rate * params_grad</a:t>
            </a:r>
            <a:endParaRPr sz="1000" i="1">
              <a:solidFill>
                <a:srgbClr val="111111"/>
              </a:solidFill>
              <a:highlight>
                <a:schemeClr val="accent4"/>
              </a:highlight>
              <a:latin typeface="Open Sans"/>
              <a:ea typeface="Open Sans"/>
              <a:cs typeface="Open Sans"/>
              <a:sym typeface="Open Sans"/>
            </a:endParaRPr>
          </a:p>
        </p:txBody>
      </p:sp>
      <p:sp>
        <p:nvSpPr>
          <p:cNvPr id="1281" name="Google Shape;1281;p1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140</a:t>
            </a:fld>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sp>
        <p:nvSpPr>
          <p:cNvPr id="1286" name="Google Shape;1286;p161"/>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Challenges with Vanilla Gradient Descent</a:t>
            </a:r>
            <a:endParaRPr/>
          </a:p>
        </p:txBody>
      </p:sp>
      <p:sp>
        <p:nvSpPr>
          <p:cNvPr id="1287" name="Google Shape;1287;p161"/>
          <p:cNvSpPr txBox="1"/>
          <p:nvPr/>
        </p:nvSpPr>
        <p:spPr>
          <a:xfrm>
            <a:off x="218725" y="895925"/>
            <a:ext cx="8169300" cy="41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Challenges</a:t>
            </a:r>
            <a:endParaRPr sz="1200">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Vanilla mini-batch gradient descent, however, does not guarantee good convergence, but offers a few challenges that need to be addressed:</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15000"/>
              </a:lnSpc>
              <a:spcBef>
                <a:spcPts val="1600"/>
              </a:spcBef>
              <a:spcAft>
                <a:spcPts val="0"/>
              </a:spcAft>
              <a:buClr>
                <a:srgbClr val="111111"/>
              </a:buClr>
              <a:buSzPts val="1200"/>
              <a:buFont typeface="Open Sans"/>
              <a:buAutoNum type="arabicPeriod"/>
            </a:pPr>
            <a:r>
              <a:rPr lang="en" sz="1200">
                <a:solidFill>
                  <a:srgbClr val="111111"/>
                </a:solidFill>
                <a:highlight>
                  <a:srgbClr val="FFFFFF"/>
                </a:highlight>
                <a:latin typeface="Open Sans"/>
                <a:ea typeface="Open Sans"/>
                <a:cs typeface="Open Sans"/>
                <a:sym typeface="Open Sans"/>
              </a:rPr>
              <a:t>Choosing a proper learning rate can be difficult, this is a hyperparameter that needs to be tuned. A learning rate that is too </a:t>
            </a:r>
            <a:r>
              <a:rPr lang="en" sz="1200" b="1">
                <a:solidFill>
                  <a:srgbClr val="111111"/>
                </a:solidFill>
                <a:highlight>
                  <a:srgbClr val="FFFFFF"/>
                </a:highlight>
                <a:latin typeface="Open Sans"/>
                <a:ea typeface="Open Sans"/>
                <a:cs typeface="Open Sans"/>
                <a:sym typeface="Open Sans"/>
              </a:rPr>
              <a:t>small</a:t>
            </a:r>
            <a:r>
              <a:rPr lang="en" sz="1200">
                <a:solidFill>
                  <a:srgbClr val="111111"/>
                </a:solidFill>
                <a:highlight>
                  <a:srgbClr val="FFFFFF"/>
                </a:highlight>
                <a:latin typeface="Open Sans"/>
                <a:ea typeface="Open Sans"/>
                <a:cs typeface="Open Sans"/>
                <a:sym typeface="Open Sans"/>
              </a:rPr>
              <a:t> leads to painfully slow convergence, while a learning rate that is too </a:t>
            </a:r>
            <a:r>
              <a:rPr lang="en" sz="1200" b="1">
                <a:solidFill>
                  <a:srgbClr val="111111"/>
                </a:solidFill>
                <a:highlight>
                  <a:srgbClr val="FFFFFF"/>
                </a:highlight>
                <a:latin typeface="Open Sans"/>
                <a:ea typeface="Open Sans"/>
                <a:cs typeface="Open Sans"/>
                <a:sym typeface="Open Sans"/>
              </a:rPr>
              <a:t>large</a:t>
            </a:r>
            <a:r>
              <a:rPr lang="en" sz="1200">
                <a:solidFill>
                  <a:srgbClr val="111111"/>
                </a:solidFill>
                <a:highlight>
                  <a:srgbClr val="FFFFFF"/>
                </a:highlight>
                <a:latin typeface="Open Sans"/>
                <a:ea typeface="Open Sans"/>
                <a:cs typeface="Open Sans"/>
                <a:sym typeface="Open Sans"/>
              </a:rPr>
              <a:t> can hinder convergence and cause the loss function to fluctuate around the minimum or even to diverge</a:t>
            </a:r>
            <a:br>
              <a:rPr lang="en" sz="1200">
                <a:solidFill>
                  <a:srgbClr val="111111"/>
                </a:solidFill>
                <a:highlight>
                  <a:srgbClr val="FFFFFF"/>
                </a:highlight>
                <a:latin typeface="Open Sans"/>
                <a:ea typeface="Open Sans"/>
                <a:cs typeface="Open Sans"/>
                <a:sym typeface="Open Sans"/>
              </a:rPr>
            </a:br>
            <a:endParaRPr sz="1200">
              <a:solidFill>
                <a:srgbClr val="111111"/>
              </a:solidFill>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Clr>
                <a:srgbClr val="111111"/>
              </a:buClr>
              <a:buSzPts val="1200"/>
              <a:buFont typeface="Open Sans"/>
              <a:buAutoNum type="arabicPeriod"/>
            </a:pPr>
            <a:r>
              <a:rPr lang="en" sz="1200">
                <a:solidFill>
                  <a:srgbClr val="111111"/>
                </a:solidFill>
                <a:highlight>
                  <a:srgbClr val="FFFFFF"/>
                </a:highlight>
                <a:latin typeface="Open Sans"/>
                <a:ea typeface="Open Sans"/>
                <a:cs typeface="Open Sans"/>
                <a:sym typeface="Open Sans"/>
              </a:rPr>
              <a:t>Learning rate “schedules” try to adjust the learning rate during training by reducing the learning rate according to a predefined schedule (every X epochs…) or when the change in objective between epochs falls below a threshold. These schedules and thresholds, however, have to be defined in advance and are thus unable to adapt to a dataset's characteristics</a:t>
            </a:r>
            <a:br>
              <a:rPr lang="en" sz="1200">
                <a:solidFill>
                  <a:srgbClr val="111111"/>
                </a:solidFill>
                <a:highlight>
                  <a:srgbClr val="FFFFFF"/>
                </a:highlight>
                <a:latin typeface="Open Sans"/>
                <a:ea typeface="Open Sans"/>
                <a:cs typeface="Open Sans"/>
                <a:sym typeface="Open Sans"/>
              </a:rPr>
            </a:br>
            <a:endParaRPr sz="1200">
              <a:solidFill>
                <a:srgbClr val="111111"/>
              </a:solidFill>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Clr>
                <a:srgbClr val="111111"/>
              </a:buClr>
              <a:buSzPts val="1200"/>
              <a:buFont typeface="Open Sans"/>
              <a:buAutoNum type="arabicPeriod"/>
            </a:pPr>
            <a:r>
              <a:rPr lang="en" sz="1200">
                <a:solidFill>
                  <a:srgbClr val="111111"/>
                </a:solidFill>
                <a:highlight>
                  <a:srgbClr val="FFFFFF"/>
                </a:highlight>
                <a:latin typeface="Open Sans"/>
                <a:ea typeface="Open Sans"/>
                <a:cs typeface="Open Sans"/>
                <a:sym typeface="Open Sans"/>
              </a:rPr>
              <a:t>Additionally, the same learning rate applies to all parameter updates. If our data is sparse and our features have very different frequencies, we might not want to update all of them to the same extent, but perform a larger update for rarely occurring features</a:t>
            </a:r>
            <a:endParaRPr sz="1200">
              <a:solidFill>
                <a:srgbClr val="111111"/>
              </a:solidFill>
              <a:highlight>
                <a:srgbClr val="FFFFFF"/>
              </a:highlight>
              <a:latin typeface="Open Sans"/>
              <a:ea typeface="Open Sans"/>
              <a:cs typeface="Open Sans"/>
              <a:sym typeface="Open Sans"/>
            </a:endParaRPr>
          </a:p>
        </p:txBody>
      </p:sp>
      <p:sp>
        <p:nvSpPr>
          <p:cNvPr id="1288" name="Google Shape;1288;p1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141</a:t>
            </a:fld>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162"/>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GD Optimization Algorithms</a:t>
            </a:r>
            <a:endParaRPr/>
          </a:p>
        </p:txBody>
      </p:sp>
      <p:sp>
        <p:nvSpPr>
          <p:cNvPr id="1294" name="Google Shape;1294;p1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142</a:t>
            </a:fld>
            <a:endParaRPr/>
          </a:p>
        </p:txBody>
      </p:sp>
      <p:grpSp>
        <p:nvGrpSpPr>
          <p:cNvPr id="1295" name="Google Shape;1295;p162"/>
          <p:cNvGrpSpPr/>
          <p:nvPr/>
        </p:nvGrpSpPr>
        <p:grpSpPr>
          <a:xfrm>
            <a:off x="218725" y="895925"/>
            <a:ext cx="8169300" cy="4198500"/>
            <a:chOff x="218725" y="895925"/>
            <a:chExt cx="8169300" cy="4198500"/>
          </a:xfrm>
        </p:grpSpPr>
        <p:sp>
          <p:nvSpPr>
            <p:cNvPr id="1296" name="Google Shape;1296;p162"/>
            <p:cNvSpPr txBox="1"/>
            <p:nvPr/>
          </p:nvSpPr>
          <p:spPr>
            <a:xfrm>
              <a:off x="218725" y="895925"/>
              <a:ext cx="8169300" cy="41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Momentum</a:t>
              </a:r>
              <a:endParaRPr sz="1200" b="1" u="sng">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SGD has trouble navigating areas where the surface curves much more steeply in one dimension than in another, which are common around local optima.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In these scenarios, SGD oscillates across the slopes of the “ravine” while only making hesitant progress along the bottom towards the local optimum as in below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endParaRPr sz="1200">
                <a:solidFill>
                  <a:srgbClr val="111111"/>
                </a:solidFill>
                <a:highlight>
                  <a:srgbClr val="FFFFFF"/>
                </a:highlight>
                <a:latin typeface="Open Sans"/>
                <a:ea typeface="Open Sans"/>
                <a:cs typeface="Open Sans"/>
                <a:sym typeface="Open Sans"/>
              </a:endParaRPr>
            </a:p>
          </p:txBody>
        </p:sp>
        <p:pic>
          <p:nvPicPr>
            <p:cNvPr id="1297" name="Google Shape;1297;p162"/>
            <p:cNvPicPr preferRelativeResize="0"/>
            <p:nvPr/>
          </p:nvPicPr>
          <p:blipFill>
            <a:blip r:embed="rId3">
              <a:alphaModFix/>
            </a:blip>
            <a:stretch>
              <a:fillRect/>
            </a:stretch>
          </p:blipFill>
          <p:spPr>
            <a:xfrm>
              <a:off x="801588" y="2899788"/>
              <a:ext cx="6696075" cy="2028825"/>
            </a:xfrm>
            <a:prstGeom prst="rect">
              <a:avLst/>
            </a:prstGeom>
            <a:noFill/>
            <a:ln>
              <a:noFill/>
            </a:ln>
          </p:spPr>
        </p:pic>
      </p:grpSp>
      <p:sp>
        <p:nvSpPr>
          <p:cNvPr id="1298" name="Google Shape;1298;p162"/>
          <p:cNvSpPr txBox="1"/>
          <p:nvPr/>
        </p:nvSpPr>
        <p:spPr>
          <a:xfrm>
            <a:off x="7748000" y="4736100"/>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4"/>
              </a:rPr>
              <a:t>source</a:t>
            </a:r>
            <a:endParaRPr sz="1200">
              <a:latin typeface="Open Sans"/>
              <a:ea typeface="Open Sans"/>
              <a:cs typeface="Open Sans"/>
              <a:sym typeface="Open San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63"/>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GD Optimization Algorithms</a:t>
            </a:r>
            <a:endParaRPr/>
          </a:p>
        </p:txBody>
      </p:sp>
      <p:sp>
        <p:nvSpPr>
          <p:cNvPr id="1304" name="Google Shape;1304;p1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143</a:t>
            </a:fld>
            <a:endParaRPr/>
          </a:p>
        </p:txBody>
      </p:sp>
      <p:sp>
        <p:nvSpPr>
          <p:cNvPr id="1305" name="Google Shape;1305;p163"/>
          <p:cNvSpPr txBox="1"/>
          <p:nvPr/>
        </p:nvSpPr>
        <p:spPr>
          <a:xfrm>
            <a:off x="142525" y="819725"/>
            <a:ext cx="8625600" cy="41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Momentum</a:t>
            </a:r>
            <a:endParaRPr sz="1200" b="1" u="sng">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In code, Momentum looks like something as:</a:t>
            </a:r>
            <a:endParaRPr sz="1200">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0"/>
              </a:spcAft>
              <a:buNone/>
            </a:pPr>
            <a:r>
              <a:rPr lang="en" sz="1550" i="1">
                <a:solidFill>
                  <a:srgbClr val="313B3F"/>
                </a:solidFill>
                <a:highlight>
                  <a:schemeClr val="accent4"/>
                </a:highlight>
                <a:latin typeface="Georgia"/>
                <a:ea typeface="Georgia"/>
                <a:cs typeface="Georgia"/>
                <a:sym typeface="Georgia"/>
              </a:rPr>
              <a:t>v</a:t>
            </a:r>
            <a:r>
              <a:rPr lang="en" sz="1100" i="1">
                <a:solidFill>
                  <a:srgbClr val="313B3F"/>
                </a:solidFill>
                <a:highlight>
                  <a:schemeClr val="accent4"/>
                </a:highlight>
                <a:latin typeface="Georgia"/>
                <a:ea typeface="Georgia"/>
                <a:cs typeface="Georgia"/>
                <a:sym typeface="Georgia"/>
              </a:rPr>
              <a:t>t </a:t>
            </a:r>
            <a:r>
              <a:rPr lang="en" sz="1550" i="1">
                <a:solidFill>
                  <a:srgbClr val="313B3F"/>
                </a:solidFill>
                <a:highlight>
                  <a:schemeClr val="accent4"/>
                </a:highlight>
                <a:latin typeface="Georgia"/>
                <a:ea typeface="Georgia"/>
                <a:cs typeface="Georgia"/>
                <a:sym typeface="Georgia"/>
              </a:rPr>
              <a:t>= γv</a:t>
            </a:r>
            <a:r>
              <a:rPr lang="en" sz="1100" i="1">
                <a:solidFill>
                  <a:srgbClr val="313B3F"/>
                </a:solidFill>
                <a:highlight>
                  <a:schemeClr val="accent4"/>
                </a:highlight>
                <a:latin typeface="Georgia"/>
                <a:ea typeface="Georgia"/>
                <a:cs typeface="Georgia"/>
                <a:sym typeface="Georgia"/>
              </a:rPr>
              <a:t>t−1 </a:t>
            </a:r>
            <a:r>
              <a:rPr lang="en" sz="1550" i="1">
                <a:solidFill>
                  <a:srgbClr val="313B3F"/>
                </a:solidFill>
                <a:highlight>
                  <a:schemeClr val="accent4"/>
                </a:highlight>
                <a:latin typeface="Georgia"/>
                <a:ea typeface="Georgia"/>
                <a:cs typeface="Georgia"/>
                <a:sym typeface="Georgia"/>
              </a:rPr>
              <a:t>+ η∇</a:t>
            </a:r>
            <a:r>
              <a:rPr lang="en" sz="1100" i="1">
                <a:solidFill>
                  <a:srgbClr val="313B3F"/>
                </a:solidFill>
                <a:highlight>
                  <a:schemeClr val="accent4"/>
                </a:highlight>
                <a:latin typeface="Georgia"/>
                <a:ea typeface="Georgia"/>
                <a:cs typeface="Georgia"/>
                <a:sym typeface="Georgia"/>
              </a:rPr>
              <a:t>θ</a:t>
            </a:r>
            <a:r>
              <a:rPr lang="en" sz="1550" i="1">
                <a:solidFill>
                  <a:srgbClr val="313B3F"/>
                </a:solidFill>
                <a:highlight>
                  <a:schemeClr val="accent4"/>
                </a:highlight>
                <a:latin typeface="Georgia"/>
                <a:ea typeface="Georgia"/>
                <a:cs typeface="Georgia"/>
                <a:sym typeface="Georgia"/>
              </a:rPr>
              <a:t>J(θ)</a:t>
            </a:r>
            <a:endParaRPr sz="1550" i="1">
              <a:solidFill>
                <a:srgbClr val="313B3F"/>
              </a:solidFill>
              <a:highlight>
                <a:schemeClr val="accent4"/>
              </a:highlight>
              <a:latin typeface="Georgia"/>
              <a:ea typeface="Georgia"/>
              <a:cs typeface="Georgia"/>
              <a:sym typeface="Georgia"/>
            </a:endParaRPr>
          </a:p>
          <a:p>
            <a:pPr marL="0" lvl="0" indent="0" algn="l" rtl="0">
              <a:lnSpc>
                <a:spcPct val="115000"/>
              </a:lnSpc>
              <a:spcBef>
                <a:spcPts val="0"/>
              </a:spcBef>
              <a:spcAft>
                <a:spcPts val="0"/>
              </a:spcAft>
              <a:buNone/>
            </a:pPr>
            <a:r>
              <a:rPr lang="en" sz="1550" i="1">
                <a:solidFill>
                  <a:srgbClr val="313B3F"/>
                </a:solidFill>
                <a:highlight>
                  <a:schemeClr val="accent4"/>
                </a:highlight>
                <a:latin typeface="Georgia"/>
                <a:ea typeface="Georgia"/>
                <a:cs typeface="Georgia"/>
                <a:sym typeface="Georgia"/>
              </a:rPr>
              <a:t>θ = θ −v</a:t>
            </a:r>
            <a:r>
              <a:rPr lang="en" sz="1100" i="1">
                <a:solidFill>
                  <a:srgbClr val="313B3F"/>
                </a:solidFill>
                <a:highlight>
                  <a:schemeClr val="accent4"/>
                </a:highlight>
                <a:latin typeface="Georgia"/>
                <a:ea typeface="Georgia"/>
                <a:cs typeface="Georgia"/>
                <a:sym typeface="Georgia"/>
              </a:rPr>
              <a:t>t</a:t>
            </a:r>
            <a:endParaRPr sz="1100" i="1">
              <a:solidFill>
                <a:srgbClr val="313B3F"/>
              </a:solidFill>
              <a:highlight>
                <a:schemeClr val="accent4"/>
              </a:highlight>
              <a:latin typeface="Georgia"/>
              <a:ea typeface="Georgia"/>
              <a:cs typeface="Georgia"/>
              <a:sym typeface="Georgia"/>
            </a:endParaRPr>
          </a:p>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Where momentum term (γ) usually set to 0.9 or a similar value.</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Essentially, when using momentum, it’s like we push a ball down a hill.</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a:solidFill>
                  <a:srgbClr val="111111"/>
                </a:solidFill>
                <a:highlight>
                  <a:schemeClr val="lt1"/>
                </a:highlight>
                <a:latin typeface="Open Sans"/>
                <a:ea typeface="Open Sans"/>
                <a:cs typeface="Open Sans"/>
                <a:sym typeface="Open Sans"/>
              </a:rPr>
              <a:t>You can also think of γ as the "velocity" of a ball rolling downhill, building up speed (and momentum) according to the direction of the gradient/slope of the hill.</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The ball accumulates momentum as it rolls downhill, becoming faster and faster on the way (until it reaches its terminal velocity if there is air resistance, i.e. γ&lt;1).</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The same thing happens to our parameter updates: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The momentum term increases for dimensions whose gradients point in the same directions and reduces updates for dimensions whose gradients change directions. As a result, we gain faster convergence and reduced oscillation.</a:t>
            </a:r>
            <a:endParaRPr sz="1200">
              <a:solidFill>
                <a:srgbClr val="111111"/>
              </a:solidFill>
              <a:highlight>
                <a:srgbClr val="FFFFFF"/>
              </a:highlight>
              <a:latin typeface="Open Sans"/>
              <a:ea typeface="Open Sans"/>
              <a:cs typeface="Open Sans"/>
              <a:sym typeface="Open Sans"/>
            </a:endParaRPr>
          </a:p>
        </p:txBody>
      </p:sp>
      <p:sp>
        <p:nvSpPr>
          <p:cNvPr id="1306" name="Google Shape;1306;p163"/>
          <p:cNvSpPr txBox="1"/>
          <p:nvPr/>
        </p:nvSpPr>
        <p:spPr>
          <a:xfrm>
            <a:off x="7748000" y="4736100"/>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p164"/>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GD Optimization Algorithms</a:t>
            </a:r>
            <a:endParaRPr/>
          </a:p>
        </p:txBody>
      </p:sp>
      <p:sp>
        <p:nvSpPr>
          <p:cNvPr id="1312" name="Google Shape;1312;p1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144</a:t>
            </a:fld>
            <a:endParaRPr/>
          </a:p>
        </p:txBody>
      </p:sp>
      <p:sp>
        <p:nvSpPr>
          <p:cNvPr id="1313" name="Google Shape;1313;p164"/>
          <p:cNvSpPr txBox="1"/>
          <p:nvPr/>
        </p:nvSpPr>
        <p:spPr>
          <a:xfrm>
            <a:off x="218725" y="895925"/>
            <a:ext cx="8169300" cy="41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Nesterov accelerated gradient (NAG)</a:t>
            </a:r>
            <a:endParaRPr sz="1200" b="1" u="sng">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The downside of “Momentum”, However, is that a ball that rolls down a hill, blindly following the slope, is highly unsatisfactory.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We'd like to have a smarter ball, a ball that has a notion of where it is going so that it knows to slow down before the hill slopes up again.</a:t>
            </a:r>
            <a:endParaRPr sz="1100" i="1">
              <a:solidFill>
                <a:srgbClr val="313B3F"/>
              </a:solidFill>
              <a:highlight>
                <a:schemeClr val="accent4"/>
              </a:highlight>
              <a:latin typeface="Georgia"/>
              <a:ea typeface="Georgia"/>
              <a:cs typeface="Georgia"/>
              <a:sym typeface="Georgia"/>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Nesterov accelerated gradient (NAG) is a way to give our momentum term this kind of prescience.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We know that we will use our momentum term γv</a:t>
            </a:r>
            <a:r>
              <a:rPr lang="en" sz="600">
                <a:solidFill>
                  <a:srgbClr val="111111"/>
                </a:solidFill>
                <a:highlight>
                  <a:srgbClr val="FFFFFF"/>
                </a:highlight>
                <a:latin typeface="Open Sans"/>
                <a:ea typeface="Open Sans"/>
                <a:cs typeface="Open Sans"/>
                <a:sym typeface="Open Sans"/>
              </a:rPr>
              <a:t>t−1</a:t>
            </a:r>
            <a:r>
              <a:rPr lang="en" sz="1200">
                <a:solidFill>
                  <a:srgbClr val="111111"/>
                </a:solidFill>
                <a:highlight>
                  <a:srgbClr val="FFFFFF"/>
                </a:highlight>
                <a:latin typeface="Open Sans"/>
                <a:ea typeface="Open Sans"/>
                <a:cs typeface="Open Sans"/>
                <a:sym typeface="Open Sans"/>
              </a:rPr>
              <a:t> to move the parameters θ. </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Computing θ − γv</a:t>
            </a:r>
            <a:r>
              <a:rPr lang="en" sz="600">
                <a:solidFill>
                  <a:srgbClr val="111111"/>
                </a:solidFill>
                <a:highlight>
                  <a:srgbClr val="FFFFFF"/>
                </a:highlight>
                <a:latin typeface="Open Sans"/>
                <a:ea typeface="Open Sans"/>
                <a:cs typeface="Open Sans"/>
                <a:sym typeface="Open Sans"/>
              </a:rPr>
              <a:t>t−1</a:t>
            </a:r>
            <a:r>
              <a:rPr lang="en" sz="1200">
                <a:solidFill>
                  <a:srgbClr val="111111"/>
                </a:solidFill>
                <a:highlight>
                  <a:srgbClr val="FFFFFF"/>
                </a:highlight>
                <a:latin typeface="Open Sans"/>
                <a:ea typeface="Open Sans"/>
                <a:cs typeface="Open Sans"/>
                <a:sym typeface="Open Sans"/>
              </a:rPr>
              <a:t> thus gives us an approximation of the next position of the parameters </a:t>
            </a:r>
            <a:br>
              <a:rPr lang="en" sz="1200">
                <a:solidFill>
                  <a:srgbClr val="111111"/>
                </a:solidFill>
                <a:highlight>
                  <a:srgbClr val="FFFFFF"/>
                </a:highlight>
                <a:latin typeface="Open Sans"/>
                <a:ea typeface="Open Sans"/>
                <a:cs typeface="Open Sans"/>
                <a:sym typeface="Open Sans"/>
              </a:rPr>
            </a:br>
            <a:r>
              <a:rPr lang="en" sz="1200">
                <a:solidFill>
                  <a:srgbClr val="111111"/>
                </a:solidFill>
                <a:highlight>
                  <a:srgbClr val="FFFFFF"/>
                </a:highlight>
                <a:latin typeface="Open Sans"/>
                <a:ea typeface="Open Sans"/>
                <a:cs typeface="Open Sans"/>
                <a:sym typeface="Open Sans"/>
              </a:rPr>
              <a:t>(the gradient is missing for the full update), a rough idea where our parameters are going to be.</a:t>
            </a:r>
            <a:endParaRPr sz="1200">
              <a:solidFill>
                <a:srgbClr val="111111"/>
              </a:solidFill>
              <a:highlight>
                <a:srgbClr val="FFFFFF"/>
              </a:highlight>
              <a:latin typeface="Open Sans"/>
              <a:ea typeface="Open Sans"/>
              <a:cs typeface="Open Sans"/>
              <a:sym typeface="Open Sans"/>
            </a:endParaRPr>
          </a:p>
        </p:txBody>
      </p:sp>
      <p:sp>
        <p:nvSpPr>
          <p:cNvPr id="1314" name="Google Shape;1314;p164"/>
          <p:cNvSpPr txBox="1"/>
          <p:nvPr/>
        </p:nvSpPr>
        <p:spPr>
          <a:xfrm>
            <a:off x="7748000" y="4736100"/>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165"/>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GD Optimization Algorithms</a:t>
            </a:r>
            <a:endParaRPr/>
          </a:p>
        </p:txBody>
      </p:sp>
      <p:sp>
        <p:nvSpPr>
          <p:cNvPr id="1320" name="Google Shape;1320;p1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145</a:t>
            </a:fld>
            <a:endParaRPr/>
          </a:p>
        </p:txBody>
      </p:sp>
      <p:sp>
        <p:nvSpPr>
          <p:cNvPr id="1321" name="Google Shape;1321;p165"/>
          <p:cNvSpPr txBox="1"/>
          <p:nvPr/>
        </p:nvSpPr>
        <p:spPr>
          <a:xfrm>
            <a:off x="218725" y="895925"/>
            <a:ext cx="8169300" cy="419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Nesterov accelerated gradient (NAG)</a:t>
            </a:r>
            <a:endParaRPr sz="1200" b="1" u="sng">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We can now effectively look ahead by calculating the gradient not w.r.t. to our current parameters θ but w.r.t. the approximate future position of our parameters.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In code, NAG looks something like this:</a:t>
            </a:r>
            <a:endParaRPr sz="1200">
              <a:solidFill>
                <a:srgbClr val="111111"/>
              </a:solidFill>
              <a:highlight>
                <a:srgbClr val="FFFFFF"/>
              </a:highlight>
              <a:latin typeface="Open Sans"/>
              <a:ea typeface="Open Sans"/>
              <a:cs typeface="Open Sans"/>
              <a:sym typeface="Open Sans"/>
            </a:endParaRPr>
          </a:p>
          <a:p>
            <a:pPr marL="0" lvl="0" indent="0" algn="l" rtl="0">
              <a:lnSpc>
                <a:spcPct val="115000"/>
              </a:lnSpc>
              <a:spcBef>
                <a:spcPts val="0"/>
              </a:spcBef>
              <a:spcAft>
                <a:spcPts val="0"/>
              </a:spcAft>
              <a:buNone/>
            </a:pPr>
            <a:r>
              <a:rPr lang="en" sz="1550" i="1">
                <a:solidFill>
                  <a:srgbClr val="313B3F"/>
                </a:solidFill>
                <a:highlight>
                  <a:schemeClr val="accent4"/>
                </a:highlight>
                <a:latin typeface="Georgia"/>
                <a:ea typeface="Georgia"/>
                <a:cs typeface="Georgia"/>
                <a:sym typeface="Georgia"/>
              </a:rPr>
              <a:t>v</a:t>
            </a:r>
            <a:r>
              <a:rPr lang="en" sz="1100" i="1">
                <a:solidFill>
                  <a:srgbClr val="313B3F"/>
                </a:solidFill>
                <a:highlight>
                  <a:schemeClr val="accent4"/>
                </a:highlight>
                <a:latin typeface="Georgia"/>
                <a:ea typeface="Georgia"/>
                <a:cs typeface="Georgia"/>
                <a:sym typeface="Georgia"/>
              </a:rPr>
              <a:t>t </a:t>
            </a:r>
            <a:r>
              <a:rPr lang="en" sz="1550" i="1">
                <a:solidFill>
                  <a:srgbClr val="313B3F"/>
                </a:solidFill>
                <a:highlight>
                  <a:schemeClr val="accent4"/>
                </a:highlight>
                <a:latin typeface="Georgia"/>
                <a:ea typeface="Georgia"/>
                <a:cs typeface="Georgia"/>
                <a:sym typeface="Georgia"/>
              </a:rPr>
              <a:t>= γv</a:t>
            </a:r>
            <a:r>
              <a:rPr lang="en" sz="1100" i="1">
                <a:solidFill>
                  <a:srgbClr val="313B3F"/>
                </a:solidFill>
                <a:highlight>
                  <a:schemeClr val="accent4"/>
                </a:highlight>
                <a:latin typeface="Georgia"/>
                <a:ea typeface="Georgia"/>
                <a:cs typeface="Georgia"/>
                <a:sym typeface="Georgia"/>
              </a:rPr>
              <a:t>t−1 </a:t>
            </a:r>
            <a:r>
              <a:rPr lang="en" sz="1550" i="1">
                <a:solidFill>
                  <a:srgbClr val="313B3F"/>
                </a:solidFill>
                <a:highlight>
                  <a:schemeClr val="accent4"/>
                </a:highlight>
                <a:latin typeface="Georgia"/>
                <a:ea typeface="Georgia"/>
                <a:cs typeface="Georgia"/>
                <a:sym typeface="Georgia"/>
              </a:rPr>
              <a:t>+ η∇</a:t>
            </a:r>
            <a:r>
              <a:rPr lang="en" sz="1100" i="1">
                <a:solidFill>
                  <a:srgbClr val="313B3F"/>
                </a:solidFill>
                <a:highlight>
                  <a:schemeClr val="accent4"/>
                </a:highlight>
                <a:latin typeface="Georgia"/>
                <a:ea typeface="Georgia"/>
                <a:cs typeface="Georgia"/>
                <a:sym typeface="Georgia"/>
              </a:rPr>
              <a:t>θ</a:t>
            </a:r>
            <a:r>
              <a:rPr lang="en" sz="1550" i="1">
                <a:solidFill>
                  <a:srgbClr val="313B3F"/>
                </a:solidFill>
                <a:highlight>
                  <a:schemeClr val="accent4"/>
                </a:highlight>
                <a:latin typeface="Georgia"/>
                <a:ea typeface="Georgia"/>
                <a:cs typeface="Georgia"/>
                <a:sym typeface="Georgia"/>
              </a:rPr>
              <a:t>J(θ−γv</a:t>
            </a:r>
            <a:r>
              <a:rPr lang="en" sz="800" i="1">
                <a:solidFill>
                  <a:srgbClr val="313B3F"/>
                </a:solidFill>
                <a:highlight>
                  <a:schemeClr val="accent4"/>
                </a:highlight>
                <a:latin typeface="Georgia"/>
                <a:ea typeface="Georgia"/>
                <a:cs typeface="Georgia"/>
                <a:sym typeface="Georgia"/>
              </a:rPr>
              <a:t>t−1</a:t>
            </a:r>
            <a:r>
              <a:rPr lang="en" sz="1550" i="1">
                <a:solidFill>
                  <a:srgbClr val="313B3F"/>
                </a:solidFill>
                <a:highlight>
                  <a:schemeClr val="accent4"/>
                </a:highlight>
                <a:latin typeface="Georgia"/>
                <a:ea typeface="Georgia"/>
                <a:cs typeface="Georgia"/>
                <a:sym typeface="Georgia"/>
              </a:rPr>
              <a:t>)</a:t>
            </a:r>
            <a:endParaRPr sz="1550" i="1">
              <a:solidFill>
                <a:srgbClr val="313B3F"/>
              </a:solidFill>
              <a:highlight>
                <a:schemeClr val="accent4"/>
              </a:highlight>
              <a:latin typeface="Georgia"/>
              <a:ea typeface="Georgia"/>
              <a:cs typeface="Georgia"/>
              <a:sym typeface="Georgia"/>
            </a:endParaRPr>
          </a:p>
          <a:p>
            <a:pPr marL="0" lvl="0" indent="0" algn="l" rtl="0">
              <a:lnSpc>
                <a:spcPct val="115000"/>
              </a:lnSpc>
              <a:spcBef>
                <a:spcPts val="0"/>
              </a:spcBef>
              <a:spcAft>
                <a:spcPts val="0"/>
              </a:spcAft>
              <a:buNone/>
            </a:pPr>
            <a:r>
              <a:rPr lang="en" sz="1550" i="1">
                <a:solidFill>
                  <a:srgbClr val="313B3F"/>
                </a:solidFill>
                <a:highlight>
                  <a:schemeClr val="accent4"/>
                </a:highlight>
                <a:latin typeface="Georgia"/>
                <a:ea typeface="Georgia"/>
                <a:cs typeface="Georgia"/>
                <a:sym typeface="Georgia"/>
              </a:rPr>
              <a:t>θ = θ−v</a:t>
            </a:r>
            <a:r>
              <a:rPr lang="en" sz="1100" i="1">
                <a:solidFill>
                  <a:srgbClr val="313B3F"/>
                </a:solidFill>
                <a:highlight>
                  <a:schemeClr val="accent4"/>
                </a:highlight>
                <a:latin typeface="Georgia"/>
                <a:ea typeface="Georgia"/>
                <a:cs typeface="Georgia"/>
                <a:sym typeface="Georgia"/>
              </a:rPr>
              <a:t>t</a:t>
            </a:r>
            <a:endParaRPr sz="1100" i="1">
              <a:solidFill>
                <a:srgbClr val="313B3F"/>
              </a:solidFill>
              <a:highlight>
                <a:schemeClr val="accent4"/>
              </a:highlight>
              <a:latin typeface="Georgia"/>
              <a:ea typeface="Georgia"/>
              <a:cs typeface="Georgia"/>
              <a:sym typeface="Georgia"/>
            </a:endParaRPr>
          </a:p>
          <a:p>
            <a:pPr marL="0" lvl="0" indent="0" algn="l" rtl="0">
              <a:lnSpc>
                <a:spcPct val="115000"/>
              </a:lnSpc>
              <a:spcBef>
                <a:spcPts val="0"/>
              </a:spcBef>
              <a:spcAft>
                <a:spcPts val="0"/>
              </a:spcAft>
              <a:buNone/>
            </a:pPr>
            <a:endParaRPr sz="1100" i="1">
              <a:solidFill>
                <a:srgbClr val="313B3F"/>
              </a:solidFill>
              <a:highlight>
                <a:schemeClr val="accent4"/>
              </a:highlight>
              <a:latin typeface="Georgia"/>
              <a:ea typeface="Georgia"/>
              <a:cs typeface="Georgia"/>
              <a:sym typeface="Georgia"/>
            </a:endParaRPr>
          </a:p>
        </p:txBody>
      </p:sp>
      <p:sp>
        <p:nvSpPr>
          <p:cNvPr id="1322" name="Google Shape;1322;p165"/>
          <p:cNvSpPr txBox="1"/>
          <p:nvPr/>
        </p:nvSpPr>
        <p:spPr>
          <a:xfrm>
            <a:off x="7748000" y="4736100"/>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166"/>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GD Optimization Algorithms</a:t>
            </a:r>
            <a:endParaRPr/>
          </a:p>
        </p:txBody>
      </p:sp>
      <p:sp>
        <p:nvSpPr>
          <p:cNvPr id="1328" name="Google Shape;1328;p1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146</a:t>
            </a:fld>
            <a:endParaRPr/>
          </a:p>
        </p:txBody>
      </p:sp>
      <p:sp>
        <p:nvSpPr>
          <p:cNvPr id="1329" name="Google Shape;1329;p166"/>
          <p:cNvSpPr txBox="1"/>
          <p:nvPr/>
        </p:nvSpPr>
        <p:spPr>
          <a:xfrm>
            <a:off x="218725" y="895925"/>
            <a:ext cx="8631900" cy="2313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RMSprop</a:t>
            </a:r>
            <a:endParaRPr sz="1200" b="1" u="sng">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0"/>
              </a:spcAft>
              <a:buNone/>
            </a:pPr>
            <a:r>
              <a:rPr lang="en" sz="1200">
                <a:solidFill>
                  <a:srgbClr val="313B3F"/>
                </a:solidFill>
                <a:highlight>
                  <a:srgbClr val="FFFFFF"/>
                </a:highlight>
                <a:latin typeface="Open Sans"/>
                <a:ea typeface="Open Sans"/>
                <a:cs typeface="Open Sans"/>
                <a:sym typeface="Open Sans"/>
              </a:rPr>
              <a:t>RMSprop was proposed by the father of back-propagation, Geoffrey Hinton. Gradients of very complex functions like neural networks have a tendency to either vanish or explode as the data propagates through the function (*refer to vanishing gradients problem).</a:t>
            </a:r>
            <a:endParaRPr sz="1200">
              <a:solidFill>
                <a:srgbClr val="313B3F"/>
              </a:solidFill>
              <a:highlight>
                <a:srgbClr val="FFFFFF"/>
              </a:highlight>
              <a:latin typeface="Open Sans"/>
              <a:ea typeface="Open Sans"/>
              <a:cs typeface="Open Sans"/>
              <a:sym typeface="Open Sans"/>
            </a:endParaRPr>
          </a:p>
          <a:p>
            <a:pPr marL="0" lvl="0" indent="0" algn="l" rtl="0">
              <a:lnSpc>
                <a:spcPct val="115000"/>
              </a:lnSpc>
              <a:spcBef>
                <a:spcPts val="2300"/>
              </a:spcBef>
              <a:spcAft>
                <a:spcPts val="2300"/>
              </a:spcAft>
              <a:buNone/>
            </a:pPr>
            <a:r>
              <a:rPr lang="en" sz="1200">
                <a:solidFill>
                  <a:srgbClr val="313B3F"/>
                </a:solidFill>
                <a:highlight>
                  <a:srgbClr val="FFFFFF"/>
                </a:highlight>
                <a:latin typeface="Open Sans"/>
                <a:ea typeface="Open Sans"/>
                <a:cs typeface="Open Sans"/>
                <a:sym typeface="Open Sans"/>
              </a:rPr>
              <a:t>RMSprop deals with the above issue by using a moving average of squared gradients to normalize the gradient. This normalization balances the step size  (momentum),  decreasing the step for large gradients to avoid exploding, and increasing the step for small gradients to avoid vanishing.</a:t>
            </a:r>
            <a:endParaRPr sz="1200">
              <a:solidFill>
                <a:srgbClr val="313B3F"/>
              </a:solidFill>
              <a:highlight>
                <a:srgbClr val="FFFFFF"/>
              </a:highlight>
              <a:latin typeface="Open Sans"/>
              <a:ea typeface="Open Sans"/>
              <a:cs typeface="Open Sans"/>
              <a:sym typeface="Open Sans"/>
            </a:endParaRPr>
          </a:p>
        </p:txBody>
      </p:sp>
      <p:sp>
        <p:nvSpPr>
          <p:cNvPr id="1330" name="Google Shape;1330;p166"/>
          <p:cNvSpPr txBox="1"/>
          <p:nvPr/>
        </p:nvSpPr>
        <p:spPr>
          <a:xfrm>
            <a:off x="7748000" y="4736100"/>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pic>
        <p:nvPicPr>
          <p:cNvPr id="1331" name="Google Shape;1331;p166"/>
          <p:cNvPicPr preferRelativeResize="0"/>
          <p:nvPr/>
        </p:nvPicPr>
        <p:blipFill>
          <a:blip r:embed="rId4">
            <a:alphaModFix/>
          </a:blip>
          <a:stretch>
            <a:fillRect/>
          </a:stretch>
        </p:blipFill>
        <p:spPr>
          <a:xfrm>
            <a:off x="3134213" y="3501175"/>
            <a:ext cx="2581275" cy="10858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167"/>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GD Optimization Algorithms</a:t>
            </a:r>
            <a:endParaRPr/>
          </a:p>
        </p:txBody>
      </p:sp>
      <p:sp>
        <p:nvSpPr>
          <p:cNvPr id="1337" name="Google Shape;1337;p1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147</a:t>
            </a:fld>
            <a:endParaRPr/>
          </a:p>
        </p:txBody>
      </p:sp>
      <p:sp>
        <p:nvSpPr>
          <p:cNvPr id="1338" name="Google Shape;1338;p167"/>
          <p:cNvSpPr txBox="1"/>
          <p:nvPr/>
        </p:nvSpPr>
        <p:spPr>
          <a:xfrm>
            <a:off x="218725" y="895925"/>
            <a:ext cx="8169300" cy="2166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rgbClr val="111111"/>
                </a:solidFill>
                <a:highlight>
                  <a:schemeClr val="lt1"/>
                </a:highlight>
                <a:latin typeface="Open Sans"/>
                <a:ea typeface="Open Sans"/>
                <a:cs typeface="Open Sans"/>
                <a:sym typeface="Open Sans"/>
              </a:rPr>
              <a:t>Adam (ADAptive Moment estimation)</a:t>
            </a:r>
            <a:endParaRPr sz="1200" b="1" u="sng">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2300"/>
              </a:spcAft>
              <a:buNone/>
            </a:pPr>
            <a:r>
              <a:rPr lang="en" sz="1200">
                <a:solidFill>
                  <a:srgbClr val="313B3F"/>
                </a:solidFill>
                <a:highlight>
                  <a:srgbClr val="FFFFFF"/>
                </a:highlight>
                <a:latin typeface="Open Sans"/>
                <a:ea typeface="Open Sans"/>
                <a:cs typeface="Open Sans"/>
                <a:sym typeface="Open Sans"/>
              </a:rPr>
              <a:t>Adaptive Moment Estimation (Adam) is another method that computes adaptive learning rates for each parameter. </a:t>
            </a:r>
            <a:br>
              <a:rPr lang="en" sz="1200">
                <a:solidFill>
                  <a:srgbClr val="313B3F"/>
                </a:solidFill>
                <a:highlight>
                  <a:srgbClr val="FFFFFF"/>
                </a:highlight>
                <a:latin typeface="Open Sans"/>
                <a:ea typeface="Open Sans"/>
                <a:cs typeface="Open Sans"/>
                <a:sym typeface="Open Sans"/>
              </a:rPr>
            </a:br>
            <a:r>
              <a:rPr lang="en" sz="1200">
                <a:solidFill>
                  <a:srgbClr val="313B3F"/>
                </a:solidFill>
                <a:highlight>
                  <a:srgbClr val="FFFFFF"/>
                </a:highlight>
                <a:latin typeface="Open Sans"/>
                <a:ea typeface="Open Sans"/>
                <a:cs typeface="Open Sans"/>
                <a:sym typeface="Open Sans"/>
              </a:rPr>
              <a:t>In addition to storing an exponentially decaying average of past squared gradients vt like RMSprop, Adam also keeps an exponentially decaying average of past gradients mt, similar to momentum.</a:t>
            </a:r>
            <a:br>
              <a:rPr lang="en" sz="1200">
                <a:solidFill>
                  <a:srgbClr val="313B3F"/>
                </a:solidFill>
                <a:highlight>
                  <a:srgbClr val="FFFFFF"/>
                </a:highlight>
                <a:latin typeface="Open Sans"/>
                <a:ea typeface="Open Sans"/>
                <a:cs typeface="Open Sans"/>
                <a:sym typeface="Open Sans"/>
              </a:rPr>
            </a:br>
            <a:r>
              <a:rPr lang="en" sz="1200">
                <a:solidFill>
                  <a:srgbClr val="313B3F"/>
                </a:solidFill>
                <a:highlight>
                  <a:srgbClr val="FFFFFF"/>
                </a:highlight>
                <a:latin typeface="Open Sans"/>
                <a:ea typeface="Open Sans"/>
                <a:cs typeface="Open Sans"/>
                <a:sym typeface="Open Sans"/>
              </a:rPr>
              <a:t>Whereas momentum can be seen as a ball running down a slope, </a:t>
            </a:r>
            <a:r>
              <a:rPr lang="en" sz="1200" b="1">
                <a:solidFill>
                  <a:srgbClr val="313B3F"/>
                </a:solidFill>
                <a:highlight>
                  <a:srgbClr val="FFFFFF"/>
                </a:highlight>
                <a:latin typeface="Open Sans"/>
                <a:ea typeface="Open Sans"/>
                <a:cs typeface="Open Sans"/>
                <a:sym typeface="Open Sans"/>
              </a:rPr>
              <a:t>Adam</a:t>
            </a:r>
            <a:r>
              <a:rPr lang="en" sz="1200">
                <a:solidFill>
                  <a:srgbClr val="313B3F"/>
                </a:solidFill>
                <a:highlight>
                  <a:srgbClr val="FFFFFF"/>
                </a:highlight>
                <a:latin typeface="Open Sans"/>
                <a:ea typeface="Open Sans"/>
                <a:cs typeface="Open Sans"/>
                <a:sym typeface="Open Sans"/>
              </a:rPr>
              <a:t> behaves like a heavy ball with friction, which thus prefers flat minima in the error surface. </a:t>
            </a:r>
            <a:br>
              <a:rPr lang="en" sz="1200">
                <a:solidFill>
                  <a:srgbClr val="313B3F"/>
                </a:solidFill>
                <a:highlight>
                  <a:srgbClr val="FFFFFF"/>
                </a:highlight>
                <a:latin typeface="Open Sans"/>
                <a:ea typeface="Open Sans"/>
                <a:cs typeface="Open Sans"/>
                <a:sym typeface="Open Sans"/>
              </a:rPr>
            </a:br>
            <a:r>
              <a:rPr lang="en" sz="1200">
                <a:solidFill>
                  <a:srgbClr val="313B3F"/>
                </a:solidFill>
                <a:highlight>
                  <a:srgbClr val="FFFFFF"/>
                </a:highlight>
                <a:latin typeface="Open Sans"/>
                <a:ea typeface="Open Sans"/>
                <a:cs typeface="Open Sans"/>
                <a:sym typeface="Open Sans"/>
              </a:rPr>
              <a:t>We compute the decaying averages of past and past squared gradients mt and vt respectively as follows:</a:t>
            </a:r>
            <a:endParaRPr sz="1200">
              <a:solidFill>
                <a:srgbClr val="313B3F"/>
              </a:solidFill>
              <a:highlight>
                <a:srgbClr val="FFFFFF"/>
              </a:highlight>
              <a:latin typeface="Open Sans"/>
              <a:ea typeface="Open Sans"/>
              <a:cs typeface="Open Sans"/>
              <a:sym typeface="Open Sans"/>
            </a:endParaRPr>
          </a:p>
        </p:txBody>
      </p:sp>
      <p:sp>
        <p:nvSpPr>
          <p:cNvPr id="1339" name="Google Shape;1339;p167"/>
          <p:cNvSpPr txBox="1"/>
          <p:nvPr/>
        </p:nvSpPr>
        <p:spPr>
          <a:xfrm>
            <a:off x="7748000" y="4736100"/>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pic>
        <p:nvPicPr>
          <p:cNvPr id="1340" name="Google Shape;1340;p167"/>
          <p:cNvPicPr preferRelativeResize="0"/>
          <p:nvPr/>
        </p:nvPicPr>
        <p:blipFill>
          <a:blip r:embed="rId4">
            <a:alphaModFix/>
          </a:blip>
          <a:stretch>
            <a:fillRect/>
          </a:stretch>
        </p:blipFill>
        <p:spPr>
          <a:xfrm>
            <a:off x="3207225" y="3061938"/>
            <a:ext cx="2495550" cy="77152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344"/>
        <p:cNvGrpSpPr/>
        <p:nvPr/>
      </p:nvGrpSpPr>
      <p:grpSpPr>
        <a:xfrm>
          <a:off x="0" y="0"/>
          <a:ext cx="0" cy="0"/>
          <a:chOff x="0" y="0"/>
          <a:chExt cx="0" cy="0"/>
        </a:xfrm>
      </p:grpSpPr>
      <p:sp>
        <p:nvSpPr>
          <p:cNvPr id="1345" name="Google Shape;1345;p168"/>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GD Optimization Algorithms</a:t>
            </a:r>
            <a:endParaRPr/>
          </a:p>
        </p:txBody>
      </p:sp>
      <p:sp>
        <p:nvSpPr>
          <p:cNvPr id="1346" name="Google Shape;1346;p1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148</a:t>
            </a:fld>
            <a:endParaRPr/>
          </a:p>
        </p:txBody>
      </p:sp>
      <p:sp>
        <p:nvSpPr>
          <p:cNvPr id="1347" name="Google Shape;1347;p168"/>
          <p:cNvSpPr txBox="1"/>
          <p:nvPr/>
        </p:nvSpPr>
        <p:spPr>
          <a:xfrm>
            <a:off x="218725" y="895925"/>
            <a:ext cx="8169300" cy="4161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Adam (ADAptive Moment estimation)</a:t>
            </a:r>
            <a:endParaRPr sz="1200" b="1" u="sng">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0"/>
              </a:spcAft>
              <a:buNone/>
            </a:pPr>
            <a:r>
              <a:rPr lang="en" sz="1200">
                <a:solidFill>
                  <a:srgbClr val="313B3F"/>
                </a:solidFill>
                <a:highlight>
                  <a:srgbClr val="FFFFFF"/>
                </a:highlight>
                <a:latin typeface="Open Sans"/>
                <a:ea typeface="Open Sans"/>
                <a:cs typeface="Open Sans"/>
                <a:sym typeface="Open Sans"/>
              </a:rPr>
              <a:t>mt and vt are estimates of the first moment (the mean) and the second moment (the uncentered variance) of the gradients, respectively, hence the name of the method. </a:t>
            </a:r>
            <a:br>
              <a:rPr lang="en" sz="1200">
                <a:solidFill>
                  <a:srgbClr val="313B3F"/>
                </a:solidFill>
                <a:highlight>
                  <a:srgbClr val="FFFFFF"/>
                </a:highlight>
                <a:latin typeface="Open Sans"/>
                <a:ea typeface="Open Sans"/>
                <a:cs typeface="Open Sans"/>
                <a:sym typeface="Open Sans"/>
              </a:rPr>
            </a:br>
            <a:r>
              <a:rPr lang="en" sz="1200">
                <a:solidFill>
                  <a:srgbClr val="313B3F"/>
                </a:solidFill>
                <a:highlight>
                  <a:srgbClr val="FFFFFF"/>
                </a:highlight>
                <a:latin typeface="Open Sans"/>
                <a:ea typeface="Open Sans"/>
                <a:cs typeface="Open Sans"/>
                <a:sym typeface="Open Sans"/>
              </a:rPr>
              <a:t>As mt and vt are initialized as vectors of 0's, the authors of Adam observe that they are biased towards zero, especially during the initial time steps, and especially when the decay rates are small </a:t>
            </a:r>
            <a:br>
              <a:rPr lang="en" sz="1200">
                <a:solidFill>
                  <a:srgbClr val="313B3F"/>
                </a:solidFill>
                <a:highlight>
                  <a:srgbClr val="FFFFFF"/>
                </a:highlight>
                <a:latin typeface="Open Sans"/>
                <a:ea typeface="Open Sans"/>
                <a:cs typeface="Open Sans"/>
                <a:sym typeface="Open Sans"/>
              </a:rPr>
            </a:br>
            <a:r>
              <a:rPr lang="en" sz="1200">
                <a:solidFill>
                  <a:srgbClr val="313B3F"/>
                </a:solidFill>
                <a:highlight>
                  <a:srgbClr val="FFFFFF"/>
                </a:highlight>
                <a:latin typeface="Open Sans"/>
                <a:ea typeface="Open Sans"/>
                <a:cs typeface="Open Sans"/>
                <a:sym typeface="Open Sans"/>
              </a:rPr>
              <a:t>(i.e. β1 and β2 are close to 1).</a:t>
            </a:r>
            <a:br>
              <a:rPr lang="en" sz="1200">
                <a:solidFill>
                  <a:srgbClr val="313B3F"/>
                </a:solidFill>
                <a:highlight>
                  <a:srgbClr val="FFFFFF"/>
                </a:highlight>
                <a:latin typeface="Open Sans"/>
                <a:ea typeface="Open Sans"/>
                <a:cs typeface="Open Sans"/>
                <a:sym typeface="Open Sans"/>
              </a:rPr>
            </a:br>
            <a:r>
              <a:rPr lang="en" sz="1200">
                <a:solidFill>
                  <a:srgbClr val="313B3F"/>
                </a:solidFill>
                <a:highlight>
                  <a:srgbClr val="FFFFFF"/>
                </a:highlight>
                <a:latin typeface="Open Sans"/>
                <a:ea typeface="Open Sans"/>
                <a:cs typeface="Open Sans"/>
                <a:sym typeface="Open Sans"/>
              </a:rPr>
              <a:t>They counteract these biases by computing bias-corrected first and second moment estimates:</a:t>
            </a:r>
            <a:endParaRPr sz="1200">
              <a:solidFill>
                <a:srgbClr val="313B3F"/>
              </a:solidFill>
              <a:highlight>
                <a:srgbClr val="FFFFFF"/>
              </a:highlight>
              <a:latin typeface="Open Sans"/>
              <a:ea typeface="Open Sans"/>
              <a:cs typeface="Open Sans"/>
              <a:sym typeface="Open Sans"/>
            </a:endParaRPr>
          </a:p>
          <a:p>
            <a:pPr marL="0" lvl="0" indent="0" algn="l" rtl="0">
              <a:lnSpc>
                <a:spcPct val="115000"/>
              </a:lnSpc>
              <a:spcBef>
                <a:spcPts val="2300"/>
              </a:spcBef>
              <a:spcAft>
                <a:spcPts val="0"/>
              </a:spcAft>
              <a:buNone/>
            </a:pPr>
            <a:endParaRPr sz="1200">
              <a:solidFill>
                <a:srgbClr val="313B3F"/>
              </a:solidFill>
              <a:highlight>
                <a:srgbClr val="FFFFFF"/>
              </a:highlight>
              <a:latin typeface="Open Sans"/>
              <a:ea typeface="Open Sans"/>
              <a:cs typeface="Open Sans"/>
              <a:sym typeface="Open Sans"/>
            </a:endParaRPr>
          </a:p>
          <a:p>
            <a:pPr marL="0" lvl="0" indent="0" algn="l" rtl="0">
              <a:lnSpc>
                <a:spcPct val="115000"/>
              </a:lnSpc>
              <a:spcBef>
                <a:spcPts val="2300"/>
              </a:spcBef>
              <a:spcAft>
                <a:spcPts val="2300"/>
              </a:spcAft>
              <a:buNone/>
            </a:pPr>
            <a:r>
              <a:rPr lang="en" sz="1200">
                <a:solidFill>
                  <a:srgbClr val="313B3F"/>
                </a:solidFill>
                <a:highlight>
                  <a:srgbClr val="FFFFFF"/>
                </a:highlight>
                <a:latin typeface="Open Sans"/>
                <a:ea typeface="Open Sans"/>
                <a:cs typeface="Open Sans"/>
                <a:sym typeface="Open Sans"/>
              </a:rPr>
              <a:t>They then use these to update the parameters just as we have seen in Adadelta and RMSprop, which yields the Adam update rule:</a:t>
            </a:r>
            <a:endParaRPr sz="1200">
              <a:solidFill>
                <a:srgbClr val="313B3F"/>
              </a:solidFill>
              <a:highlight>
                <a:srgbClr val="FFFFFF"/>
              </a:highlight>
              <a:latin typeface="Open Sans"/>
              <a:ea typeface="Open Sans"/>
              <a:cs typeface="Open Sans"/>
              <a:sym typeface="Open Sans"/>
            </a:endParaRPr>
          </a:p>
        </p:txBody>
      </p:sp>
      <p:sp>
        <p:nvSpPr>
          <p:cNvPr id="1348" name="Google Shape;1348;p168"/>
          <p:cNvSpPr txBox="1"/>
          <p:nvPr/>
        </p:nvSpPr>
        <p:spPr>
          <a:xfrm>
            <a:off x="7748000" y="4736100"/>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pic>
        <p:nvPicPr>
          <p:cNvPr id="1349" name="Google Shape;1349;p168"/>
          <p:cNvPicPr preferRelativeResize="0"/>
          <p:nvPr/>
        </p:nvPicPr>
        <p:blipFill>
          <a:blip r:embed="rId4">
            <a:alphaModFix/>
          </a:blip>
          <a:stretch>
            <a:fillRect/>
          </a:stretch>
        </p:blipFill>
        <p:spPr>
          <a:xfrm>
            <a:off x="3010788" y="3871050"/>
            <a:ext cx="2295525" cy="666750"/>
          </a:xfrm>
          <a:prstGeom prst="rect">
            <a:avLst/>
          </a:prstGeom>
          <a:noFill/>
          <a:ln>
            <a:noFill/>
          </a:ln>
        </p:spPr>
      </p:pic>
      <p:grpSp>
        <p:nvGrpSpPr>
          <p:cNvPr id="1350" name="Google Shape;1350;p168"/>
          <p:cNvGrpSpPr/>
          <p:nvPr/>
        </p:nvGrpSpPr>
        <p:grpSpPr>
          <a:xfrm>
            <a:off x="2351890" y="2695138"/>
            <a:ext cx="2542035" cy="547987"/>
            <a:chOff x="2351890" y="2695138"/>
            <a:chExt cx="2542035" cy="547987"/>
          </a:xfrm>
        </p:grpSpPr>
        <p:pic>
          <p:nvPicPr>
            <p:cNvPr id="1351" name="Google Shape;1351;p168"/>
            <p:cNvPicPr preferRelativeResize="0"/>
            <p:nvPr/>
          </p:nvPicPr>
          <p:blipFill rotWithShape="1">
            <a:blip r:embed="rId5">
              <a:alphaModFix/>
            </a:blip>
            <a:srcRect b="14104"/>
            <a:stretch/>
          </p:blipFill>
          <p:spPr>
            <a:xfrm>
              <a:off x="2351890" y="2695138"/>
              <a:ext cx="1295400" cy="507275"/>
            </a:xfrm>
            <a:prstGeom prst="rect">
              <a:avLst/>
            </a:prstGeom>
            <a:noFill/>
            <a:ln>
              <a:noFill/>
            </a:ln>
          </p:spPr>
        </p:pic>
        <p:pic>
          <p:nvPicPr>
            <p:cNvPr id="1352" name="Google Shape;1352;p168"/>
            <p:cNvPicPr preferRelativeResize="0"/>
            <p:nvPr/>
          </p:nvPicPr>
          <p:blipFill>
            <a:blip r:embed="rId6">
              <a:alphaModFix/>
            </a:blip>
            <a:stretch>
              <a:fillRect/>
            </a:stretch>
          </p:blipFill>
          <p:spPr>
            <a:xfrm>
              <a:off x="3712825" y="2709725"/>
              <a:ext cx="1181100" cy="533400"/>
            </a:xfrm>
            <a:prstGeom prst="rect">
              <a:avLst/>
            </a:prstGeom>
            <a:noFill/>
            <a:ln>
              <a:noFill/>
            </a:ln>
          </p:spPr>
        </p:pic>
      </p:gr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169"/>
          <p:cNvSpPr txBox="1">
            <a:spLocks noGrp="1"/>
          </p:cNvSpPr>
          <p:nvPr>
            <p:ph type="title"/>
          </p:nvPr>
        </p:nvSpPr>
        <p:spPr>
          <a:xfrm>
            <a:off x="311700" y="140225"/>
            <a:ext cx="82866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GD Optimization Algorithms</a:t>
            </a:r>
            <a:endParaRPr/>
          </a:p>
        </p:txBody>
      </p:sp>
      <p:sp>
        <p:nvSpPr>
          <p:cNvPr id="1358" name="Google Shape;1358;p1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149</a:t>
            </a:fld>
            <a:endParaRPr/>
          </a:p>
        </p:txBody>
      </p:sp>
      <p:sp>
        <p:nvSpPr>
          <p:cNvPr id="1359" name="Google Shape;1359;p169"/>
          <p:cNvSpPr txBox="1"/>
          <p:nvPr/>
        </p:nvSpPr>
        <p:spPr>
          <a:xfrm>
            <a:off x="218725" y="895925"/>
            <a:ext cx="8169300" cy="328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b="1" u="sng">
                <a:solidFill>
                  <a:srgbClr val="111111"/>
                </a:solidFill>
                <a:highlight>
                  <a:srgbClr val="FFFFFF"/>
                </a:highlight>
                <a:latin typeface="Open Sans"/>
                <a:ea typeface="Open Sans"/>
                <a:cs typeface="Open Sans"/>
                <a:sym typeface="Open Sans"/>
              </a:rPr>
              <a:t>Adam</a:t>
            </a:r>
            <a:endParaRPr sz="1200" b="1" u="sng">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The authors propose default values of </a:t>
            </a:r>
            <a:r>
              <a:rPr lang="en" sz="1200" b="1">
                <a:solidFill>
                  <a:srgbClr val="111111"/>
                </a:solidFill>
                <a:highlight>
                  <a:srgbClr val="FFFFFF"/>
                </a:highlight>
                <a:latin typeface="Open Sans"/>
                <a:ea typeface="Open Sans"/>
                <a:cs typeface="Open Sans"/>
                <a:sym typeface="Open Sans"/>
              </a:rPr>
              <a:t>0.9</a:t>
            </a:r>
            <a:r>
              <a:rPr lang="en" sz="1200">
                <a:solidFill>
                  <a:srgbClr val="111111"/>
                </a:solidFill>
                <a:highlight>
                  <a:srgbClr val="FFFFFF"/>
                </a:highlight>
                <a:latin typeface="Open Sans"/>
                <a:ea typeface="Open Sans"/>
                <a:cs typeface="Open Sans"/>
                <a:sym typeface="Open Sans"/>
              </a:rPr>
              <a:t> for β1, </a:t>
            </a:r>
            <a:r>
              <a:rPr lang="en" sz="1200" b="1">
                <a:solidFill>
                  <a:srgbClr val="111111"/>
                </a:solidFill>
                <a:highlight>
                  <a:srgbClr val="FFFFFF"/>
                </a:highlight>
                <a:latin typeface="Open Sans"/>
                <a:ea typeface="Open Sans"/>
                <a:cs typeface="Open Sans"/>
                <a:sym typeface="Open Sans"/>
              </a:rPr>
              <a:t>0.999</a:t>
            </a:r>
            <a:r>
              <a:rPr lang="en" sz="1200">
                <a:solidFill>
                  <a:srgbClr val="111111"/>
                </a:solidFill>
                <a:highlight>
                  <a:srgbClr val="FFFFFF"/>
                </a:highlight>
                <a:latin typeface="Open Sans"/>
                <a:ea typeface="Open Sans"/>
                <a:cs typeface="Open Sans"/>
                <a:sym typeface="Open Sans"/>
              </a:rPr>
              <a:t> for β2, and </a:t>
            </a:r>
            <a:r>
              <a:rPr lang="en" sz="1200" b="1">
                <a:solidFill>
                  <a:srgbClr val="111111"/>
                </a:solidFill>
                <a:highlight>
                  <a:srgbClr val="FFFFFF"/>
                </a:highlight>
                <a:latin typeface="Open Sans"/>
                <a:ea typeface="Open Sans"/>
                <a:cs typeface="Open Sans"/>
                <a:sym typeface="Open Sans"/>
              </a:rPr>
              <a:t>10^−8</a:t>
            </a:r>
            <a:r>
              <a:rPr lang="en" sz="1200">
                <a:solidFill>
                  <a:srgbClr val="111111"/>
                </a:solidFill>
                <a:highlight>
                  <a:srgbClr val="FFFFFF"/>
                </a:highlight>
                <a:latin typeface="Open Sans"/>
                <a:ea typeface="Open Sans"/>
                <a:cs typeface="Open Sans"/>
                <a:sym typeface="Open Sans"/>
              </a:rPr>
              <a:t> for ϵ. They show empirically that Adam works well in practice and compares favorably to other adaptive learning-method algorithms.</a:t>
            </a:r>
            <a:endParaRPr sz="1200">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As of today, Adam is one of the most used optimization algorithms out there.</a:t>
            </a:r>
            <a:br>
              <a:rPr lang="en" sz="1200">
                <a:solidFill>
                  <a:srgbClr val="111111"/>
                </a:solidFill>
                <a:highlight>
                  <a:srgbClr val="FFFFFF"/>
                </a:highlight>
                <a:latin typeface="Open Sans"/>
                <a:ea typeface="Open Sans"/>
                <a:cs typeface="Open Sans"/>
                <a:sym typeface="Open Sans"/>
              </a:rPr>
            </a:br>
            <a:r>
              <a:rPr lang="en" sz="1200">
                <a:solidFill>
                  <a:srgbClr val="111111"/>
                </a:solidFill>
                <a:highlight>
                  <a:srgbClr val="FFFFFF"/>
                </a:highlight>
                <a:latin typeface="Open Sans"/>
                <a:ea typeface="Open Sans"/>
                <a:cs typeface="Open Sans"/>
                <a:sym typeface="Open Sans"/>
              </a:rPr>
              <a:t>So, the rule is - when in doubt, use Adam.</a:t>
            </a:r>
            <a:endParaRPr sz="1200">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0"/>
              </a:spcAft>
              <a:buNone/>
            </a:pPr>
            <a:r>
              <a:rPr lang="en" sz="1200">
                <a:solidFill>
                  <a:srgbClr val="111111"/>
                </a:solidFill>
                <a:highlight>
                  <a:srgbClr val="FFFFFF"/>
                </a:highlight>
                <a:latin typeface="Open Sans"/>
                <a:ea typeface="Open Sans"/>
                <a:cs typeface="Open Sans"/>
                <a:sym typeface="Open Sans"/>
              </a:rPr>
              <a:t>Also, most libraries (Keras, PyTorch) use the relevant optimizers we just discussed so it’s pretty easily to use these, just by “picking” the relevant one for your trial and error.</a:t>
            </a:r>
            <a:endParaRPr sz="1200">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0"/>
              </a:spcAft>
              <a:buNone/>
            </a:pPr>
            <a:endParaRPr sz="1200">
              <a:solidFill>
                <a:srgbClr val="111111"/>
              </a:solidFill>
              <a:highlight>
                <a:srgbClr val="FFFFFF"/>
              </a:highlight>
              <a:latin typeface="Open Sans"/>
              <a:ea typeface="Open Sans"/>
              <a:cs typeface="Open Sans"/>
              <a:sym typeface="Open Sans"/>
            </a:endParaRPr>
          </a:p>
          <a:p>
            <a:pPr marL="0" lvl="0" indent="0" algn="l" rtl="0">
              <a:lnSpc>
                <a:spcPct val="115000"/>
              </a:lnSpc>
              <a:spcBef>
                <a:spcPts val="1600"/>
              </a:spcBef>
              <a:spcAft>
                <a:spcPts val="1600"/>
              </a:spcAft>
              <a:buNone/>
            </a:pPr>
            <a:r>
              <a:rPr lang="en" sz="1200">
                <a:solidFill>
                  <a:srgbClr val="111111"/>
                </a:solidFill>
                <a:highlight>
                  <a:srgbClr val="FFFFFF"/>
                </a:highlight>
                <a:latin typeface="Open Sans"/>
                <a:ea typeface="Open Sans"/>
                <a:cs typeface="Open Sans"/>
                <a:sym typeface="Open Sans"/>
              </a:rPr>
              <a:t>A deeper intro to Adam including math calculations, for those interested, can be found </a:t>
            </a:r>
            <a:r>
              <a:rPr lang="en" sz="1200" u="sng">
                <a:solidFill>
                  <a:schemeClr val="hlink"/>
                </a:solidFill>
                <a:highlight>
                  <a:srgbClr val="FFFFFF"/>
                </a:highlight>
                <a:latin typeface="Open Sans"/>
                <a:ea typeface="Open Sans"/>
                <a:cs typeface="Open Sans"/>
                <a:sym typeface="Open Sans"/>
                <a:hlinkClick r:id="rId3"/>
              </a:rPr>
              <a:t>here</a:t>
            </a:r>
            <a:endParaRPr sz="1200">
              <a:solidFill>
                <a:srgbClr val="111111"/>
              </a:solidFill>
              <a:highlight>
                <a:srgbClr val="FFFFFF"/>
              </a:highlight>
              <a:latin typeface="Open Sans"/>
              <a:ea typeface="Open Sans"/>
              <a:cs typeface="Open Sans"/>
              <a:sym typeface="Open Sans"/>
            </a:endParaRPr>
          </a:p>
        </p:txBody>
      </p:sp>
      <p:sp>
        <p:nvSpPr>
          <p:cNvPr id="1360" name="Google Shape;1360;p169"/>
          <p:cNvSpPr txBox="1"/>
          <p:nvPr/>
        </p:nvSpPr>
        <p:spPr>
          <a:xfrm>
            <a:off x="7748000" y="4736100"/>
            <a:ext cx="836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4"/>
              </a:rPr>
              <a:t>source</a:t>
            </a:r>
            <a:endParaRPr sz="1200">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Backpropagation</a:t>
            </a:r>
            <a:endParaRPr/>
          </a:p>
        </p:txBody>
      </p:sp>
      <p:sp>
        <p:nvSpPr>
          <p:cNvPr id="216" name="Google Shape;216;p33"/>
          <p:cNvSpPr txBox="1"/>
          <p:nvPr/>
        </p:nvSpPr>
        <p:spPr>
          <a:xfrm>
            <a:off x="1054675" y="1123950"/>
            <a:ext cx="7321800" cy="4012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1200" u="sng">
                <a:highlight>
                  <a:srgbClr val="FFFFFF"/>
                </a:highlight>
                <a:latin typeface="Open Sans"/>
                <a:ea typeface="Open Sans"/>
                <a:cs typeface="Open Sans"/>
                <a:sym typeface="Open Sans"/>
              </a:rPr>
              <a:t>An example</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	Given f(x1, x2) = x1*x2, we want to model the data so our model will be able to learn</a:t>
            </a:r>
            <a:endParaRPr sz="1200">
              <a:highlight>
                <a:srgbClr val="FFFFFF"/>
              </a:highlight>
              <a:latin typeface="Open Sans"/>
              <a:ea typeface="Open Sans"/>
              <a:cs typeface="Open Sans"/>
              <a:sym typeface="Open Sans"/>
            </a:endParaRPr>
          </a:p>
          <a:p>
            <a:pPr marL="0" lvl="0" indent="45720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X1 = a, x2 = b, how to update x1 and x2 to make f(x, y) more accurate (w.r.t our loss function)?</a:t>
            </a:r>
            <a:endParaRPr sz="1200">
              <a:highlight>
                <a:srgbClr val="FFFFFF"/>
              </a:highlight>
              <a:latin typeface="Open Sans"/>
              <a:ea typeface="Open Sans"/>
              <a:cs typeface="Open Sans"/>
              <a:sym typeface="Open Sans"/>
            </a:endParaRPr>
          </a:p>
          <a:p>
            <a:pPr marL="0" lvl="0" indent="457200" algn="l" rtl="0">
              <a:lnSpc>
                <a:spcPct val="115000"/>
              </a:lnSpc>
              <a:spcBef>
                <a:spcPts val="1500"/>
              </a:spcBef>
              <a:spcAft>
                <a:spcPts val="0"/>
              </a:spcAft>
              <a:buNone/>
            </a:pPr>
            <a:r>
              <a:rPr lang="en" sz="1200" u="sng">
                <a:highlight>
                  <a:srgbClr val="FFFFFF"/>
                </a:highlight>
                <a:latin typeface="Open Sans"/>
                <a:ea typeface="Open Sans"/>
                <a:cs typeface="Open Sans"/>
                <a:sym typeface="Open Sans"/>
              </a:rPr>
              <a:t>Follow Gradient Directions!</a:t>
            </a:r>
            <a:endParaRPr sz="1200" u="sng">
              <a:highlight>
                <a:srgbClr val="FFFFFF"/>
              </a:highlight>
              <a:latin typeface="Open Sans"/>
              <a:ea typeface="Open Sans"/>
              <a:cs typeface="Open Sans"/>
              <a:sym typeface="Open Sans"/>
            </a:endParaRPr>
          </a:p>
          <a:p>
            <a:pPr marL="0" lvl="0" indent="45720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	f(x1, x2) = x1*x2 =&gt; derivF / derivX1 = X2, </a:t>
            </a:r>
            <a:endParaRPr sz="1200">
              <a:highlight>
                <a:srgbClr val="FFFFFF"/>
              </a:highlight>
              <a:latin typeface="Open Sans"/>
              <a:ea typeface="Open Sans"/>
              <a:cs typeface="Open Sans"/>
              <a:sym typeface="Open Sans"/>
            </a:endParaRPr>
          </a:p>
          <a:p>
            <a:pPr marL="2286000" lvl="0" indent="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derivF / derivX2 = X1</a:t>
            </a:r>
            <a:endParaRPr sz="1200">
              <a:highlight>
                <a:srgbClr val="FFFFFF"/>
              </a:highlight>
              <a:latin typeface="Open Sans"/>
              <a:ea typeface="Open Sans"/>
              <a:cs typeface="Open Sans"/>
              <a:sym typeface="Open Sans"/>
            </a:endParaRPr>
          </a:p>
          <a:p>
            <a:pPr marL="0" lvl="0" indent="45720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	X1 = a + 0.01*b</a:t>
            </a:r>
            <a:endParaRPr sz="1200">
              <a:highlight>
                <a:srgbClr val="FFFFFF"/>
              </a:highlight>
              <a:latin typeface="Open Sans"/>
              <a:ea typeface="Open Sans"/>
              <a:cs typeface="Open Sans"/>
              <a:sym typeface="Open Sans"/>
            </a:endParaRPr>
          </a:p>
          <a:p>
            <a:pPr marL="0" lvl="0" indent="45720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	X2 = b + 0.01*a</a:t>
            </a:r>
            <a:endParaRPr sz="1200">
              <a:highlight>
                <a:srgbClr val="FFFFFF"/>
              </a:highlight>
              <a:latin typeface="Open Sans"/>
              <a:ea typeface="Open Sans"/>
              <a:cs typeface="Open Sans"/>
              <a:sym typeface="Open Sans"/>
            </a:endParaRPr>
          </a:p>
          <a:p>
            <a:pPr marL="457200" lvl="0" indent="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f(x1, x2) = a*b =&gt; (a + 0.01*b)(b + 0.01*a) // a = 4, b = -3</a:t>
            </a:r>
            <a:endParaRPr sz="1200">
              <a:highlight>
                <a:srgbClr val="FFFFFF"/>
              </a:highlight>
              <a:latin typeface="Open Sans"/>
              <a:ea typeface="Open Sans"/>
              <a:cs typeface="Open Sans"/>
              <a:sym typeface="Open Sans"/>
            </a:endParaRPr>
          </a:p>
          <a:p>
            <a:pPr marL="0" lvl="0" indent="457200" algn="l" rtl="0">
              <a:lnSpc>
                <a:spcPct val="115000"/>
              </a:lnSpc>
              <a:spcBef>
                <a:spcPts val="1500"/>
              </a:spcBef>
              <a:spcAft>
                <a:spcPts val="1500"/>
              </a:spcAft>
              <a:buNone/>
            </a:pPr>
            <a:r>
              <a:rPr lang="en" sz="1200">
                <a:highlight>
                  <a:srgbClr val="FFFFFF"/>
                </a:highlight>
                <a:latin typeface="Open Sans"/>
                <a:ea typeface="Open Sans"/>
                <a:cs typeface="Open Sans"/>
                <a:sym typeface="Open Sans"/>
              </a:rPr>
              <a:t>= 4 * (-3) =&gt; 3.97 * -2.96 =&gt; -11.7512</a:t>
            </a:r>
            <a:endParaRPr sz="1200">
              <a:highlight>
                <a:srgbClr val="FFFFFF"/>
              </a:highlight>
              <a:latin typeface="Open Sans"/>
              <a:ea typeface="Open Sans"/>
              <a:cs typeface="Open Sans"/>
              <a:sym typeface="Open Sans"/>
            </a:endParaRPr>
          </a:p>
        </p:txBody>
      </p:sp>
      <p:sp>
        <p:nvSpPr>
          <p:cNvPr id="217" name="Google Shape;217;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364"/>
        <p:cNvGrpSpPr/>
        <p:nvPr/>
      </p:nvGrpSpPr>
      <p:grpSpPr>
        <a:xfrm>
          <a:off x="0" y="0"/>
          <a:ext cx="0" cy="0"/>
          <a:chOff x="0" y="0"/>
          <a:chExt cx="0" cy="0"/>
        </a:xfrm>
      </p:grpSpPr>
      <p:sp>
        <p:nvSpPr>
          <p:cNvPr id="1365" name="Google Shape;1365;p170"/>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Instructions</a:t>
            </a:r>
            <a:endParaRPr/>
          </a:p>
        </p:txBody>
      </p:sp>
      <p:sp>
        <p:nvSpPr>
          <p:cNvPr id="1366" name="Google Shape;1366;p170"/>
          <p:cNvSpPr txBox="1"/>
          <p:nvPr/>
        </p:nvSpPr>
        <p:spPr>
          <a:xfrm>
            <a:off x="259850" y="1009075"/>
            <a:ext cx="8498700" cy="39249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900">
                <a:latin typeface="Open Sans"/>
                <a:ea typeface="Open Sans"/>
                <a:cs typeface="Open Sans"/>
                <a:sym typeface="Open Sans"/>
              </a:rPr>
              <a:t>Let’s talk about the project - I want you to have something you can be proud of</a:t>
            </a:r>
            <a:endParaRPr sz="900">
              <a:latin typeface="Open Sans"/>
              <a:ea typeface="Open Sans"/>
              <a:cs typeface="Open Sans"/>
              <a:sym typeface="Open Sans"/>
            </a:endParaRPr>
          </a:p>
          <a:p>
            <a:pPr marL="457200" lvl="0" indent="-285750" algn="l" rtl="0">
              <a:lnSpc>
                <a:spcPct val="200000"/>
              </a:lnSpc>
              <a:spcBef>
                <a:spcPts val="0"/>
              </a:spcBef>
              <a:spcAft>
                <a:spcPts val="0"/>
              </a:spcAft>
              <a:buSzPts val="900"/>
              <a:buFont typeface="Open Sans"/>
              <a:buAutoNum type="arabicPeriod"/>
            </a:pPr>
            <a:r>
              <a:rPr lang="en" sz="900">
                <a:latin typeface="Open Sans"/>
                <a:ea typeface="Open Sans"/>
                <a:cs typeface="Open Sans"/>
                <a:sym typeface="Open Sans"/>
              </a:rPr>
              <a:t>Dataset: </a:t>
            </a:r>
            <a:r>
              <a:rPr lang="en" sz="900" u="sng">
                <a:solidFill>
                  <a:schemeClr val="hlink"/>
                </a:solidFill>
                <a:latin typeface="Open Sans"/>
                <a:ea typeface="Open Sans"/>
                <a:cs typeface="Open Sans"/>
                <a:sym typeface="Open Sans"/>
                <a:hlinkClick r:id="rId3"/>
              </a:rPr>
              <a:t>Fashion MNIST</a:t>
            </a:r>
            <a:endParaRPr sz="900">
              <a:latin typeface="Open Sans"/>
              <a:ea typeface="Open Sans"/>
              <a:cs typeface="Open Sans"/>
              <a:sym typeface="Open Sans"/>
            </a:endParaRPr>
          </a:p>
          <a:p>
            <a:pPr marL="457200" lvl="0" indent="-285750" algn="l" rtl="0">
              <a:lnSpc>
                <a:spcPct val="200000"/>
              </a:lnSpc>
              <a:spcBef>
                <a:spcPts val="0"/>
              </a:spcBef>
              <a:spcAft>
                <a:spcPts val="0"/>
              </a:spcAft>
              <a:buSzPts val="900"/>
              <a:buFont typeface="Open Sans"/>
              <a:buAutoNum type="arabicPeriod"/>
            </a:pPr>
            <a:r>
              <a:rPr lang="en" sz="900">
                <a:latin typeface="Open Sans"/>
                <a:ea typeface="Open Sans"/>
                <a:cs typeface="Open Sans"/>
                <a:sym typeface="Open Sans"/>
              </a:rPr>
              <a:t>Build &amp; train a Deep Learning network (CNN / NN) using Keras API that will be able predict the dataset’s X instance class</a:t>
            </a:r>
            <a:endParaRPr sz="900">
              <a:latin typeface="Open Sans"/>
              <a:ea typeface="Open Sans"/>
              <a:cs typeface="Open Sans"/>
              <a:sym typeface="Open Sans"/>
            </a:endParaRPr>
          </a:p>
          <a:p>
            <a:pPr marL="457200" lvl="0" indent="0" algn="l" rtl="0">
              <a:lnSpc>
                <a:spcPct val="200000"/>
              </a:lnSpc>
              <a:spcBef>
                <a:spcPts val="0"/>
              </a:spcBef>
              <a:spcAft>
                <a:spcPts val="0"/>
              </a:spcAft>
              <a:buNone/>
            </a:pPr>
            <a:r>
              <a:rPr lang="en" sz="900">
                <a:latin typeface="Open Sans"/>
                <a:ea typeface="Open Sans"/>
                <a:cs typeface="Open Sans"/>
                <a:sym typeface="Open Sans"/>
              </a:rPr>
              <a:t>(you already know how to do it)</a:t>
            </a:r>
            <a:endParaRPr sz="900">
              <a:latin typeface="Open Sans"/>
              <a:ea typeface="Open Sans"/>
              <a:cs typeface="Open Sans"/>
              <a:sym typeface="Open Sans"/>
            </a:endParaRPr>
          </a:p>
          <a:p>
            <a:pPr marL="457200" lvl="0" indent="-285750" algn="l" rtl="0">
              <a:lnSpc>
                <a:spcPct val="200000"/>
              </a:lnSpc>
              <a:spcBef>
                <a:spcPts val="0"/>
              </a:spcBef>
              <a:spcAft>
                <a:spcPts val="0"/>
              </a:spcAft>
              <a:buSzPts val="900"/>
              <a:buFont typeface="Open Sans"/>
              <a:buAutoNum type="arabicPeriod"/>
            </a:pPr>
            <a:r>
              <a:rPr lang="en" sz="900">
                <a:latin typeface="Open Sans"/>
                <a:ea typeface="Open Sans"/>
                <a:cs typeface="Open Sans"/>
                <a:sym typeface="Open Sans"/>
              </a:rPr>
              <a:t>Train at least 2 times the model, and log some parameters using W&amp;B (will be learned)</a:t>
            </a:r>
            <a:endParaRPr sz="900">
              <a:latin typeface="Open Sans"/>
              <a:ea typeface="Open Sans"/>
              <a:cs typeface="Open Sans"/>
              <a:sym typeface="Open Sans"/>
            </a:endParaRPr>
          </a:p>
          <a:p>
            <a:pPr marL="457200" lvl="0" indent="-285750" algn="l" rtl="0">
              <a:lnSpc>
                <a:spcPct val="200000"/>
              </a:lnSpc>
              <a:spcBef>
                <a:spcPts val="0"/>
              </a:spcBef>
              <a:spcAft>
                <a:spcPts val="0"/>
              </a:spcAft>
              <a:buSzPts val="900"/>
              <a:buFont typeface="Open Sans"/>
              <a:buAutoNum type="arabicPeriod"/>
            </a:pPr>
            <a:r>
              <a:rPr lang="en" sz="900">
                <a:latin typeface="Open Sans"/>
                <a:ea typeface="Open Sans"/>
                <a:cs typeface="Open Sans"/>
                <a:sym typeface="Open Sans"/>
              </a:rPr>
              <a:t>Save the trained model in ONNX format (will be learned) - </a:t>
            </a:r>
            <a:r>
              <a:rPr lang="en" sz="900" b="1">
                <a:latin typeface="Open Sans"/>
                <a:ea typeface="Open Sans"/>
                <a:cs typeface="Open Sans"/>
                <a:sym typeface="Open Sans"/>
              </a:rPr>
              <a:t>optional</a:t>
            </a:r>
            <a:endParaRPr sz="900" b="1">
              <a:latin typeface="Open Sans"/>
              <a:ea typeface="Open Sans"/>
              <a:cs typeface="Open Sans"/>
              <a:sym typeface="Open Sans"/>
            </a:endParaRPr>
          </a:p>
          <a:p>
            <a:pPr marL="457200" lvl="0" indent="-285750" algn="l" rtl="0">
              <a:lnSpc>
                <a:spcPct val="200000"/>
              </a:lnSpc>
              <a:spcBef>
                <a:spcPts val="0"/>
              </a:spcBef>
              <a:spcAft>
                <a:spcPts val="0"/>
              </a:spcAft>
              <a:buSzPts val="900"/>
              <a:buFont typeface="Open Sans"/>
              <a:buAutoNum type="arabicPeriod"/>
            </a:pPr>
            <a:r>
              <a:rPr lang="en" sz="900">
                <a:latin typeface="Open Sans"/>
                <a:ea typeface="Open Sans"/>
                <a:cs typeface="Open Sans"/>
                <a:sym typeface="Open Sans"/>
              </a:rPr>
              <a:t>Wrap the model in Flask API (will be learned)</a:t>
            </a:r>
            <a:endParaRPr sz="900">
              <a:latin typeface="Open Sans"/>
              <a:ea typeface="Open Sans"/>
              <a:cs typeface="Open Sans"/>
              <a:sym typeface="Open Sans"/>
            </a:endParaRPr>
          </a:p>
          <a:p>
            <a:pPr marL="914400" lvl="1" indent="-285750" algn="l" rtl="0">
              <a:lnSpc>
                <a:spcPct val="200000"/>
              </a:lnSpc>
              <a:spcBef>
                <a:spcPts val="0"/>
              </a:spcBef>
              <a:spcAft>
                <a:spcPts val="0"/>
              </a:spcAft>
              <a:buSzPts val="900"/>
              <a:buFont typeface="Open Sans"/>
              <a:buAutoNum type="alphaLcPeriod"/>
            </a:pPr>
            <a:r>
              <a:rPr lang="en" sz="900">
                <a:latin typeface="Open Sans"/>
                <a:ea typeface="Open Sans"/>
                <a:cs typeface="Open Sans"/>
                <a:sym typeface="Open Sans"/>
              </a:rPr>
              <a:t>Predict API - will generate a prediction probability of the relevant class (e.g. 0.97 that this image is a Dress)</a:t>
            </a:r>
            <a:endParaRPr sz="900">
              <a:latin typeface="Open Sans"/>
              <a:ea typeface="Open Sans"/>
              <a:cs typeface="Open Sans"/>
              <a:sym typeface="Open Sans"/>
            </a:endParaRPr>
          </a:p>
          <a:p>
            <a:pPr marL="914400" lvl="1" indent="-285750" algn="l" rtl="0">
              <a:lnSpc>
                <a:spcPct val="200000"/>
              </a:lnSpc>
              <a:spcBef>
                <a:spcPts val="0"/>
              </a:spcBef>
              <a:spcAft>
                <a:spcPts val="0"/>
              </a:spcAft>
              <a:buSzPts val="900"/>
              <a:buFont typeface="Open Sans"/>
              <a:buAutoNum type="alphaLcPeriod"/>
            </a:pPr>
            <a:r>
              <a:rPr lang="en" sz="900" i="1">
                <a:latin typeface="Open Sans"/>
                <a:ea typeface="Open Sans"/>
                <a:cs typeface="Open Sans"/>
                <a:sym typeface="Open Sans"/>
              </a:rPr>
              <a:t>Make sure that the Dataset is within the machine so you will be able to send a request with the path of some image (as a note, not a requirement)</a:t>
            </a:r>
            <a:endParaRPr sz="900" i="1">
              <a:latin typeface="Open Sans"/>
              <a:ea typeface="Open Sans"/>
              <a:cs typeface="Open Sans"/>
              <a:sym typeface="Open Sans"/>
            </a:endParaRPr>
          </a:p>
          <a:p>
            <a:pPr marL="457200" lvl="0" indent="-285750" algn="l" rtl="0">
              <a:lnSpc>
                <a:spcPct val="200000"/>
              </a:lnSpc>
              <a:spcBef>
                <a:spcPts val="0"/>
              </a:spcBef>
              <a:spcAft>
                <a:spcPts val="0"/>
              </a:spcAft>
              <a:buSzPts val="900"/>
              <a:buFont typeface="Open Sans"/>
              <a:buAutoNum type="arabicPeriod"/>
            </a:pPr>
            <a:r>
              <a:rPr lang="en" sz="900">
                <a:latin typeface="Open Sans"/>
                <a:ea typeface="Open Sans"/>
                <a:cs typeface="Open Sans"/>
                <a:sym typeface="Open Sans"/>
              </a:rPr>
              <a:t>Once wrapped, wrap both the API + the model into a docker container (will be learned)</a:t>
            </a:r>
            <a:endParaRPr sz="900">
              <a:latin typeface="Open Sans"/>
              <a:ea typeface="Open Sans"/>
              <a:cs typeface="Open Sans"/>
              <a:sym typeface="Open Sans"/>
            </a:endParaRPr>
          </a:p>
          <a:p>
            <a:pPr marL="457200" lvl="0" indent="-285750" algn="l" rtl="0">
              <a:lnSpc>
                <a:spcPct val="200000"/>
              </a:lnSpc>
              <a:spcBef>
                <a:spcPts val="0"/>
              </a:spcBef>
              <a:spcAft>
                <a:spcPts val="0"/>
              </a:spcAft>
              <a:buSzPts val="900"/>
              <a:buFont typeface="Open Sans"/>
              <a:buAutoNum type="arabicPeriod"/>
            </a:pPr>
            <a:r>
              <a:rPr lang="en" sz="900">
                <a:latin typeface="Open Sans"/>
                <a:ea typeface="Open Sans"/>
                <a:cs typeface="Open Sans"/>
                <a:sym typeface="Open Sans"/>
              </a:rPr>
              <a:t>Project is considered done once you are able to query the model and get a prediction(“Y”) with a some “X” (image), and you are able to do so within the wrapping docker container</a:t>
            </a:r>
            <a:endParaRPr sz="900">
              <a:latin typeface="Open Sans"/>
              <a:ea typeface="Open Sans"/>
              <a:cs typeface="Open Sans"/>
              <a:sym typeface="Open Sans"/>
            </a:endParaRPr>
          </a:p>
          <a:p>
            <a:pPr marL="914400" lvl="1" indent="-285750" algn="l" rtl="0">
              <a:lnSpc>
                <a:spcPct val="200000"/>
              </a:lnSpc>
              <a:spcBef>
                <a:spcPts val="0"/>
              </a:spcBef>
              <a:spcAft>
                <a:spcPts val="0"/>
              </a:spcAft>
              <a:buSzPts val="900"/>
              <a:buFont typeface="Open Sans"/>
              <a:buAutoNum type="alphaLcPeriod"/>
            </a:pPr>
            <a:r>
              <a:rPr lang="en" sz="900" i="1">
                <a:latin typeface="Open Sans"/>
                <a:ea typeface="Open Sans"/>
                <a:cs typeface="Open Sans"/>
                <a:sym typeface="Open Sans"/>
              </a:rPr>
              <a:t>in our case, X is defined as an image</a:t>
            </a:r>
            <a:endParaRPr sz="900" i="1">
              <a:latin typeface="Open Sans"/>
              <a:ea typeface="Open Sans"/>
              <a:cs typeface="Open Sans"/>
              <a:sym typeface="Open Sans"/>
            </a:endParaRPr>
          </a:p>
          <a:p>
            <a:pPr marL="914400" lvl="1" indent="-285750" algn="l" rtl="0">
              <a:lnSpc>
                <a:spcPct val="200000"/>
              </a:lnSpc>
              <a:spcBef>
                <a:spcPts val="0"/>
              </a:spcBef>
              <a:spcAft>
                <a:spcPts val="0"/>
              </a:spcAft>
              <a:buSzPts val="900"/>
              <a:buFont typeface="Open Sans"/>
              <a:buAutoNum type="alphaLcPeriod"/>
            </a:pPr>
            <a:r>
              <a:rPr lang="en" sz="900" i="1">
                <a:latin typeface="Open Sans"/>
                <a:ea typeface="Open Sans"/>
                <a:cs typeface="Open Sans"/>
                <a:sym typeface="Open Sans"/>
              </a:rPr>
              <a:t>In our case, Y is defined as a label</a:t>
            </a:r>
            <a:endParaRPr sz="900" i="1">
              <a:latin typeface="Open Sans"/>
              <a:ea typeface="Open Sans"/>
              <a:cs typeface="Open Sans"/>
              <a:sym typeface="Open Sans"/>
            </a:endParaRPr>
          </a:p>
        </p:txBody>
      </p:sp>
      <p:sp>
        <p:nvSpPr>
          <p:cNvPr id="1367" name="Google Shape;1367;p1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150</a:t>
            </a:fld>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p171"/>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Instructions</a:t>
            </a:r>
            <a:endParaRPr/>
          </a:p>
        </p:txBody>
      </p:sp>
      <p:sp>
        <p:nvSpPr>
          <p:cNvPr id="1373" name="Google Shape;1373;p171"/>
          <p:cNvSpPr txBox="1"/>
          <p:nvPr/>
        </p:nvSpPr>
        <p:spPr>
          <a:xfrm>
            <a:off x="259850" y="1009075"/>
            <a:ext cx="8498700" cy="21858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000">
                <a:latin typeface="Open Sans"/>
                <a:ea typeface="Open Sans"/>
                <a:cs typeface="Open Sans"/>
                <a:sym typeface="Open Sans"/>
              </a:rPr>
              <a:t>To sum up, the tech stack you are going to use are:</a:t>
            </a:r>
            <a:endParaRPr sz="1000">
              <a:latin typeface="Open Sans"/>
              <a:ea typeface="Open Sans"/>
              <a:cs typeface="Open Sans"/>
              <a:sym typeface="Open Sans"/>
            </a:endParaRPr>
          </a:p>
          <a:p>
            <a:pPr marL="457200" lvl="0" indent="-292100" algn="l" rtl="0">
              <a:lnSpc>
                <a:spcPct val="200000"/>
              </a:lnSpc>
              <a:spcBef>
                <a:spcPts val="0"/>
              </a:spcBef>
              <a:spcAft>
                <a:spcPts val="0"/>
              </a:spcAft>
              <a:buSzPts val="1000"/>
              <a:buFont typeface="Open Sans"/>
              <a:buChar char="●"/>
            </a:pPr>
            <a:r>
              <a:rPr lang="en" sz="1000">
                <a:latin typeface="Open Sans"/>
                <a:ea typeface="Open Sans"/>
                <a:cs typeface="Open Sans"/>
                <a:sym typeface="Open Sans"/>
              </a:rPr>
              <a:t>Deep Learning model using </a:t>
            </a:r>
            <a:r>
              <a:rPr lang="en" sz="1000" b="1">
                <a:latin typeface="Open Sans"/>
                <a:ea typeface="Open Sans"/>
                <a:cs typeface="Open Sans"/>
                <a:sym typeface="Open Sans"/>
              </a:rPr>
              <a:t>Keras API</a:t>
            </a:r>
            <a:endParaRPr sz="1000" b="1">
              <a:latin typeface="Open Sans"/>
              <a:ea typeface="Open Sans"/>
              <a:cs typeface="Open Sans"/>
              <a:sym typeface="Open Sans"/>
            </a:endParaRPr>
          </a:p>
          <a:p>
            <a:pPr marL="457200" lvl="0" indent="-292100" algn="l" rtl="0">
              <a:lnSpc>
                <a:spcPct val="200000"/>
              </a:lnSpc>
              <a:spcBef>
                <a:spcPts val="0"/>
              </a:spcBef>
              <a:spcAft>
                <a:spcPts val="0"/>
              </a:spcAft>
              <a:buSzPts val="1000"/>
              <a:buFont typeface="Open Sans"/>
              <a:buChar char="●"/>
            </a:pPr>
            <a:r>
              <a:rPr lang="en" sz="1000" b="1">
                <a:latin typeface="Open Sans"/>
                <a:ea typeface="Open Sans"/>
                <a:cs typeface="Open Sans"/>
                <a:sym typeface="Open Sans"/>
              </a:rPr>
              <a:t>Flask API</a:t>
            </a:r>
            <a:r>
              <a:rPr lang="en" sz="1000">
                <a:latin typeface="Open Sans"/>
                <a:ea typeface="Open Sans"/>
                <a:cs typeface="Open Sans"/>
                <a:sym typeface="Open Sans"/>
              </a:rPr>
              <a:t> for model hosting</a:t>
            </a:r>
            <a:endParaRPr sz="1000">
              <a:latin typeface="Open Sans"/>
              <a:ea typeface="Open Sans"/>
              <a:cs typeface="Open Sans"/>
              <a:sym typeface="Open Sans"/>
            </a:endParaRPr>
          </a:p>
          <a:p>
            <a:pPr marL="457200" lvl="0" indent="-292100" algn="l" rtl="0">
              <a:lnSpc>
                <a:spcPct val="200000"/>
              </a:lnSpc>
              <a:spcBef>
                <a:spcPts val="0"/>
              </a:spcBef>
              <a:spcAft>
                <a:spcPts val="0"/>
              </a:spcAft>
              <a:buSzPts val="1000"/>
              <a:buFont typeface="Open Sans"/>
              <a:buChar char="●"/>
            </a:pPr>
            <a:r>
              <a:rPr lang="en" sz="1000" b="1">
                <a:latin typeface="Open Sans"/>
                <a:ea typeface="Open Sans"/>
                <a:cs typeface="Open Sans"/>
                <a:sym typeface="Open Sans"/>
              </a:rPr>
              <a:t>Weights  &amp; Biases</a:t>
            </a:r>
            <a:r>
              <a:rPr lang="en" sz="1000">
                <a:latin typeface="Open Sans"/>
                <a:ea typeface="Open Sans"/>
                <a:cs typeface="Open Sans"/>
                <a:sym typeface="Open Sans"/>
              </a:rPr>
              <a:t> for experiment tracking</a:t>
            </a:r>
            <a:endParaRPr sz="1000">
              <a:latin typeface="Open Sans"/>
              <a:ea typeface="Open Sans"/>
              <a:cs typeface="Open Sans"/>
              <a:sym typeface="Open Sans"/>
            </a:endParaRPr>
          </a:p>
          <a:p>
            <a:pPr marL="457200" lvl="0" indent="-292100" algn="l" rtl="0">
              <a:lnSpc>
                <a:spcPct val="200000"/>
              </a:lnSpc>
              <a:spcBef>
                <a:spcPts val="0"/>
              </a:spcBef>
              <a:spcAft>
                <a:spcPts val="0"/>
              </a:spcAft>
              <a:buSzPts val="1000"/>
              <a:buFont typeface="Open Sans"/>
              <a:buChar char="●"/>
            </a:pPr>
            <a:r>
              <a:rPr lang="en" sz="1000" b="1">
                <a:latin typeface="Open Sans"/>
                <a:ea typeface="Open Sans"/>
                <a:cs typeface="Open Sans"/>
                <a:sym typeface="Open Sans"/>
              </a:rPr>
              <a:t>Docker</a:t>
            </a:r>
            <a:r>
              <a:rPr lang="en" sz="1000">
                <a:latin typeface="Open Sans"/>
                <a:ea typeface="Open Sans"/>
                <a:cs typeface="Open Sans"/>
                <a:sym typeface="Open Sans"/>
              </a:rPr>
              <a:t> for containerizing the above</a:t>
            </a:r>
            <a:endParaRPr sz="1000">
              <a:latin typeface="Open Sans"/>
              <a:ea typeface="Open Sans"/>
              <a:cs typeface="Open Sans"/>
              <a:sym typeface="Open Sans"/>
            </a:endParaRPr>
          </a:p>
          <a:p>
            <a:pPr marL="457200" lvl="0" indent="-292100" algn="l" rtl="0">
              <a:lnSpc>
                <a:spcPct val="200000"/>
              </a:lnSpc>
              <a:spcBef>
                <a:spcPts val="0"/>
              </a:spcBef>
              <a:spcAft>
                <a:spcPts val="0"/>
              </a:spcAft>
              <a:buSzPts val="1000"/>
              <a:buFont typeface="Open Sans"/>
              <a:buChar char="●"/>
            </a:pPr>
            <a:r>
              <a:rPr lang="en" sz="1000">
                <a:latin typeface="Open Sans"/>
                <a:ea typeface="Open Sans"/>
                <a:cs typeface="Open Sans"/>
                <a:sym typeface="Open Sans"/>
              </a:rPr>
              <a:t>(</a:t>
            </a:r>
            <a:r>
              <a:rPr lang="en" sz="1000" b="1">
                <a:latin typeface="Open Sans"/>
                <a:ea typeface="Open Sans"/>
                <a:cs typeface="Open Sans"/>
                <a:sym typeface="Open Sans"/>
              </a:rPr>
              <a:t>optional</a:t>
            </a:r>
            <a:r>
              <a:rPr lang="en" sz="1000">
                <a:latin typeface="Open Sans"/>
                <a:ea typeface="Open Sans"/>
                <a:cs typeface="Open Sans"/>
                <a:sym typeface="Open Sans"/>
              </a:rPr>
              <a:t> - up to you - can be relevant </a:t>
            </a:r>
            <a:r>
              <a:rPr lang="en" sz="1000" b="1">
                <a:latin typeface="Open Sans"/>
                <a:ea typeface="Open Sans"/>
                <a:cs typeface="Open Sans"/>
                <a:sym typeface="Open Sans"/>
              </a:rPr>
              <a:t>Python</a:t>
            </a:r>
            <a:r>
              <a:rPr lang="en" sz="1000">
                <a:latin typeface="Open Sans"/>
                <a:ea typeface="Open Sans"/>
                <a:cs typeface="Open Sans"/>
                <a:sym typeface="Open Sans"/>
              </a:rPr>
              <a:t> libraries for dataset preprocessing + </a:t>
            </a:r>
            <a:r>
              <a:rPr lang="en" sz="1000" b="1">
                <a:latin typeface="Open Sans"/>
                <a:ea typeface="Open Sans"/>
                <a:cs typeface="Open Sans"/>
                <a:sym typeface="Open Sans"/>
              </a:rPr>
              <a:t>ONNX</a:t>
            </a:r>
            <a:r>
              <a:rPr lang="en" sz="1000">
                <a:latin typeface="Open Sans"/>
                <a:ea typeface="Open Sans"/>
                <a:cs typeface="Open Sans"/>
                <a:sym typeface="Open Sans"/>
              </a:rPr>
              <a:t>)</a:t>
            </a:r>
            <a:endParaRPr sz="1000">
              <a:latin typeface="Open Sans"/>
              <a:ea typeface="Open Sans"/>
              <a:cs typeface="Open Sans"/>
              <a:sym typeface="Open Sans"/>
            </a:endParaRPr>
          </a:p>
          <a:p>
            <a:pPr marL="0" lvl="0" indent="0" algn="l" rtl="0">
              <a:lnSpc>
                <a:spcPct val="200000"/>
              </a:lnSpc>
              <a:spcBef>
                <a:spcPts val="0"/>
              </a:spcBef>
              <a:spcAft>
                <a:spcPts val="0"/>
              </a:spcAft>
              <a:buNone/>
            </a:pPr>
            <a:r>
              <a:rPr lang="en" sz="1000">
                <a:latin typeface="Open Sans"/>
                <a:ea typeface="Open Sans"/>
                <a:cs typeface="Open Sans"/>
                <a:sym typeface="Open Sans"/>
              </a:rPr>
              <a:t>A great tutorial which covers most of the stuff (ML, Flask, Docker) can be found </a:t>
            </a:r>
            <a:r>
              <a:rPr lang="en" sz="1000" u="sng">
                <a:solidFill>
                  <a:schemeClr val="hlink"/>
                </a:solidFill>
                <a:latin typeface="Open Sans"/>
                <a:ea typeface="Open Sans"/>
                <a:cs typeface="Open Sans"/>
                <a:sym typeface="Open Sans"/>
                <a:hlinkClick r:id="rId3"/>
              </a:rPr>
              <a:t>here</a:t>
            </a:r>
            <a:endParaRPr sz="1000">
              <a:latin typeface="Open Sans"/>
              <a:ea typeface="Open Sans"/>
              <a:cs typeface="Open Sans"/>
              <a:sym typeface="Open Sans"/>
            </a:endParaRPr>
          </a:p>
        </p:txBody>
      </p:sp>
      <p:sp>
        <p:nvSpPr>
          <p:cNvPr id="1374" name="Google Shape;1374;p1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151</a:t>
            </a:fld>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72"/>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Instructions</a:t>
            </a:r>
            <a:endParaRPr/>
          </a:p>
        </p:txBody>
      </p:sp>
      <p:sp>
        <p:nvSpPr>
          <p:cNvPr id="1380" name="Google Shape;1380;p172"/>
          <p:cNvSpPr txBox="1"/>
          <p:nvPr/>
        </p:nvSpPr>
        <p:spPr>
          <a:xfrm>
            <a:off x="259850" y="1009075"/>
            <a:ext cx="8498700" cy="9543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000">
                <a:latin typeface="Open Sans"/>
                <a:ea typeface="Open Sans"/>
                <a:cs typeface="Open Sans"/>
                <a:sym typeface="Open Sans"/>
              </a:rPr>
              <a:t>With regards to development environment, the project can be done from the terminal of the machines we’re working on, or (also recommended) - locally on your end!</a:t>
            </a:r>
            <a:endParaRPr sz="1000">
              <a:latin typeface="Open Sans"/>
              <a:ea typeface="Open Sans"/>
              <a:cs typeface="Open Sans"/>
              <a:sym typeface="Open Sans"/>
            </a:endParaRPr>
          </a:p>
          <a:p>
            <a:pPr marL="0" lvl="0" indent="0" algn="l" rtl="0">
              <a:lnSpc>
                <a:spcPct val="200000"/>
              </a:lnSpc>
              <a:spcBef>
                <a:spcPts val="0"/>
              </a:spcBef>
              <a:spcAft>
                <a:spcPts val="0"/>
              </a:spcAft>
              <a:buNone/>
            </a:pPr>
            <a:endParaRPr sz="1000">
              <a:latin typeface="Open Sans"/>
              <a:ea typeface="Open Sans"/>
              <a:cs typeface="Open Sans"/>
              <a:sym typeface="Open Sans"/>
            </a:endParaRPr>
          </a:p>
        </p:txBody>
      </p:sp>
      <p:sp>
        <p:nvSpPr>
          <p:cNvPr id="1381" name="Google Shape;1381;p1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152</a:t>
            </a:fld>
            <a:endParaRPr/>
          </a:p>
        </p:txBody>
      </p:sp>
      <p:pic>
        <p:nvPicPr>
          <p:cNvPr id="1382" name="Google Shape;1382;p172"/>
          <p:cNvPicPr preferRelativeResize="0"/>
          <p:nvPr/>
        </p:nvPicPr>
        <p:blipFill>
          <a:blip r:embed="rId3">
            <a:alphaModFix/>
          </a:blip>
          <a:stretch>
            <a:fillRect/>
          </a:stretch>
        </p:blipFill>
        <p:spPr>
          <a:xfrm>
            <a:off x="824075" y="1884174"/>
            <a:ext cx="6703249" cy="1471850"/>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173"/>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Project Instructions</a:t>
            </a:r>
            <a:endParaRPr/>
          </a:p>
        </p:txBody>
      </p:sp>
      <p:sp>
        <p:nvSpPr>
          <p:cNvPr id="1388" name="Google Shape;1388;p173"/>
          <p:cNvSpPr txBox="1"/>
          <p:nvPr/>
        </p:nvSpPr>
        <p:spPr>
          <a:xfrm>
            <a:off x="259850" y="1009075"/>
            <a:ext cx="8498700" cy="3580437"/>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000" b="1" dirty="0">
                <a:latin typeface="Open Sans"/>
                <a:ea typeface="Open Sans"/>
                <a:cs typeface="Open Sans"/>
                <a:sym typeface="Open Sans"/>
              </a:rPr>
              <a:t>Tips slide: </a:t>
            </a:r>
            <a:r>
              <a:rPr lang="en" sz="1000" dirty="0">
                <a:latin typeface="Open Sans"/>
                <a:ea typeface="Open Sans"/>
                <a:cs typeface="Open Sans"/>
                <a:sym typeface="Open Sans"/>
              </a:rPr>
              <a:t>You should make sure you have:</a:t>
            </a:r>
            <a:endParaRPr sz="1000" dirty="0">
              <a:latin typeface="Open Sans"/>
              <a:ea typeface="Open Sans"/>
              <a:cs typeface="Open Sans"/>
              <a:sym typeface="Open Sans"/>
            </a:endParaRPr>
          </a:p>
          <a:p>
            <a:pPr marL="457200" lvl="0" indent="-292100" algn="l" rtl="0">
              <a:lnSpc>
                <a:spcPct val="200000"/>
              </a:lnSpc>
              <a:spcBef>
                <a:spcPts val="0"/>
              </a:spcBef>
              <a:spcAft>
                <a:spcPts val="0"/>
              </a:spcAft>
              <a:buSzPts val="1000"/>
              <a:buFont typeface="Open Sans"/>
              <a:buChar char="●"/>
            </a:pPr>
            <a:r>
              <a:rPr lang="en" sz="1000" dirty="0">
                <a:latin typeface="Open Sans"/>
                <a:ea typeface="Open Sans"/>
                <a:cs typeface="Open Sans"/>
                <a:sym typeface="Open Sans"/>
              </a:rPr>
              <a:t>Docker installed (just type “docker” in the terminal and see no error)</a:t>
            </a:r>
            <a:endParaRPr sz="1000" dirty="0">
              <a:latin typeface="Open Sans"/>
              <a:ea typeface="Open Sans"/>
              <a:cs typeface="Open Sans"/>
              <a:sym typeface="Open Sans"/>
            </a:endParaRPr>
          </a:p>
          <a:p>
            <a:pPr marL="0" lvl="0" indent="0" algn="l" rtl="0">
              <a:lnSpc>
                <a:spcPct val="200000"/>
              </a:lnSpc>
              <a:spcBef>
                <a:spcPts val="0"/>
              </a:spcBef>
              <a:spcAft>
                <a:spcPts val="0"/>
              </a:spcAft>
              <a:buNone/>
            </a:pPr>
            <a:endParaRPr sz="1000" dirty="0">
              <a:latin typeface="Open Sans"/>
              <a:ea typeface="Open Sans"/>
              <a:cs typeface="Open Sans"/>
              <a:sym typeface="Open Sans"/>
            </a:endParaRPr>
          </a:p>
          <a:p>
            <a:pPr marL="0" lvl="0" indent="0" algn="l" rtl="0">
              <a:lnSpc>
                <a:spcPct val="200000"/>
              </a:lnSpc>
              <a:spcBef>
                <a:spcPts val="0"/>
              </a:spcBef>
              <a:spcAft>
                <a:spcPts val="0"/>
              </a:spcAft>
              <a:buNone/>
            </a:pPr>
            <a:endParaRPr sz="1000" dirty="0">
              <a:latin typeface="Open Sans"/>
              <a:ea typeface="Open Sans"/>
              <a:cs typeface="Open Sans"/>
              <a:sym typeface="Open Sans"/>
            </a:endParaRPr>
          </a:p>
          <a:p>
            <a:pPr marL="0" lvl="0" indent="0" algn="l" rtl="0">
              <a:lnSpc>
                <a:spcPct val="200000"/>
              </a:lnSpc>
              <a:spcBef>
                <a:spcPts val="0"/>
              </a:spcBef>
              <a:spcAft>
                <a:spcPts val="0"/>
              </a:spcAft>
              <a:buNone/>
            </a:pPr>
            <a:endParaRPr sz="1000" dirty="0">
              <a:latin typeface="Open Sans"/>
              <a:ea typeface="Open Sans"/>
              <a:cs typeface="Open Sans"/>
              <a:sym typeface="Open Sans"/>
            </a:endParaRPr>
          </a:p>
          <a:p>
            <a:pPr marL="0" lvl="0" indent="0" algn="l" rtl="0">
              <a:lnSpc>
                <a:spcPct val="200000"/>
              </a:lnSpc>
              <a:spcBef>
                <a:spcPts val="0"/>
              </a:spcBef>
              <a:spcAft>
                <a:spcPts val="0"/>
              </a:spcAft>
              <a:buNone/>
            </a:pPr>
            <a:endParaRPr sz="1000" dirty="0">
              <a:latin typeface="Open Sans"/>
              <a:ea typeface="Open Sans"/>
              <a:cs typeface="Open Sans"/>
              <a:sym typeface="Open Sans"/>
            </a:endParaRPr>
          </a:p>
          <a:p>
            <a:pPr marL="457200" lvl="0" indent="-292100" algn="l" rtl="0">
              <a:lnSpc>
                <a:spcPct val="200000"/>
              </a:lnSpc>
              <a:spcBef>
                <a:spcPts val="0"/>
              </a:spcBef>
              <a:spcAft>
                <a:spcPts val="0"/>
              </a:spcAft>
              <a:buSzPts val="1000"/>
              <a:buFont typeface="Open Sans"/>
              <a:buChar char="●"/>
            </a:pPr>
            <a:r>
              <a:rPr lang="en" sz="1000" dirty="0">
                <a:latin typeface="Open Sans"/>
                <a:ea typeface="Open Sans"/>
                <a:cs typeface="Open Sans"/>
                <a:sym typeface="Open Sans"/>
              </a:rPr>
              <a:t>Flask installed (you can check the below commands in the terminal if you want)</a:t>
            </a:r>
            <a:endParaRPr sz="1000" dirty="0">
              <a:latin typeface="Open Sans"/>
              <a:ea typeface="Open Sans"/>
              <a:cs typeface="Open Sans"/>
              <a:sym typeface="Open Sans"/>
            </a:endParaRPr>
          </a:p>
          <a:p>
            <a:pPr marL="457200" lvl="0" indent="0" algn="l" rtl="0">
              <a:lnSpc>
                <a:spcPct val="200000"/>
              </a:lnSpc>
              <a:spcBef>
                <a:spcPts val="0"/>
              </a:spcBef>
              <a:spcAft>
                <a:spcPts val="0"/>
              </a:spcAft>
              <a:buNone/>
            </a:pPr>
            <a:endParaRPr sz="1000" b="1" dirty="0">
              <a:highlight>
                <a:schemeClr val="lt1"/>
              </a:highlight>
              <a:latin typeface="Open Sans"/>
              <a:ea typeface="Open Sans"/>
              <a:cs typeface="Open Sans"/>
              <a:sym typeface="Open Sans"/>
            </a:endParaRPr>
          </a:p>
          <a:p>
            <a:pPr marL="457200" lvl="0" indent="-285750" algn="l" rtl="0">
              <a:lnSpc>
                <a:spcPct val="200000"/>
              </a:lnSpc>
              <a:spcBef>
                <a:spcPts val="800"/>
              </a:spcBef>
              <a:spcAft>
                <a:spcPts val="0"/>
              </a:spcAft>
              <a:buSzPts val="900"/>
              <a:buFont typeface="Open Sans"/>
              <a:buChar char="●"/>
            </a:pPr>
            <a:r>
              <a:rPr lang="en" sz="900" dirty="0">
                <a:latin typeface="Open Sans"/>
                <a:ea typeface="Open Sans"/>
                <a:cs typeface="Open Sans"/>
                <a:sym typeface="Open Sans"/>
              </a:rPr>
              <a:t>DockerFile</a:t>
            </a:r>
            <a:endParaRPr sz="900" dirty="0">
              <a:latin typeface="Open Sans"/>
              <a:ea typeface="Open Sans"/>
              <a:cs typeface="Open Sans"/>
              <a:sym typeface="Open Sans"/>
            </a:endParaRPr>
          </a:p>
          <a:p>
            <a:pPr marL="457200" lvl="0" indent="-285750" algn="l" rtl="0">
              <a:lnSpc>
                <a:spcPct val="200000"/>
              </a:lnSpc>
              <a:spcBef>
                <a:spcPts val="0"/>
              </a:spcBef>
              <a:spcAft>
                <a:spcPts val="0"/>
              </a:spcAft>
              <a:buSzPts val="900"/>
              <a:buFont typeface="Open Sans"/>
              <a:buChar char="●"/>
            </a:pPr>
            <a:r>
              <a:rPr lang="en" sz="900" dirty="0">
                <a:latin typeface="Open Sans"/>
                <a:ea typeface="Open Sans"/>
                <a:cs typeface="Open Sans"/>
                <a:sym typeface="Open Sans"/>
              </a:rPr>
              <a:t>DL Model code (train + test) - i.e. Python scripts (“</a:t>
            </a:r>
            <a:r>
              <a:rPr lang="en" sz="900" i="1" dirty="0">
                <a:latin typeface="Open Sans"/>
                <a:ea typeface="Open Sans"/>
                <a:cs typeface="Open Sans"/>
                <a:sym typeface="Open Sans"/>
              </a:rPr>
              <a:t>.py</a:t>
            </a:r>
            <a:r>
              <a:rPr lang="en" sz="900" dirty="0">
                <a:latin typeface="Open Sans"/>
                <a:ea typeface="Open Sans"/>
                <a:cs typeface="Open Sans"/>
                <a:sym typeface="Open Sans"/>
              </a:rPr>
              <a:t>” files or notebooks “</a:t>
            </a:r>
            <a:r>
              <a:rPr lang="en" sz="900" i="1" dirty="0">
                <a:latin typeface="Open Sans"/>
                <a:ea typeface="Open Sans"/>
                <a:cs typeface="Open Sans"/>
                <a:sym typeface="Open Sans"/>
              </a:rPr>
              <a:t>.ipynb</a:t>
            </a:r>
            <a:r>
              <a:rPr lang="en" sz="900" dirty="0">
                <a:latin typeface="Open Sans"/>
                <a:ea typeface="Open Sans"/>
                <a:cs typeface="Open Sans"/>
                <a:sym typeface="Open Sans"/>
              </a:rPr>
              <a:t>”)</a:t>
            </a:r>
            <a:endParaRPr sz="900" dirty="0">
              <a:latin typeface="Open Sans"/>
              <a:ea typeface="Open Sans"/>
              <a:cs typeface="Open Sans"/>
              <a:sym typeface="Open Sans"/>
            </a:endParaRPr>
          </a:p>
          <a:p>
            <a:pPr marL="457200" lvl="0" indent="-285750" algn="l" rtl="0">
              <a:lnSpc>
                <a:spcPct val="200000"/>
              </a:lnSpc>
              <a:spcBef>
                <a:spcPts val="0"/>
              </a:spcBef>
              <a:spcAft>
                <a:spcPts val="0"/>
              </a:spcAft>
              <a:buSzPts val="900"/>
              <a:buFont typeface="Open Sans"/>
              <a:buChar char="●"/>
            </a:pPr>
            <a:r>
              <a:rPr lang="en" sz="900" dirty="0">
                <a:latin typeface="Open Sans"/>
                <a:ea typeface="Open Sans"/>
                <a:cs typeface="Open Sans"/>
                <a:sym typeface="Open Sans"/>
              </a:rPr>
              <a:t>Flask code - i.e. another Python script (“</a:t>
            </a:r>
            <a:r>
              <a:rPr lang="en" sz="900" i="1" dirty="0">
                <a:latin typeface="Open Sans"/>
                <a:ea typeface="Open Sans"/>
                <a:cs typeface="Open Sans"/>
                <a:sym typeface="Open Sans"/>
              </a:rPr>
              <a:t>.py</a:t>
            </a:r>
            <a:r>
              <a:rPr lang="en" sz="900" dirty="0">
                <a:latin typeface="Open Sans"/>
                <a:ea typeface="Open Sans"/>
                <a:cs typeface="Open Sans"/>
                <a:sym typeface="Open Sans"/>
              </a:rPr>
              <a:t>” file)</a:t>
            </a:r>
            <a:endParaRPr sz="900" dirty="0">
              <a:latin typeface="Open Sans"/>
              <a:ea typeface="Open Sans"/>
              <a:cs typeface="Open Sans"/>
              <a:sym typeface="Open Sans"/>
            </a:endParaRPr>
          </a:p>
        </p:txBody>
      </p:sp>
      <p:sp>
        <p:nvSpPr>
          <p:cNvPr id="1389" name="Google Shape;1389;p1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153</a:t>
            </a:fld>
            <a:endParaRPr/>
          </a:p>
        </p:txBody>
      </p:sp>
      <p:pic>
        <p:nvPicPr>
          <p:cNvPr id="1390" name="Google Shape;1390;p173"/>
          <p:cNvPicPr preferRelativeResize="0"/>
          <p:nvPr/>
        </p:nvPicPr>
        <p:blipFill>
          <a:blip r:embed="rId3">
            <a:alphaModFix/>
          </a:blip>
          <a:stretch>
            <a:fillRect/>
          </a:stretch>
        </p:blipFill>
        <p:spPr>
          <a:xfrm>
            <a:off x="1069050" y="1717875"/>
            <a:ext cx="3571875" cy="1104900"/>
          </a:xfrm>
          <a:prstGeom prst="rect">
            <a:avLst/>
          </a:prstGeom>
          <a:noFill/>
          <a:ln>
            <a:noFill/>
          </a:ln>
        </p:spPr>
      </p:pic>
      <p:pic>
        <p:nvPicPr>
          <p:cNvPr id="1391" name="Google Shape;1391;p173"/>
          <p:cNvPicPr preferRelativeResize="0"/>
          <p:nvPr/>
        </p:nvPicPr>
        <p:blipFill rotWithShape="1">
          <a:blip r:embed="rId4">
            <a:alphaModFix/>
          </a:blip>
          <a:srcRect b="93166"/>
          <a:stretch/>
        </p:blipFill>
        <p:spPr>
          <a:xfrm>
            <a:off x="1034200" y="3160227"/>
            <a:ext cx="4765576" cy="106300"/>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3" name="Google Shape;1403;p175"/>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Weights and Biases</a:t>
            </a:r>
            <a:endParaRPr/>
          </a:p>
        </p:txBody>
      </p:sp>
      <p:pic>
        <p:nvPicPr>
          <p:cNvPr id="1404" name="Google Shape;1404;p175"/>
          <p:cNvPicPr preferRelativeResize="0"/>
          <p:nvPr/>
        </p:nvPicPr>
        <p:blipFill>
          <a:blip r:embed="rId3">
            <a:alphaModFix/>
          </a:blip>
          <a:stretch>
            <a:fillRect/>
          </a:stretch>
        </p:blipFill>
        <p:spPr>
          <a:xfrm>
            <a:off x="3091700" y="1756800"/>
            <a:ext cx="2401700" cy="614500"/>
          </a:xfrm>
          <a:prstGeom prst="rect">
            <a:avLst/>
          </a:prstGeom>
          <a:noFill/>
          <a:ln>
            <a:noFill/>
          </a:ln>
        </p:spPr>
      </p:pic>
      <p:sp>
        <p:nvSpPr>
          <p:cNvPr id="1405" name="Google Shape;1405;p1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154</a:t>
            </a:fld>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p176"/>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W&amp;B - Intro</a:t>
            </a:r>
            <a:endParaRPr/>
          </a:p>
        </p:txBody>
      </p:sp>
      <p:sp>
        <p:nvSpPr>
          <p:cNvPr id="1411" name="Google Shape;1411;p176"/>
          <p:cNvSpPr txBox="1"/>
          <p:nvPr/>
        </p:nvSpPr>
        <p:spPr>
          <a:xfrm>
            <a:off x="595625" y="1009075"/>
            <a:ext cx="8219700" cy="3417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Weights &amp; Biases is the machine learning platform for developers to build better models faster.</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Use W&amp;B's lightweight, interoperable tools to quickly </a:t>
            </a:r>
            <a:r>
              <a:rPr lang="en" b="1">
                <a:latin typeface="Open Sans"/>
                <a:ea typeface="Open Sans"/>
                <a:cs typeface="Open Sans"/>
                <a:sym typeface="Open Sans"/>
              </a:rPr>
              <a:t>track</a:t>
            </a:r>
            <a:r>
              <a:rPr lang="en">
                <a:latin typeface="Open Sans"/>
                <a:ea typeface="Open Sans"/>
                <a:cs typeface="Open Sans"/>
                <a:sym typeface="Open Sans"/>
              </a:rPr>
              <a:t> </a:t>
            </a:r>
            <a:r>
              <a:rPr lang="en" b="1">
                <a:latin typeface="Open Sans"/>
                <a:ea typeface="Open Sans"/>
                <a:cs typeface="Open Sans"/>
                <a:sym typeface="Open Sans"/>
              </a:rPr>
              <a:t>experiments, version</a:t>
            </a:r>
            <a:r>
              <a:rPr lang="en">
                <a:latin typeface="Open Sans"/>
                <a:ea typeface="Open Sans"/>
                <a:cs typeface="Open Sans"/>
                <a:sym typeface="Open Sans"/>
              </a:rPr>
              <a:t> and </a:t>
            </a:r>
            <a:r>
              <a:rPr lang="en" b="1">
                <a:latin typeface="Open Sans"/>
                <a:ea typeface="Open Sans"/>
                <a:cs typeface="Open Sans"/>
                <a:sym typeface="Open Sans"/>
              </a:rPr>
              <a:t>iterate on datasets, evaluate model performance, reproduce models, visualize results</a:t>
            </a:r>
            <a:r>
              <a:rPr lang="en">
                <a:latin typeface="Open Sans"/>
                <a:ea typeface="Open Sans"/>
                <a:cs typeface="Open Sans"/>
                <a:sym typeface="Open Sans"/>
              </a:rPr>
              <a:t> and spot regressions, and </a:t>
            </a:r>
            <a:r>
              <a:rPr lang="en" b="1">
                <a:latin typeface="Open Sans"/>
                <a:ea typeface="Open Sans"/>
                <a:cs typeface="Open Sans"/>
                <a:sym typeface="Open Sans"/>
              </a:rPr>
              <a:t>share findings</a:t>
            </a:r>
            <a:r>
              <a:rPr lang="en">
                <a:latin typeface="Open Sans"/>
                <a:ea typeface="Open Sans"/>
                <a:cs typeface="Open Sans"/>
                <a:sym typeface="Open Sans"/>
              </a:rPr>
              <a:t> with colleagues. </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Set up W&amp;B in 5 minutes, then quickly iterate on your machine learning pipeline with the confidence that your datasets and models are tracked and versioned in a reliable system of record.</a:t>
            </a:r>
            <a:endParaRPr>
              <a:latin typeface="Open Sans"/>
              <a:ea typeface="Open Sans"/>
              <a:cs typeface="Open Sans"/>
              <a:sym typeface="Open Sans"/>
            </a:endParaRPr>
          </a:p>
          <a:p>
            <a:pPr marL="0" lvl="0" indent="0" algn="l" rtl="0">
              <a:lnSpc>
                <a:spcPct val="200000"/>
              </a:lnSpc>
              <a:spcBef>
                <a:spcPts val="0"/>
              </a:spcBef>
              <a:spcAft>
                <a:spcPts val="0"/>
              </a:spcAft>
              <a:buNone/>
            </a:pPr>
            <a:endParaRPr>
              <a:latin typeface="Open Sans"/>
              <a:ea typeface="Open Sans"/>
              <a:cs typeface="Open Sans"/>
              <a:sym typeface="Open Sans"/>
            </a:endParaRPr>
          </a:p>
        </p:txBody>
      </p:sp>
      <p:sp>
        <p:nvSpPr>
          <p:cNvPr id="1412" name="Google Shape;1412;p1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155</a:t>
            </a:fld>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17" name="Google Shape;1417;p177"/>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W&amp;B contains</a:t>
            </a:r>
            <a:endParaRPr/>
          </a:p>
        </p:txBody>
      </p:sp>
      <p:sp>
        <p:nvSpPr>
          <p:cNvPr id="1418" name="Google Shape;1418;p177"/>
          <p:cNvSpPr txBox="1"/>
          <p:nvPr/>
        </p:nvSpPr>
        <p:spPr>
          <a:xfrm>
            <a:off x="595625" y="1009075"/>
            <a:ext cx="8219700" cy="11697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b="1" i="1">
                <a:latin typeface="Open Sans"/>
                <a:ea typeface="Open Sans"/>
                <a:cs typeface="Open Sans"/>
                <a:sym typeface="Open Sans"/>
              </a:rPr>
              <a:t>Experiment Tracking</a:t>
            </a:r>
            <a:endParaRPr b="1" i="1">
              <a:latin typeface="Open Sans"/>
              <a:ea typeface="Open Sans"/>
              <a:cs typeface="Open Sans"/>
              <a:sym typeface="Open Sans"/>
            </a:endParaRPr>
          </a:p>
          <a:p>
            <a:pPr marL="914400" lvl="0" indent="0" algn="l" rtl="0">
              <a:lnSpc>
                <a:spcPct val="200000"/>
              </a:lnSpc>
              <a:spcBef>
                <a:spcPts val="0"/>
              </a:spcBef>
              <a:spcAft>
                <a:spcPts val="0"/>
              </a:spcAft>
              <a:buNone/>
            </a:pPr>
            <a:r>
              <a:rPr lang="en" sz="1200">
                <a:latin typeface="Open Sans"/>
                <a:ea typeface="Open Sans"/>
                <a:cs typeface="Open Sans"/>
                <a:sym typeface="Open Sans"/>
              </a:rPr>
              <a:t>Using few lines of code, it is super easy to spin up a new experiment, track its relevant configurations, see how they increase / decrease accuracy, reiterate...</a:t>
            </a:r>
            <a:endParaRPr sz="1200">
              <a:latin typeface="Open Sans"/>
              <a:ea typeface="Open Sans"/>
              <a:cs typeface="Open Sans"/>
              <a:sym typeface="Open Sans"/>
            </a:endParaRPr>
          </a:p>
        </p:txBody>
      </p:sp>
      <p:sp>
        <p:nvSpPr>
          <p:cNvPr id="1419" name="Google Shape;1419;p177"/>
          <p:cNvSpPr txBox="1"/>
          <p:nvPr/>
        </p:nvSpPr>
        <p:spPr>
          <a:xfrm>
            <a:off x="582789" y="2209800"/>
            <a:ext cx="8219700" cy="11697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b="1" i="1">
                <a:latin typeface="Open Sans"/>
                <a:ea typeface="Open Sans"/>
                <a:cs typeface="Open Sans"/>
                <a:sym typeface="Open Sans"/>
              </a:rPr>
              <a:t>Integrations</a:t>
            </a:r>
            <a:endParaRPr b="1" i="1">
              <a:latin typeface="Open Sans"/>
              <a:ea typeface="Open Sans"/>
              <a:cs typeface="Open Sans"/>
              <a:sym typeface="Open Sans"/>
            </a:endParaRPr>
          </a:p>
          <a:p>
            <a:pPr marL="914400" lvl="0" indent="0" algn="l" rtl="0">
              <a:lnSpc>
                <a:spcPct val="200000"/>
              </a:lnSpc>
              <a:spcBef>
                <a:spcPts val="0"/>
              </a:spcBef>
              <a:spcAft>
                <a:spcPts val="0"/>
              </a:spcAft>
              <a:buNone/>
            </a:pPr>
            <a:r>
              <a:rPr lang="en" sz="1200">
                <a:latin typeface="Open Sans"/>
                <a:ea typeface="Open Sans"/>
                <a:cs typeface="Open Sans"/>
                <a:sym typeface="Open Sans"/>
              </a:rPr>
              <a:t>W&amp;B supports integrations with many platforms e.g. PyTorch, Keras, AWS SageMaker, Databricks, …</a:t>
            </a:r>
            <a:endParaRPr sz="1200">
              <a:latin typeface="Open Sans"/>
              <a:ea typeface="Open Sans"/>
              <a:cs typeface="Open Sans"/>
              <a:sym typeface="Open Sans"/>
            </a:endParaRPr>
          </a:p>
          <a:p>
            <a:pPr marL="914400" lvl="0" indent="0" algn="l" rtl="0">
              <a:lnSpc>
                <a:spcPct val="200000"/>
              </a:lnSpc>
              <a:spcBef>
                <a:spcPts val="0"/>
              </a:spcBef>
              <a:spcAft>
                <a:spcPts val="0"/>
              </a:spcAft>
              <a:buNone/>
            </a:pPr>
            <a:r>
              <a:rPr lang="en" sz="1200">
                <a:latin typeface="Open Sans"/>
                <a:ea typeface="Open Sans"/>
                <a:cs typeface="Open Sans"/>
                <a:sym typeface="Open Sans"/>
              </a:rPr>
              <a:t>In simple words, it means that we can use this tool in any modern platform today</a:t>
            </a:r>
            <a:endParaRPr sz="1200">
              <a:latin typeface="Open Sans"/>
              <a:ea typeface="Open Sans"/>
              <a:cs typeface="Open Sans"/>
              <a:sym typeface="Open Sans"/>
            </a:endParaRPr>
          </a:p>
        </p:txBody>
      </p:sp>
      <p:sp>
        <p:nvSpPr>
          <p:cNvPr id="1420" name="Google Shape;1420;p177"/>
          <p:cNvSpPr txBox="1"/>
          <p:nvPr/>
        </p:nvSpPr>
        <p:spPr>
          <a:xfrm>
            <a:off x="609600" y="3505200"/>
            <a:ext cx="7158600" cy="11697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b="1" i="1">
                <a:latin typeface="Open Sans"/>
                <a:ea typeface="Open Sans"/>
                <a:cs typeface="Open Sans"/>
                <a:sym typeface="Open Sans"/>
              </a:rPr>
              <a:t>Hyperparameter Tuning</a:t>
            </a:r>
            <a:endParaRPr b="1" i="1">
              <a:latin typeface="Open Sans"/>
              <a:ea typeface="Open Sans"/>
              <a:cs typeface="Open Sans"/>
              <a:sym typeface="Open Sans"/>
            </a:endParaRPr>
          </a:p>
          <a:p>
            <a:pPr marL="914400" lvl="0" indent="0" algn="l" rtl="0">
              <a:lnSpc>
                <a:spcPct val="200000"/>
              </a:lnSpc>
              <a:spcBef>
                <a:spcPts val="0"/>
              </a:spcBef>
              <a:spcAft>
                <a:spcPts val="0"/>
              </a:spcAft>
              <a:buNone/>
            </a:pPr>
            <a:r>
              <a:rPr lang="en" sz="1200">
                <a:latin typeface="Open Sans"/>
                <a:ea typeface="Open Sans"/>
                <a:cs typeface="Open Sans"/>
                <a:sym typeface="Open Sans"/>
              </a:rPr>
              <a:t>W&amp;B offers “sweeps” which is a component that automates hyperparameter </a:t>
            </a:r>
            <a:endParaRPr sz="1200">
              <a:latin typeface="Open Sans"/>
              <a:ea typeface="Open Sans"/>
              <a:cs typeface="Open Sans"/>
              <a:sym typeface="Open Sans"/>
            </a:endParaRPr>
          </a:p>
          <a:p>
            <a:pPr marL="914400" lvl="0" indent="0" algn="l" rtl="0">
              <a:lnSpc>
                <a:spcPct val="200000"/>
              </a:lnSpc>
              <a:spcBef>
                <a:spcPts val="0"/>
              </a:spcBef>
              <a:spcAft>
                <a:spcPts val="0"/>
              </a:spcAft>
              <a:buNone/>
            </a:pPr>
            <a:r>
              <a:rPr lang="en" sz="1200">
                <a:latin typeface="Open Sans"/>
                <a:ea typeface="Open Sans"/>
                <a:cs typeface="Open Sans"/>
                <a:sym typeface="Open Sans"/>
              </a:rPr>
              <a:t>optimization and explore the space of possible models</a:t>
            </a:r>
            <a:endParaRPr/>
          </a:p>
        </p:txBody>
      </p:sp>
      <p:sp>
        <p:nvSpPr>
          <p:cNvPr id="1421" name="Google Shape;1421;p1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18"/>
                                        </p:tgtEl>
                                        <p:attrNameLst>
                                          <p:attrName>style.visibility</p:attrName>
                                        </p:attrNameLst>
                                      </p:cBhvr>
                                      <p:to>
                                        <p:strVal val="visible"/>
                                      </p:to>
                                    </p:set>
                                    <p:animEffect transition="in" filter="fade">
                                      <p:cBhvr>
                                        <p:cTn id="7" dur="1000"/>
                                        <p:tgtEl>
                                          <p:spTgt spid="14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9"/>
                                        </p:tgtEl>
                                        <p:attrNameLst>
                                          <p:attrName>style.visibility</p:attrName>
                                        </p:attrNameLst>
                                      </p:cBhvr>
                                      <p:to>
                                        <p:strVal val="visible"/>
                                      </p:to>
                                    </p:set>
                                    <p:animEffect transition="in" filter="fade">
                                      <p:cBhvr>
                                        <p:cTn id="12" dur="1000"/>
                                        <p:tgtEl>
                                          <p:spTgt spid="14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0"/>
                                        </p:tgtEl>
                                        <p:attrNameLst>
                                          <p:attrName>style.visibility</p:attrName>
                                        </p:attrNameLst>
                                      </p:cBhvr>
                                      <p:to>
                                        <p:strVal val="visible"/>
                                      </p:to>
                                    </p:set>
                                    <p:animEffect transition="in" filter="fade">
                                      <p:cBhvr>
                                        <p:cTn id="17" dur="1000"/>
                                        <p:tgtEl>
                                          <p:spTgt spid="1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178"/>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W&amp;B contains</a:t>
            </a:r>
            <a:endParaRPr/>
          </a:p>
        </p:txBody>
      </p:sp>
      <p:sp>
        <p:nvSpPr>
          <p:cNvPr id="1427" name="Google Shape;1427;p178"/>
          <p:cNvSpPr txBox="1"/>
          <p:nvPr/>
        </p:nvSpPr>
        <p:spPr>
          <a:xfrm>
            <a:off x="595625" y="1009075"/>
            <a:ext cx="8219700" cy="11697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b="1" i="1">
                <a:latin typeface="Open Sans"/>
                <a:ea typeface="Open Sans"/>
                <a:cs typeface="Open Sans"/>
                <a:sym typeface="Open Sans"/>
              </a:rPr>
              <a:t>Data + Model Versioning</a:t>
            </a:r>
            <a:endParaRPr b="1" i="1">
              <a:latin typeface="Open Sans"/>
              <a:ea typeface="Open Sans"/>
              <a:cs typeface="Open Sans"/>
              <a:sym typeface="Open Sans"/>
            </a:endParaRPr>
          </a:p>
          <a:p>
            <a:pPr marL="914400" lvl="0" indent="0" algn="l" rtl="0">
              <a:lnSpc>
                <a:spcPct val="200000"/>
              </a:lnSpc>
              <a:spcBef>
                <a:spcPts val="0"/>
              </a:spcBef>
              <a:spcAft>
                <a:spcPts val="0"/>
              </a:spcAft>
              <a:buNone/>
            </a:pPr>
            <a:r>
              <a:rPr lang="en" sz="1200">
                <a:latin typeface="Open Sans"/>
                <a:ea typeface="Open Sans"/>
                <a:cs typeface="Open Sans"/>
                <a:sym typeface="Open Sans"/>
              </a:rPr>
              <a:t>This is a very cool feature, in which one can version not only code but also data and model. It is known as “artifacts”</a:t>
            </a:r>
            <a:endParaRPr sz="1200">
              <a:latin typeface="Open Sans"/>
              <a:ea typeface="Open Sans"/>
              <a:cs typeface="Open Sans"/>
              <a:sym typeface="Open Sans"/>
            </a:endParaRPr>
          </a:p>
        </p:txBody>
      </p:sp>
      <p:sp>
        <p:nvSpPr>
          <p:cNvPr id="1428" name="Google Shape;1428;p178"/>
          <p:cNvSpPr txBox="1"/>
          <p:nvPr/>
        </p:nvSpPr>
        <p:spPr>
          <a:xfrm>
            <a:off x="582789" y="2209800"/>
            <a:ext cx="8219700" cy="11697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b="1" i="1">
                <a:latin typeface="Open Sans"/>
                <a:ea typeface="Open Sans"/>
                <a:cs typeface="Open Sans"/>
                <a:sym typeface="Open Sans"/>
              </a:rPr>
              <a:t>Collaborative Reports</a:t>
            </a:r>
            <a:endParaRPr b="1" i="1">
              <a:latin typeface="Open Sans"/>
              <a:ea typeface="Open Sans"/>
              <a:cs typeface="Open Sans"/>
              <a:sym typeface="Open Sans"/>
            </a:endParaRPr>
          </a:p>
          <a:p>
            <a:pPr marL="914400" lvl="0" indent="0" algn="l" rtl="0">
              <a:lnSpc>
                <a:spcPct val="200000"/>
              </a:lnSpc>
              <a:spcBef>
                <a:spcPts val="0"/>
              </a:spcBef>
              <a:spcAft>
                <a:spcPts val="0"/>
              </a:spcAft>
              <a:buNone/>
            </a:pPr>
            <a:r>
              <a:rPr lang="en" sz="1200">
                <a:latin typeface="Open Sans"/>
                <a:ea typeface="Open Sans"/>
                <a:cs typeface="Open Sans"/>
                <a:sym typeface="Open Sans"/>
              </a:rPr>
              <a:t>One can generate reports that contains relevant graphs and text about experiment, share it with stakeholders. Super relevant for </a:t>
            </a:r>
            <a:r>
              <a:rPr lang="en" sz="1200" b="1">
                <a:latin typeface="Open Sans"/>
                <a:ea typeface="Open Sans"/>
                <a:cs typeface="Open Sans"/>
                <a:sym typeface="Open Sans"/>
              </a:rPr>
              <a:t>explainability, data analysis</a:t>
            </a:r>
            <a:r>
              <a:rPr lang="en" sz="1200">
                <a:latin typeface="Open Sans"/>
                <a:ea typeface="Open Sans"/>
                <a:cs typeface="Open Sans"/>
                <a:sym typeface="Open Sans"/>
              </a:rPr>
              <a:t> purposes</a:t>
            </a:r>
            <a:endParaRPr sz="1200">
              <a:latin typeface="Open Sans"/>
              <a:ea typeface="Open Sans"/>
              <a:cs typeface="Open Sans"/>
              <a:sym typeface="Open Sans"/>
            </a:endParaRPr>
          </a:p>
        </p:txBody>
      </p:sp>
      <p:sp>
        <p:nvSpPr>
          <p:cNvPr id="1429" name="Google Shape;1429;p178"/>
          <p:cNvSpPr txBox="1"/>
          <p:nvPr/>
        </p:nvSpPr>
        <p:spPr>
          <a:xfrm>
            <a:off x="609600" y="3505200"/>
            <a:ext cx="7158600" cy="15393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b="1" i="1">
                <a:latin typeface="Open Sans"/>
                <a:ea typeface="Open Sans"/>
                <a:cs typeface="Open Sans"/>
                <a:sym typeface="Open Sans"/>
              </a:rPr>
              <a:t>Self Hosting</a:t>
            </a:r>
            <a:endParaRPr b="1" i="1">
              <a:latin typeface="Open Sans"/>
              <a:ea typeface="Open Sans"/>
              <a:cs typeface="Open Sans"/>
              <a:sym typeface="Open Sans"/>
            </a:endParaRPr>
          </a:p>
          <a:p>
            <a:pPr marL="914400" lvl="0" indent="0" algn="l" rtl="0">
              <a:lnSpc>
                <a:spcPct val="200000"/>
              </a:lnSpc>
              <a:spcBef>
                <a:spcPts val="0"/>
              </a:spcBef>
              <a:spcAft>
                <a:spcPts val="0"/>
              </a:spcAft>
              <a:buNone/>
            </a:pPr>
            <a:r>
              <a:rPr lang="en" sz="1200">
                <a:latin typeface="Open Sans"/>
                <a:ea typeface="Open Sans"/>
                <a:cs typeface="Open Sans"/>
                <a:sym typeface="Open Sans"/>
              </a:rPr>
              <a:t>The last component is called “self hosting”, and basically it is spinning up a server (locally / remote) that will host W&amp;B, thus one can keep its data safe</a:t>
            </a:r>
            <a:endParaRPr sz="1200">
              <a:latin typeface="Open Sans"/>
              <a:ea typeface="Open Sans"/>
              <a:cs typeface="Open Sans"/>
              <a:sym typeface="Open Sans"/>
            </a:endParaRPr>
          </a:p>
          <a:p>
            <a:pPr marL="914400" lvl="0" indent="0" algn="l" rtl="0">
              <a:lnSpc>
                <a:spcPct val="200000"/>
              </a:lnSpc>
              <a:spcBef>
                <a:spcPts val="0"/>
              </a:spcBef>
              <a:spcAft>
                <a:spcPts val="0"/>
              </a:spcAft>
              <a:buNone/>
            </a:pPr>
            <a:endParaRPr sz="1200">
              <a:latin typeface="Open Sans"/>
              <a:ea typeface="Open Sans"/>
              <a:cs typeface="Open Sans"/>
              <a:sym typeface="Open Sans"/>
            </a:endParaRPr>
          </a:p>
        </p:txBody>
      </p:sp>
      <p:sp>
        <p:nvSpPr>
          <p:cNvPr id="1430" name="Google Shape;1430;p1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7"/>
                                        </p:tgtEl>
                                        <p:attrNameLst>
                                          <p:attrName>style.visibility</p:attrName>
                                        </p:attrNameLst>
                                      </p:cBhvr>
                                      <p:to>
                                        <p:strVal val="visible"/>
                                      </p:to>
                                    </p:set>
                                    <p:animEffect transition="in" filter="fade">
                                      <p:cBhvr>
                                        <p:cTn id="7" dur="1000"/>
                                        <p:tgtEl>
                                          <p:spTgt spid="14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8"/>
                                        </p:tgtEl>
                                        <p:attrNameLst>
                                          <p:attrName>style.visibility</p:attrName>
                                        </p:attrNameLst>
                                      </p:cBhvr>
                                      <p:to>
                                        <p:strVal val="visible"/>
                                      </p:to>
                                    </p:set>
                                    <p:animEffect transition="in" filter="fade">
                                      <p:cBhvr>
                                        <p:cTn id="12" dur="1000"/>
                                        <p:tgtEl>
                                          <p:spTgt spid="14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29"/>
                                        </p:tgtEl>
                                        <p:attrNameLst>
                                          <p:attrName>style.visibility</p:attrName>
                                        </p:attrNameLst>
                                      </p:cBhvr>
                                      <p:to>
                                        <p:strVal val="visible"/>
                                      </p:to>
                                    </p:set>
                                    <p:animEffect transition="in" filter="fade">
                                      <p:cBhvr>
                                        <p:cTn id="17" dur="1000"/>
                                        <p:tgtEl>
                                          <p:spTgt spid="14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sp>
        <p:nvSpPr>
          <p:cNvPr id="1435" name="Google Shape;1435;p179"/>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436" name="Google Shape;1436;p179"/>
          <p:cNvSpPr txBox="1"/>
          <p:nvPr/>
        </p:nvSpPr>
        <p:spPr>
          <a:xfrm>
            <a:off x="595625" y="1009075"/>
            <a:ext cx="8219700" cy="3417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Experiment Tracking</a:t>
            </a:r>
            <a:endParaRPr b="1">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What’s an experiment? Essentially, it’s training a model over some data and getting results.</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However, the difference relies in the fact that we are trying several configurations, e.g.:</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Different learning rate (eta)</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Different optimizer (adam? sgd?)</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Different number of epochs (10? 20? 30?)</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Different data split</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a:t>
            </a:r>
            <a:endParaRPr>
              <a:latin typeface="Open Sans"/>
              <a:ea typeface="Open Sans"/>
              <a:cs typeface="Open Sans"/>
              <a:sym typeface="Open Sans"/>
            </a:endParaRPr>
          </a:p>
        </p:txBody>
      </p:sp>
      <p:sp>
        <p:nvSpPr>
          <p:cNvPr id="1437" name="Google Shape;1437;p1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158</a:t>
            </a:fld>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180"/>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pic>
        <p:nvPicPr>
          <p:cNvPr id="1443" name="Google Shape;1443;p180"/>
          <p:cNvPicPr preferRelativeResize="0"/>
          <p:nvPr/>
        </p:nvPicPr>
        <p:blipFill rotWithShape="1">
          <a:blip r:embed="rId3">
            <a:alphaModFix/>
          </a:blip>
          <a:srcRect r="2619"/>
          <a:stretch/>
        </p:blipFill>
        <p:spPr>
          <a:xfrm>
            <a:off x="1176875" y="1355025"/>
            <a:ext cx="3067225" cy="1804250"/>
          </a:xfrm>
          <a:prstGeom prst="rect">
            <a:avLst/>
          </a:prstGeom>
          <a:noFill/>
          <a:ln>
            <a:noFill/>
          </a:ln>
        </p:spPr>
      </p:pic>
      <p:pic>
        <p:nvPicPr>
          <p:cNvPr id="1444" name="Google Shape;1444;p180"/>
          <p:cNvPicPr preferRelativeResize="0"/>
          <p:nvPr/>
        </p:nvPicPr>
        <p:blipFill>
          <a:blip r:embed="rId4">
            <a:alphaModFix/>
          </a:blip>
          <a:stretch>
            <a:fillRect/>
          </a:stretch>
        </p:blipFill>
        <p:spPr>
          <a:xfrm>
            <a:off x="5122525" y="1307050"/>
            <a:ext cx="3067225" cy="1804250"/>
          </a:xfrm>
          <a:prstGeom prst="rect">
            <a:avLst/>
          </a:prstGeom>
          <a:noFill/>
          <a:ln>
            <a:noFill/>
          </a:ln>
        </p:spPr>
      </p:pic>
      <p:sp>
        <p:nvSpPr>
          <p:cNvPr id="1445" name="Google Shape;1445;p1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159</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Backpropagation</a:t>
            </a:r>
            <a:endParaRPr/>
          </a:p>
        </p:txBody>
      </p:sp>
      <p:sp>
        <p:nvSpPr>
          <p:cNvPr id="223" name="Google Shape;223;p34"/>
          <p:cNvSpPr txBox="1"/>
          <p:nvPr/>
        </p:nvSpPr>
        <p:spPr>
          <a:xfrm>
            <a:off x="1054675" y="1123950"/>
            <a:ext cx="7321800" cy="158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1200" u="sng">
                <a:highlight>
                  <a:srgbClr val="FFFFFF"/>
                </a:highlight>
                <a:latin typeface="Open Sans"/>
                <a:ea typeface="Open Sans"/>
                <a:cs typeface="Open Sans"/>
                <a:sym typeface="Open Sans"/>
              </a:rPr>
              <a:t>A more complicated example:</a:t>
            </a:r>
            <a:endParaRPr sz="1200">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	f(x, y, z) = (x + y) * z</a:t>
            </a:r>
            <a:endParaRPr sz="1200">
              <a:highlight>
                <a:srgbClr val="FFFFFF"/>
              </a:highlight>
              <a:latin typeface="Open Sans"/>
              <a:ea typeface="Open Sans"/>
              <a:cs typeface="Open Sans"/>
              <a:sym typeface="Open Sans"/>
            </a:endParaRPr>
          </a:p>
          <a:p>
            <a:pPr marL="0" lvl="0" indent="45720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q(x, y) = (x + y) =&gt; f(x, y, z) = q(x, y) * z</a:t>
            </a:r>
            <a:endParaRPr sz="1200">
              <a:highlight>
                <a:srgbClr val="FFFFFF"/>
              </a:highlight>
              <a:latin typeface="Open Sans"/>
              <a:ea typeface="Open Sans"/>
              <a:cs typeface="Open Sans"/>
              <a:sym typeface="Open Sans"/>
            </a:endParaRPr>
          </a:p>
          <a:p>
            <a:pPr marL="0" lvl="0" indent="457200" algn="l" rtl="0">
              <a:lnSpc>
                <a:spcPct val="115000"/>
              </a:lnSpc>
              <a:spcBef>
                <a:spcPts val="1500"/>
              </a:spcBef>
              <a:spcAft>
                <a:spcPts val="1500"/>
              </a:spcAft>
              <a:buNone/>
            </a:pPr>
            <a:r>
              <a:rPr lang="en" sz="1200" u="sng">
                <a:highlight>
                  <a:srgbClr val="FFFFFF"/>
                </a:highlight>
                <a:latin typeface="Open Sans"/>
                <a:ea typeface="Open Sans"/>
                <a:cs typeface="Open Sans"/>
                <a:sym typeface="Open Sans"/>
              </a:rPr>
              <a:t>Using the chain rule: </a:t>
            </a:r>
            <a:endParaRPr sz="1200">
              <a:highlight>
                <a:srgbClr val="FFFFFF"/>
              </a:highlight>
              <a:latin typeface="Open Sans"/>
              <a:ea typeface="Open Sans"/>
              <a:cs typeface="Open Sans"/>
              <a:sym typeface="Open Sans"/>
            </a:endParaRPr>
          </a:p>
        </p:txBody>
      </p:sp>
      <p:pic>
        <p:nvPicPr>
          <p:cNvPr id="224" name="Google Shape;224;p34"/>
          <p:cNvPicPr preferRelativeResize="0"/>
          <p:nvPr/>
        </p:nvPicPr>
        <p:blipFill rotWithShape="1">
          <a:blip r:embed="rId3">
            <a:alphaModFix/>
          </a:blip>
          <a:srcRect t="6907"/>
          <a:stretch/>
        </p:blipFill>
        <p:spPr>
          <a:xfrm>
            <a:off x="3332850" y="2331000"/>
            <a:ext cx="1566500" cy="617925"/>
          </a:xfrm>
          <a:prstGeom prst="rect">
            <a:avLst/>
          </a:prstGeom>
          <a:noFill/>
          <a:ln>
            <a:noFill/>
          </a:ln>
        </p:spPr>
      </p:pic>
      <p:pic>
        <p:nvPicPr>
          <p:cNvPr id="225" name="Google Shape;225;p34"/>
          <p:cNvPicPr preferRelativeResize="0"/>
          <p:nvPr/>
        </p:nvPicPr>
        <p:blipFill>
          <a:blip r:embed="rId4">
            <a:alphaModFix/>
          </a:blip>
          <a:stretch>
            <a:fillRect/>
          </a:stretch>
        </p:blipFill>
        <p:spPr>
          <a:xfrm>
            <a:off x="1742050" y="3055925"/>
            <a:ext cx="4684360" cy="1782775"/>
          </a:xfrm>
          <a:prstGeom prst="rect">
            <a:avLst/>
          </a:prstGeom>
          <a:noFill/>
          <a:ln>
            <a:noFill/>
          </a:ln>
        </p:spPr>
      </p:pic>
      <p:sp>
        <p:nvSpPr>
          <p:cNvPr id="226" name="Google Shape;22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449"/>
        <p:cNvGrpSpPr/>
        <p:nvPr/>
      </p:nvGrpSpPr>
      <p:grpSpPr>
        <a:xfrm>
          <a:off x="0" y="0"/>
          <a:ext cx="0" cy="0"/>
          <a:chOff x="0" y="0"/>
          <a:chExt cx="0" cy="0"/>
        </a:xfrm>
      </p:grpSpPr>
      <p:sp>
        <p:nvSpPr>
          <p:cNvPr id="1450" name="Google Shape;1450;p181"/>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451" name="Google Shape;1451;p181"/>
          <p:cNvSpPr txBox="1"/>
          <p:nvPr/>
        </p:nvSpPr>
        <p:spPr>
          <a:xfrm>
            <a:off x="595625" y="1009075"/>
            <a:ext cx="8219700" cy="2124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Integrations</a:t>
            </a:r>
            <a:endParaRPr b="1">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As mentioned, integrations focuses on bringing this product into the main and modern ML frameworks (e.g. PyTorch), repositories (e.g. HuggingFace), services (e.g. AWS SageMaker).</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It basically contains tons of information about how to customize the W&amp;B integration into each of these, as each one of them has its own set of configurations, connection, etc.</a:t>
            </a:r>
            <a:endParaRPr>
              <a:latin typeface="Open Sans"/>
              <a:ea typeface="Open Sans"/>
              <a:cs typeface="Open Sans"/>
              <a:sym typeface="Open Sans"/>
            </a:endParaRPr>
          </a:p>
        </p:txBody>
      </p:sp>
      <p:sp>
        <p:nvSpPr>
          <p:cNvPr id="1452" name="Google Shape;1452;p1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160</a:t>
            </a:fld>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456"/>
        <p:cNvGrpSpPr/>
        <p:nvPr/>
      </p:nvGrpSpPr>
      <p:grpSpPr>
        <a:xfrm>
          <a:off x="0" y="0"/>
          <a:ext cx="0" cy="0"/>
          <a:chOff x="0" y="0"/>
          <a:chExt cx="0" cy="0"/>
        </a:xfrm>
      </p:grpSpPr>
      <p:sp>
        <p:nvSpPr>
          <p:cNvPr id="1457" name="Google Shape;1457;p182"/>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458" name="Google Shape;1458;p182"/>
          <p:cNvSpPr txBox="1"/>
          <p:nvPr/>
        </p:nvSpPr>
        <p:spPr>
          <a:xfrm>
            <a:off x="595625" y="1009075"/>
            <a:ext cx="15000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Integrations</a:t>
            </a:r>
            <a:endParaRPr>
              <a:latin typeface="Open Sans"/>
              <a:ea typeface="Open Sans"/>
              <a:cs typeface="Open Sans"/>
              <a:sym typeface="Open Sans"/>
            </a:endParaRPr>
          </a:p>
        </p:txBody>
      </p:sp>
      <p:pic>
        <p:nvPicPr>
          <p:cNvPr id="1459" name="Google Shape;1459;p182"/>
          <p:cNvPicPr preferRelativeResize="0"/>
          <p:nvPr/>
        </p:nvPicPr>
        <p:blipFill rotWithShape="1">
          <a:blip r:embed="rId3">
            <a:alphaModFix/>
          </a:blip>
          <a:srcRect l="15932" t="19047" r="3147" b="4546"/>
          <a:stretch/>
        </p:blipFill>
        <p:spPr>
          <a:xfrm>
            <a:off x="1027300" y="1999550"/>
            <a:ext cx="1418150" cy="2081375"/>
          </a:xfrm>
          <a:prstGeom prst="rect">
            <a:avLst/>
          </a:prstGeom>
          <a:noFill/>
          <a:ln>
            <a:noFill/>
          </a:ln>
        </p:spPr>
      </p:pic>
      <p:pic>
        <p:nvPicPr>
          <p:cNvPr id="1460" name="Google Shape;1460;p182"/>
          <p:cNvPicPr preferRelativeResize="0"/>
          <p:nvPr/>
        </p:nvPicPr>
        <p:blipFill>
          <a:blip r:embed="rId4">
            <a:alphaModFix/>
          </a:blip>
          <a:stretch>
            <a:fillRect/>
          </a:stretch>
        </p:blipFill>
        <p:spPr>
          <a:xfrm>
            <a:off x="3007225" y="2228313"/>
            <a:ext cx="1933575" cy="1533525"/>
          </a:xfrm>
          <a:prstGeom prst="rect">
            <a:avLst/>
          </a:prstGeom>
          <a:noFill/>
          <a:ln>
            <a:noFill/>
          </a:ln>
        </p:spPr>
      </p:pic>
      <p:sp>
        <p:nvSpPr>
          <p:cNvPr id="1461" name="Google Shape;1461;p182"/>
          <p:cNvSpPr txBox="1"/>
          <p:nvPr/>
        </p:nvSpPr>
        <p:spPr>
          <a:xfrm>
            <a:off x="976625" y="1618675"/>
            <a:ext cx="20856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i="1">
                <a:latin typeface="Open Sans"/>
                <a:ea typeface="Open Sans"/>
                <a:cs typeface="Open Sans"/>
                <a:sym typeface="Open Sans"/>
              </a:rPr>
              <a:t>ML / DL frameworks</a:t>
            </a:r>
            <a:endParaRPr i="1">
              <a:latin typeface="Open Sans"/>
              <a:ea typeface="Open Sans"/>
              <a:cs typeface="Open Sans"/>
              <a:sym typeface="Open Sans"/>
            </a:endParaRPr>
          </a:p>
        </p:txBody>
      </p:sp>
      <p:sp>
        <p:nvSpPr>
          <p:cNvPr id="1462" name="Google Shape;1462;p182"/>
          <p:cNvSpPr txBox="1"/>
          <p:nvPr/>
        </p:nvSpPr>
        <p:spPr>
          <a:xfrm>
            <a:off x="3034025" y="1618675"/>
            <a:ext cx="20856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i="1">
                <a:latin typeface="Open Sans"/>
                <a:ea typeface="Open Sans"/>
                <a:cs typeface="Open Sans"/>
                <a:sym typeface="Open Sans"/>
              </a:rPr>
              <a:t>ML / DL repositories</a:t>
            </a:r>
            <a:endParaRPr i="1">
              <a:latin typeface="Open Sans"/>
              <a:ea typeface="Open Sans"/>
              <a:cs typeface="Open Sans"/>
              <a:sym typeface="Open Sans"/>
            </a:endParaRPr>
          </a:p>
        </p:txBody>
      </p:sp>
      <p:sp>
        <p:nvSpPr>
          <p:cNvPr id="1463" name="Google Shape;1463;p182"/>
          <p:cNvSpPr txBox="1"/>
          <p:nvPr/>
        </p:nvSpPr>
        <p:spPr>
          <a:xfrm>
            <a:off x="5320025" y="1618675"/>
            <a:ext cx="20856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i="1">
                <a:latin typeface="Open Sans"/>
                <a:ea typeface="Open Sans"/>
                <a:cs typeface="Open Sans"/>
                <a:sym typeface="Open Sans"/>
              </a:rPr>
              <a:t>ML / DL / other tools</a:t>
            </a:r>
            <a:endParaRPr i="1">
              <a:latin typeface="Open Sans"/>
              <a:ea typeface="Open Sans"/>
              <a:cs typeface="Open Sans"/>
              <a:sym typeface="Open Sans"/>
            </a:endParaRPr>
          </a:p>
        </p:txBody>
      </p:sp>
      <p:pic>
        <p:nvPicPr>
          <p:cNvPr id="1464" name="Google Shape;1464;p182"/>
          <p:cNvPicPr preferRelativeResize="0"/>
          <p:nvPr/>
        </p:nvPicPr>
        <p:blipFill>
          <a:blip r:embed="rId5">
            <a:alphaModFix/>
          </a:blip>
          <a:stretch>
            <a:fillRect/>
          </a:stretch>
        </p:blipFill>
        <p:spPr>
          <a:xfrm>
            <a:off x="5398000" y="2171275"/>
            <a:ext cx="1247775" cy="1562100"/>
          </a:xfrm>
          <a:prstGeom prst="rect">
            <a:avLst/>
          </a:prstGeom>
          <a:noFill/>
          <a:ln>
            <a:noFill/>
          </a:ln>
        </p:spPr>
      </p:pic>
      <p:sp>
        <p:nvSpPr>
          <p:cNvPr id="1465" name="Google Shape;1465;p1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161</a:t>
            </a:fld>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183"/>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471" name="Google Shape;1471;p183"/>
          <p:cNvSpPr txBox="1"/>
          <p:nvPr/>
        </p:nvSpPr>
        <p:spPr>
          <a:xfrm>
            <a:off x="595625" y="1009075"/>
            <a:ext cx="8219700" cy="2986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Hyperparameter Tuning (Optimization)</a:t>
            </a:r>
            <a:endParaRPr b="1">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In ML &amp; DL, hyperparameter optimization or tuning is the problem of choosing a set of optimal hyperparameters for a learning algorithm. </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A hyperparameter is a parameter whose value is used to control the learning process, for example:</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Learning rate: 0.01/ 0.02 / 0.1 / 0.001 / …</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Early stopping (by number of epochs): 7 / 10 / 20 / ...</a:t>
            </a:r>
            <a:endParaRPr>
              <a:latin typeface="Open Sans"/>
              <a:ea typeface="Open Sans"/>
              <a:cs typeface="Open Sans"/>
              <a:sym typeface="Open Sans"/>
            </a:endParaRPr>
          </a:p>
        </p:txBody>
      </p:sp>
      <p:sp>
        <p:nvSpPr>
          <p:cNvPr id="1472" name="Google Shape;1472;p1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162</a:t>
            </a:fld>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476"/>
        <p:cNvGrpSpPr/>
        <p:nvPr/>
      </p:nvGrpSpPr>
      <p:grpSpPr>
        <a:xfrm>
          <a:off x="0" y="0"/>
          <a:ext cx="0" cy="0"/>
          <a:chOff x="0" y="0"/>
          <a:chExt cx="0" cy="0"/>
        </a:xfrm>
      </p:grpSpPr>
      <p:sp>
        <p:nvSpPr>
          <p:cNvPr id="1477" name="Google Shape;1477;p184"/>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478" name="Google Shape;1478;p184"/>
          <p:cNvSpPr txBox="1"/>
          <p:nvPr/>
        </p:nvSpPr>
        <p:spPr>
          <a:xfrm>
            <a:off x="595625" y="1009075"/>
            <a:ext cx="8219700" cy="2555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Hyperparameter Tuning (Optimization)</a:t>
            </a:r>
            <a:endParaRPr b="1">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There are several strategies to hyperparameter tuning, such as:</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Random Search Optimization</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Grid Search Optimization</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Bayesian Optimization</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Let’s walk each one of them accordingly...</a:t>
            </a:r>
            <a:endParaRPr>
              <a:latin typeface="Open Sans"/>
              <a:ea typeface="Open Sans"/>
              <a:cs typeface="Open Sans"/>
              <a:sym typeface="Open Sans"/>
            </a:endParaRPr>
          </a:p>
        </p:txBody>
      </p:sp>
      <p:sp>
        <p:nvSpPr>
          <p:cNvPr id="1479" name="Google Shape;1479;p1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163</a:t>
            </a:fld>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185"/>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485" name="Google Shape;1485;p185"/>
          <p:cNvSpPr txBox="1"/>
          <p:nvPr/>
        </p:nvSpPr>
        <p:spPr>
          <a:xfrm>
            <a:off x="595625" y="1009075"/>
            <a:ext cx="8219700" cy="2124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Hyperparameter Tuning (Optimization) - Random Search</a:t>
            </a:r>
            <a:endParaRPr b="1" u="sng">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Given a search space with some parameters,</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Let us pick some random combination of them and</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run the model accordingly, store results, and</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then try other set of parameters.</a:t>
            </a:r>
            <a:endParaRPr>
              <a:latin typeface="Open Sans"/>
              <a:ea typeface="Open Sans"/>
              <a:cs typeface="Open Sans"/>
              <a:sym typeface="Open Sans"/>
            </a:endParaRPr>
          </a:p>
        </p:txBody>
      </p:sp>
      <p:pic>
        <p:nvPicPr>
          <p:cNvPr id="1486" name="Google Shape;1486;p185"/>
          <p:cNvPicPr preferRelativeResize="0"/>
          <p:nvPr/>
        </p:nvPicPr>
        <p:blipFill rotWithShape="1">
          <a:blip r:embed="rId3">
            <a:alphaModFix/>
          </a:blip>
          <a:srcRect b="15103"/>
          <a:stretch/>
        </p:blipFill>
        <p:spPr>
          <a:xfrm>
            <a:off x="5048975" y="1491125"/>
            <a:ext cx="3343700" cy="2911550"/>
          </a:xfrm>
          <a:prstGeom prst="rect">
            <a:avLst/>
          </a:prstGeom>
          <a:noFill/>
          <a:ln>
            <a:noFill/>
          </a:ln>
        </p:spPr>
      </p:pic>
      <p:sp>
        <p:nvSpPr>
          <p:cNvPr id="1487" name="Google Shape;1487;p185"/>
          <p:cNvSpPr txBox="1"/>
          <p:nvPr/>
        </p:nvSpPr>
        <p:spPr>
          <a:xfrm>
            <a:off x="6201825" y="4454875"/>
            <a:ext cx="63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4"/>
              </a:rPr>
              <a:t>source</a:t>
            </a:r>
            <a:endParaRPr sz="1000">
              <a:latin typeface="Open Sans"/>
              <a:ea typeface="Open Sans"/>
              <a:cs typeface="Open Sans"/>
              <a:sym typeface="Open Sans"/>
            </a:endParaRPr>
          </a:p>
        </p:txBody>
      </p:sp>
      <p:sp>
        <p:nvSpPr>
          <p:cNvPr id="1488" name="Google Shape;1488;p1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164</a:t>
            </a:fld>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492"/>
        <p:cNvGrpSpPr/>
        <p:nvPr/>
      </p:nvGrpSpPr>
      <p:grpSpPr>
        <a:xfrm>
          <a:off x="0" y="0"/>
          <a:ext cx="0" cy="0"/>
          <a:chOff x="0" y="0"/>
          <a:chExt cx="0" cy="0"/>
        </a:xfrm>
      </p:grpSpPr>
      <p:sp>
        <p:nvSpPr>
          <p:cNvPr id="1493" name="Google Shape;1493;p186"/>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494" name="Google Shape;1494;p186"/>
          <p:cNvSpPr txBox="1"/>
          <p:nvPr/>
        </p:nvSpPr>
        <p:spPr>
          <a:xfrm>
            <a:off x="595625" y="1009075"/>
            <a:ext cx="8219700" cy="2124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Hyperparameter Tuning (Optimization) - Grid Search</a:t>
            </a:r>
            <a:endParaRPr b="1" u="sng">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Given a search space with some parameters,</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Let us pick </a:t>
            </a:r>
            <a:r>
              <a:rPr lang="en" b="1">
                <a:latin typeface="Open Sans"/>
                <a:ea typeface="Open Sans"/>
                <a:cs typeface="Open Sans"/>
                <a:sym typeface="Open Sans"/>
              </a:rPr>
              <a:t>any</a:t>
            </a:r>
            <a:r>
              <a:rPr lang="en">
                <a:latin typeface="Open Sans"/>
                <a:ea typeface="Open Sans"/>
                <a:cs typeface="Open Sans"/>
                <a:sym typeface="Open Sans"/>
              </a:rPr>
              <a:t> combination (e.g. x1, y1, x2, y2, …) </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of them and run the model accordingly, store results, and</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then try other set of parameters.</a:t>
            </a:r>
            <a:endParaRPr>
              <a:latin typeface="Open Sans"/>
              <a:ea typeface="Open Sans"/>
              <a:cs typeface="Open Sans"/>
              <a:sym typeface="Open Sans"/>
            </a:endParaRPr>
          </a:p>
        </p:txBody>
      </p:sp>
      <p:sp>
        <p:nvSpPr>
          <p:cNvPr id="1495" name="Google Shape;1495;p186"/>
          <p:cNvSpPr txBox="1"/>
          <p:nvPr/>
        </p:nvSpPr>
        <p:spPr>
          <a:xfrm>
            <a:off x="6201825" y="4454875"/>
            <a:ext cx="6351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3"/>
              </a:rPr>
              <a:t>source</a:t>
            </a:r>
            <a:endParaRPr sz="1000">
              <a:latin typeface="Open Sans"/>
              <a:ea typeface="Open Sans"/>
              <a:cs typeface="Open Sans"/>
              <a:sym typeface="Open Sans"/>
            </a:endParaRPr>
          </a:p>
        </p:txBody>
      </p:sp>
      <p:pic>
        <p:nvPicPr>
          <p:cNvPr id="1496" name="Google Shape;1496;p186"/>
          <p:cNvPicPr preferRelativeResize="0"/>
          <p:nvPr/>
        </p:nvPicPr>
        <p:blipFill>
          <a:blip r:embed="rId4">
            <a:alphaModFix/>
          </a:blip>
          <a:stretch>
            <a:fillRect/>
          </a:stretch>
        </p:blipFill>
        <p:spPr>
          <a:xfrm>
            <a:off x="5726300" y="1987250"/>
            <a:ext cx="2192946" cy="1705625"/>
          </a:xfrm>
          <a:prstGeom prst="rect">
            <a:avLst/>
          </a:prstGeom>
          <a:noFill/>
          <a:ln>
            <a:noFill/>
          </a:ln>
        </p:spPr>
      </p:pic>
      <p:sp>
        <p:nvSpPr>
          <p:cNvPr id="1497" name="Google Shape;1497;p1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165</a:t>
            </a:fld>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sp>
        <p:nvSpPr>
          <p:cNvPr id="1502" name="Google Shape;1502;p187"/>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503" name="Google Shape;1503;p187"/>
          <p:cNvSpPr txBox="1"/>
          <p:nvPr/>
        </p:nvSpPr>
        <p:spPr>
          <a:xfrm>
            <a:off x="595625" y="1009075"/>
            <a:ext cx="8219700" cy="3417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Hyperparameter Tuning (Optimization) - Bayesian Search</a:t>
            </a:r>
            <a:endParaRPr b="1" u="sng">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Bayesian Optimization is an approach that uses Bayes Theorem to direct the search in order to find the </a:t>
            </a:r>
            <a:r>
              <a:rPr lang="en" b="1">
                <a:latin typeface="Open Sans"/>
                <a:ea typeface="Open Sans"/>
                <a:cs typeface="Open Sans"/>
                <a:sym typeface="Open Sans"/>
              </a:rPr>
              <a:t>minimum</a:t>
            </a:r>
            <a:r>
              <a:rPr lang="en">
                <a:latin typeface="Open Sans"/>
                <a:ea typeface="Open Sans"/>
                <a:cs typeface="Open Sans"/>
                <a:sym typeface="Open Sans"/>
              </a:rPr>
              <a:t> or </a:t>
            </a:r>
            <a:r>
              <a:rPr lang="en" b="1">
                <a:latin typeface="Open Sans"/>
                <a:ea typeface="Open Sans"/>
                <a:cs typeface="Open Sans"/>
                <a:sym typeface="Open Sans"/>
              </a:rPr>
              <a:t>maximum</a:t>
            </a:r>
            <a:r>
              <a:rPr lang="en">
                <a:latin typeface="Open Sans"/>
                <a:ea typeface="Open Sans"/>
                <a:cs typeface="Open Sans"/>
                <a:sym typeface="Open Sans"/>
              </a:rPr>
              <a:t> of an objective function.</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It is an approach that is most useful for objective functions that are complex, noisy, and/or expensive to evaluate</a:t>
            </a:r>
            <a:endParaRPr>
              <a:latin typeface="Open Sans"/>
              <a:ea typeface="Open Sans"/>
              <a:cs typeface="Open Sans"/>
              <a:sym typeface="Open Sans"/>
            </a:endParaRPr>
          </a:p>
          <a:p>
            <a:pPr marL="0" lvl="0" indent="0" algn="l" rtl="0">
              <a:lnSpc>
                <a:spcPct val="200000"/>
              </a:lnSpc>
              <a:spcBef>
                <a:spcPts val="0"/>
              </a:spcBef>
              <a:spcAft>
                <a:spcPts val="0"/>
              </a:spcAft>
              <a:buNone/>
            </a:pP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Out of the 3 methods presented, bayesian is most popular because it uses data to evaluate historical performance, and acts accordingly in the future (next iteration)</a:t>
            </a:r>
            <a:endParaRPr>
              <a:latin typeface="Open Sans"/>
              <a:ea typeface="Open Sans"/>
              <a:cs typeface="Open Sans"/>
              <a:sym typeface="Open Sans"/>
            </a:endParaRPr>
          </a:p>
        </p:txBody>
      </p:sp>
      <p:sp>
        <p:nvSpPr>
          <p:cNvPr id="1504" name="Google Shape;1504;p1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166</a:t>
            </a:fld>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sp>
        <p:nvSpPr>
          <p:cNvPr id="1509" name="Google Shape;1509;p188"/>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510" name="Google Shape;1510;p188"/>
          <p:cNvSpPr txBox="1"/>
          <p:nvPr/>
        </p:nvSpPr>
        <p:spPr>
          <a:xfrm>
            <a:off x="595625" y="1009075"/>
            <a:ext cx="82197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Hyperparameter Tuning (Optimization) - Bayesian Search</a:t>
            </a:r>
            <a:endParaRPr>
              <a:latin typeface="Open Sans"/>
              <a:ea typeface="Open Sans"/>
              <a:cs typeface="Open Sans"/>
              <a:sym typeface="Open Sans"/>
            </a:endParaRPr>
          </a:p>
        </p:txBody>
      </p:sp>
      <p:pic>
        <p:nvPicPr>
          <p:cNvPr id="1511" name="Google Shape;1511;p188"/>
          <p:cNvPicPr preferRelativeResize="0"/>
          <p:nvPr/>
        </p:nvPicPr>
        <p:blipFill>
          <a:blip r:embed="rId3">
            <a:alphaModFix/>
          </a:blip>
          <a:stretch>
            <a:fillRect/>
          </a:stretch>
        </p:blipFill>
        <p:spPr>
          <a:xfrm>
            <a:off x="622300" y="1485475"/>
            <a:ext cx="6247068" cy="3429425"/>
          </a:xfrm>
          <a:prstGeom prst="rect">
            <a:avLst/>
          </a:prstGeom>
          <a:noFill/>
          <a:ln>
            <a:noFill/>
          </a:ln>
        </p:spPr>
      </p:pic>
      <p:sp>
        <p:nvSpPr>
          <p:cNvPr id="1512" name="Google Shape;1512;p188"/>
          <p:cNvSpPr txBox="1"/>
          <p:nvPr/>
        </p:nvSpPr>
        <p:spPr>
          <a:xfrm>
            <a:off x="7584725" y="4522600"/>
            <a:ext cx="71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4"/>
              </a:rPr>
              <a:t>source</a:t>
            </a:r>
            <a:endParaRPr sz="1000">
              <a:latin typeface="Open Sans"/>
              <a:ea typeface="Open Sans"/>
              <a:cs typeface="Open Sans"/>
              <a:sym typeface="Open Sans"/>
            </a:endParaRPr>
          </a:p>
        </p:txBody>
      </p:sp>
      <p:sp>
        <p:nvSpPr>
          <p:cNvPr id="1513" name="Google Shape;1513;p1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167</a:t>
            </a:fld>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89"/>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519" name="Google Shape;1519;p189"/>
          <p:cNvSpPr txBox="1"/>
          <p:nvPr/>
        </p:nvSpPr>
        <p:spPr>
          <a:xfrm>
            <a:off x="595625" y="1009075"/>
            <a:ext cx="8219700" cy="1693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Hyperparameter Tuning (Optimization)</a:t>
            </a:r>
            <a:endParaRPr b="1" u="sng">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All of this theory is implemented as a </a:t>
            </a:r>
            <a:r>
              <a:rPr lang="en" i="1">
                <a:latin typeface="Open Sans"/>
                <a:ea typeface="Open Sans"/>
                <a:cs typeface="Open Sans"/>
                <a:sym typeface="Open Sans"/>
              </a:rPr>
              <a:t>“sweep”</a:t>
            </a:r>
            <a:r>
              <a:rPr lang="en">
                <a:latin typeface="Open Sans"/>
                <a:ea typeface="Open Sans"/>
                <a:cs typeface="Open Sans"/>
                <a:sym typeface="Open Sans"/>
              </a:rPr>
              <a:t> in W&amp;B.</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A “sweep” is an hyperparameter experiment. It contains several configurations in which one can have a full run of experiment, and then act accordingly!</a:t>
            </a:r>
            <a:endParaRPr>
              <a:latin typeface="Open Sans"/>
              <a:ea typeface="Open Sans"/>
              <a:cs typeface="Open Sans"/>
              <a:sym typeface="Open Sans"/>
            </a:endParaRPr>
          </a:p>
        </p:txBody>
      </p:sp>
      <p:sp>
        <p:nvSpPr>
          <p:cNvPr id="1520" name="Google Shape;1520;p189"/>
          <p:cNvSpPr txBox="1"/>
          <p:nvPr/>
        </p:nvSpPr>
        <p:spPr>
          <a:xfrm>
            <a:off x="7584725" y="4522600"/>
            <a:ext cx="71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3"/>
              </a:rPr>
              <a:t>source</a:t>
            </a:r>
            <a:endParaRPr sz="1000">
              <a:latin typeface="Open Sans"/>
              <a:ea typeface="Open Sans"/>
              <a:cs typeface="Open Sans"/>
              <a:sym typeface="Open Sans"/>
            </a:endParaRPr>
          </a:p>
        </p:txBody>
      </p:sp>
      <p:pic>
        <p:nvPicPr>
          <p:cNvPr id="1521" name="Google Shape;1521;p189"/>
          <p:cNvPicPr preferRelativeResize="0"/>
          <p:nvPr/>
        </p:nvPicPr>
        <p:blipFill>
          <a:blip r:embed="rId4">
            <a:alphaModFix/>
          </a:blip>
          <a:stretch>
            <a:fillRect/>
          </a:stretch>
        </p:blipFill>
        <p:spPr>
          <a:xfrm>
            <a:off x="1471775" y="2724875"/>
            <a:ext cx="5361438" cy="2136425"/>
          </a:xfrm>
          <a:prstGeom prst="rect">
            <a:avLst/>
          </a:prstGeom>
          <a:noFill/>
          <a:ln>
            <a:noFill/>
          </a:ln>
        </p:spPr>
      </p:pic>
      <p:sp>
        <p:nvSpPr>
          <p:cNvPr id="1522" name="Google Shape;1522;p1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168</a:t>
            </a:fld>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190"/>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528" name="Google Shape;1528;p190"/>
          <p:cNvSpPr txBox="1"/>
          <p:nvPr/>
        </p:nvSpPr>
        <p:spPr>
          <a:xfrm>
            <a:off x="595625" y="1009075"/>
            <a:ext cx="8219700" cy="1693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Hyperparameter Tuning (Optimization)</a:t>
            </a:r>
            <a:endParaRPr b="1" u="sng">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It works by communicating with a W&amp;B server, which based on our data (search space, model, parameters, …), it knows which iteration should one try next (also based on the method), and sends it back to the agent (our servers)</a:t>
            </a:r>
            <a:endParaRPr>
              <a:latin typeface="Open Sans"/>
              <a:ea typeface="Open Sans"/>
              <a:cs typeface="Open Sans"/>
              <a:sym typeface="Open Sans"/>
            </a:endParaRPr>
          </a:p>
        </p:txBody>
      </p:sp>
      <p:sp>
        <p:nvSpPr>
          <p:cNvPr id="1529" name="Google Shape;1529;p190"/>
          <p:cNvSpPr txBox="1"/>
          <p:nvPr/>
        </p:nvSpPr>
        <p:spPr>
          <a:xfrm>
            <a:off x="7584725" y="4522600"/>
            <a:ext cx="71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3"/>
              </a:rPr>
              <a:t>source</a:t>
            </a:r>
            <a:endParaRPr sz="1000">
              <a:latin typeface="Open Sans"/>
              <a:ea typeface="Open Sans"/>
              <a:cs typeface="Open Sans"/>
              <a:sym typeface="Open Sans"/>
            </a:endParaRPr>
          </a:p>
        </p:txBody>
      </p:sp>
      <p:pic>
        <p:nvPicPr>
          <p:cNvPr id="1530" name="Google Shape;1530;p190"/>
          <p:cNvPicPr preferRelativeResize="0"/>
          <p:nvPr/>
        </p:nvPicPr>
        <p:blipFill>
          <a:blip r:embed="rId4">
            <a:alphaModFix/>
          </a:blip>
          <a:stretch>
            <a:fillRect/>
          </a:stretch>
        </p:blipFill>
        <p:spPr>
          <a:xfrm>
            <a:off x="2315288" y="2805300"/>
            <a:ext cx="3844437" cy="2136425"/>
          </a:xfrm>
          <a:prstGeom prst="rect">
            <a:avLst/>
          </a:prstGeom>
          <a:noFill/>
          <a:ln>
            <a:noFill/>
          </a:ln>
        </p:spPr>
      </p:pic>
      <p:sp>
        <p:nvSpPr>
          <p:cNvPr id="1531" name="Google Shape;1531;p1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169</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Another Chain-Rule example</a:t>
            </a:r>
            <a:endParaRPr/>
          </a:p>
        </p:txBody>
      </p:sp>
      <p:sp>
        <p:nvSpPr>
          <p:cNvPr id="232" name="Google Shape;23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pic>
        <p:nvPicPr>
          <p:cNvPr id="233" name="Google Shape;233;p35"/>
          <p:cNvPicPr preferRelativeResize="0"/>
          <p:nvPr/>
        </p:nvPicPr>
        <p:blipFill>
          <a:blip r:embed="rId3">
            <a:alphaModFix/>
          </a:blip>
          <a:stretch>
            <a:fillRect/>
          </a:stretch>
        </p:blipFill>
        <p:spPr>
          <a:xfrm>
            <a:off x="2245450" y="1124350"/>
            <a:ext cx="4595219" cy="3686275"/>
          </a:xfrm>
          <a:prstGeom prst="rect">
            <a:avLst/>
          </a:prstGeom>
          <a:noFill/>
          <a:ln>
            <a:noFill/>
          </a:ln>
        </p:spPr>
      </p:pic>
      <p:sp>
        <p:nvSpPr>
          <p:cNvPr id="234" name="Google Shape;234;p35"/>
          <p:cNvSpPr txBox="1"/>
          <p:nvPr/>
        </p:nvSpPr>
        <p:spPr>
          <a:xfrm>
            <a:off x="7171425" y="4659325"/>
            <a:ext cx="962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a:t>
            </a:r>
            <a:r>
              <a:rPr lang="en" sz="1000" u="sng">
                <a:solidFill>
                  <a:schemeClr val="hlink"/>
                </a:solidFill>
                <a:latin typeface="Open Sans"/>
                <a:ea typeface="Open Sans"/>
                <a:cs typeface="Open Sans"/>
                <a:sym typeface="Open Sans"/>
                <a:hlinkClick r:id="rId4"/>
              </a:rPr>
              <a:t>source</a:t>
            </a:r>
            <a:r>
              <a:rPr lang="en" sz="1000">
                <a:latin typeface="Open Sans"/>
                <a:ea typeface="Open Sans"/>
                <a:cs typeface="Open Sans"/>
                <a:sym typeface="Open Sans"/>
              </a:rPr>
              <a:t>)</a:t>
            </a:r>
            <a:endParaRPr sz="1000">
              <a:latin typeface="Open Sans"/>
              <a:ea typeface="Open Sans"/>
              <a:cs typeface="Open Sans"/>
              <a:sym typeface="Open Sans"/>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1535"/>
        <p:cNvGrpSpPr/>
        <p:nvPr/>
      </p:nvGrpSpPr>
      <p:grpSpPr>
        <a:xfrm>
          <a:off x="0" y="0"/>
          <a:ext cx="0" cy="0"/>
          <a:chOff x="0" y="0"/>
          <a:chExt cx="0" cy="0"/>
        </a:xfrm>
      </p:grpSpPr>
      <p:sp>
        <p:nvSpPr>
          <p:cNvPr id="1536" name="Google Shape;1536;p191"/>
          <p:cNvSpPr txBox="1"/>
          <p:nvPr/>
        </p:nvSpPr>
        <p:spPr>
          <a:xfrm>
            <a:off x="595625" y="1009075"/>
            <a:ext cx="8219700" cy="36633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Data &amp; Model Versioning (in W&amp;B Artifacts)</a:t>
            </a:r>
            <a:endParaRPr b="1" u="sng">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A crucial ability for </a:t>
            </a:r>
            <a:r>
              <a:rPr lang="en" b="1">
                <a:latin typeface="Open Sans"/>
                <a:ea typeface="Open Sans"/>
                <a:cs typeface="Open Sans"/>
                <a:sym typeface="Open Sans"/>
              </a:rPr>
              <a:t>reproducibility</a:t>
            </a:r>
            <a:r>
              <a:rPr lang="en">
                <a:latin typeface="Open Sans"/>
                <a:ea typeface="Open Sans"/>
                <a:cs typeface="Open Sans"/>
                <a:sym typeface="Open Sans"/>
              </a:rPr>
              <a:t> is having anything related to our coding versioned!</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In ML projects, that is:</a:t>
            </a:r>
            <a:endParaRPr>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Code + Project structure (for that we have GitHub)</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ML Model</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Data</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You can think of an </a:t>
            </a:r>
            <a:r>
              <a:rPr lang="en" b="1">
                <a:latin typeface="Open Sans"/>
                <a:ea typeface="Open Sans"/>
                <a:cs typeface="Open Sans"/>
                <a:sym typeface="Open Sans"/>
              </a:rPr>
              <a:t>artifact</a:t>
            </a:r>
            <a:r>
              <a:rPr lang="en">
                <a:latin typeface="Open Sans"/>
                <a:ea typeface="Open Sans"/>
                <a:cs typeface="Open Sans"/>
                <a:sym typeface="Open Sans"/>
              </a:rPr>
              <a:t> as a versioned folder of data. </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You can store entire datasets directly in artifacts, or use artifact references to point to data in other systems like AWS S3, GCP, or your own system.</a:t>
            </a:r>
            <a:endParaRPr>
              <a:latin typeface="Open Sans"/>
              <a:ea typeface="Open Sans"/>
              <a:cs typeface="Open Sans"/>
              <a:sym typeface="Open Sans"/>
            </a:endParaRPr>
          </a:p>
        </p:txBody>
      </p:sp>
      <p:sp>
        <p:nvSpPr>
          <p:cNvPr id="1537" name="Google Shape;1537;p191"/>
          <p:cNvSpPr txBox="1">
            <a:spLocks noGrp="1"/>
          </p:cNvSpPr>
          <p:nvPr>
            <p:ph type="title"/>
          </p:nvPr>
        </p:nvSpPr>
        <p:spPr>
          <a:xfrm>
            <a:off x="311700" y="140225"/>
            <a:ext cx="78516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538" name="Google Shape;1538;p19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170</a:t>
            </a:fld>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1542"/>
        <p:cNvGrpSpPr/>
        <p:nvPr/>
      </p:nvGrpSpPr>
      <p:grpSpPr>
        <a:xfrm>
          <a:off x="0" y="0"/>
          <a:ext cx="0" cy="0"/>
          <a:chOff x="0" y="0"/>
          <a:chExt cx="0" cy="0"/>
        </a:xfrm>
      </p:grpSpPr>
      <p:sp>
        <p:nvSpPr>
          <p:cNvPr id="1543" name="Google Shape;1543;p192"/>
          <p:cNvSpPr txBox="1">
            <a:spLocks noGrp="1"/>
          </p:cNvSpPr>
          <p:nvPr>
            <p:ph type="title"/>
          </p:nvPr>
        </p:nvSpPr>
        <p:spPr>
          <a:xfrm>
            <a:off x="311700" y="140225"/>
            <a:ext cx="6474900" cy="738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544" name="Google Shape;1544;p192"/>
          <p:cNvSpPr txBox="1"/>
          <p:nvPr/>
        </p:nvSpPr>
        <p:spPr>
          <a:xfrm>
            <a:off x="595625" y="1009075"/>
            <a:ext cx="25989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Data &amp; Model Versioning</a:t>
            </a:r>
            <a:endParaRPr>
              <a:latin typeface="Open Sans"/>
              <a:ea typeface="Open Sans"/>
              <a:cs typeface="Open Sans"/>
              <a:sym typeface="Open Sans"/>
            </a:endParaRPr>
          </a:p>
        </p:txBody>
      </p:sp>
      <p:sp>
        <p:nvSpPr>
          <p:cNvPr id="1545" name="Google Shape;1545;p192"/>
          <p:cNvSpPr txBox="1"/>
          <p:nvPr/>
        </p:nvSpPr>
        <p:spPr>
          <a:xfrm>
            <a:off x="7584725" y="4522600"/>
            <a:ext cx="71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3"/>
              </a:rPr>
              <a:t>source</a:t>
            </a:r>
            <a:endParaRPr sz="1000">
              <a:latin typeface="Open Sans"/>
              <a:ea typeface="Open Sans"/>
              <a:cs typeface="Open Sans"/>
              <a:sym typeface="Open Sans"/>
            </a:endParaRPr>
          </a:p>
        </p:txBody>
      </p:sp>
      <p:pic>
        <p:nvPicPr>
          <p:cNvPr id="1546" name="Google Shape;1546;p192"/>
          <p:cNvPicPr preferRelativeResize="0"/>
          <p:nvPr/>
        </p:nvPicPr>
        <p:blipFill>
          <a:blip r:embed="rId4">
            <a:alphaModFix/>
          </a:blip>
          <a:stretch>
            <a:fillRect/>
          </a:stretch>
        </p:blipFill>
        <p:spPr>
          <a:xfrm>
            <a:off x="1337025" y="1564775"/>
            <a:ext cx="5152463" cy="2998326"/>
          </a:xfrm>
          <a:prstGeom prst="rect">
            <a:avLst/>
          </a:prstGeom>
          <a:noFill/>
          <a:ln>
            <a:noFill/>
          </a:ln>
        </p:spPr>
      </p:pic>
      <p:sp>
        <p:nvSpPr>
          <p:cNvPr id="1547" name="Google Shape;1547;p1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171</a:t>
            </a:fld>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193"/>
          <p:cNvSpPr txBox="1"/>
          <p:nvPr/>
        </p:nvSpPr>
        <p:spPr>
          <a:xfrm>
            <a:off x="595625" y="1009075"/>
            <a:ext cx="8219700" cy="2986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u="sng">
                <a:latin typeface="Open Sans"/>
                <a:ea typeface="Open Sans"/>
                <a:cs typeface="Open Sans"/>
                <a:sym typeface="Open Sans"/>
              </a:rPr>
              <a:t>Collaborative Reports</a:t>
            </a:r>
            <a:endParaRPr b="1" u="sng">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Collaborative Reports let one organize and embed visualizations, describe findings, share updates with collaborators, and more.</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Main use-cases are:</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b="1" i="1">
                <a:latin typeface="Open Sans"/>
                <a:ea typeface="Open Sans"/>
                <a:cs typeface="Open Sans"/>
                <a:sym typeface="Open Sans"/>
              </a:rPr>
              <a:t>Notes</a:t>
            </a:r>
            <a:r>
              <a:rPr lang="en">
                <a:latin typeface="Open Sans"/>
                <a:ea typeface="Open Sans"/>
                <a:cs typeface="Open Sans"/>
                <a:sym typeface="Open Sans"/>
              </a:rPr>
              <a:t>: Add a graph with a quick note to yourself</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b="1" i="1">
                <a:latin typeface="Open Sans"/>
                <a:ea typeface="Open Sans"/>
                <a:cs typeface="Open Sans"/>
                <a:sym typeface="Open Sans"/>
              </a:rPr>
              <a:t>Collaboration</a:t>
            </a:r>
            <a:r>
              <a:rPr lang="en">
                <a:latin typeface="Open Sans"/>
                <a:ea typeface="Open Sans"/>
                <a:cs typeface="Open Sans"/>
                <a:sym typeface="Open Sans"/>
              </a:rPr>
              <a:t>: Share findings with your colleagues</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b="1" i="1">
                <a:latin typeface="Open Sans"/>
                <a:ea typeface="Open Sans"/>
                <a:cs typeface="Open Sans"/>
                <a:sym typeface="Open Sans"/>
              </a:rPr>
              <a:t>Work log</a:t>
            </a:r>
            <a:r>
              <a:rPr lang="en">
                <a:latin typeface="Open Sans"/>
                <a:ea typeface="Open Sans"/>
                <a:cs typeface="Open Sans"/>
                <a:sym typeface="Open Sans"/>
              </a:rPr>
              <a:t>: Track what you've tried and plan next steps</a:t>
            </a:r>
            <a:endParaRPr>
              <a:latin typeface="Open Sans"/>
              <a:ea typeface="Open Sans"/>
              <a:cs typeface="Open Sans"/>
              <a:sym typeface="Open Sans"/>
            </a:endParaRPr>
          </a:p>
        </p:txBody>
      </p:sp>
      <p:sp>
        <p:nvSpPr>
          <p:cNvPr id="1553" name="Google Shape;1553;p193"/>
          <p:cNvSpPr txBox="1">
            <a:spLocks noGrp="1"/>
          </p:cNvSpPr>
          <p:nvPr>
            <p:ph type="title"/>
          </p:nvPr>
        </p:nvSpPr>
        <p:spPr>
          <a:xfrm>
            <a:off x="311700" y="140225"/>
            <a:ext cx="7851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sp>
        <p:nvSpPr>
          <p:cNvPr id="1554" name="Google Shape;1554;p1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172</a:t>
            </a:fld>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1558"/>
        <p:cNvGrpSpPr/>
        <p:nvPr/>
      </p:nvGrpSpPr>
      <p:grpSpPr>
        <a:xfrm>
          <a:off x="0" y="0"/>
          <a:ext cx="0" cy="0"/>
          <a:chOff x="0" y="0"/>
          <a:chExt cx="0" cy="0"/>
        </a:xfrm>
      </p:grpSpPr>
      <p:sp>
        <p:nvSpPr>
          <p:cNvPr id="1559" name="Google Shape;1559;p194"/>
          <p:cNvSpPr txBox="1">
            <a:spLocks noGrp="1"/>
          </p:cNvSpPr>
          <p:nvPr>
            <p:ph type="title"/>
          </p:nvPr>
        </p:nvSpPr>
        <p:spPr>
          <a:xfrm>
            <a:off x="311700" y="140225"/>
            <a:ext cx="7851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dive into each of the components</a:t>
            </a:r>
            <a:endParaRPr/>
          </a:p>
        </p:txBody>
      </p:sp>
      <p:pic>
        <p:nvPicPr>
          <p:cNvPr id="1560" name="Google Shape;1560;p194"/>
          <p:cNvPicPr preferRelativeResize="0"/>
          <p:nvPr/>
        </p:nvPicPr>
        <p:blipFill>
          <a:blip r:embed="rId3">
            <a:alphaModFix/>
          </a:blip>
          <a:stretch>
            <a:fillRect/>
          </a:stretch>
        </p:blipFill>
        <p:spPr>
          <a:xfrm>
            <a:off x="2001450" y="886300"/>
            <a:ext cx="4499346" cy="3829676"/>
          </a:xfrm>
          <a:prstGeom prst="rect">
            <a:avLst/>
          </a:prstGeom>
          <a:noFill/>
          <a:ln>
            <a:noFill/>
          </a:ln>
        </p:spPr>
      </p:pic>
      <p:sp>
        <p:nvSpPr>
          <p:cNvPr id="1561" name="Google Shape;1561;p194"/>
          <p:cNvSpPr txBox="1"/>
          <p:nvPr/>
        </p:nvSpPr>
        <p:spPr>
          <a:xfrm>
            <a:off x="7584725" y="4522600"/>
            <a:ext cx="712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4"/>
              </a:rPr>
              <a:t>source</a:t>
            </a:r>
            <a:endParaRPr sz="1000">
              <a:latin typeface="Open Sans"/>
              <a:ea typeface="Open Sans"/>
              <a:cs typeface="Open Sans"/>
              <a:sym typeface="Open Sans"/>
            </a:endParaRPr>
          </a:p>
        </p:txBody>
      </p:sp>
      <p:sp>
        <p:nvSpPr>
          <p:cNvPr id="1562" name="Google Shape;1562;p1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173</a:t>
            </a:fld>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sp>
        <p:nvSpPr>
          <p:cNvPr id="1583" name="Google Shape;1583;p197"/>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ONNX</a:t>
            </a:r>
            <a:endParaRPr/>
          </a:p>
        </p:txBody>
      </p:sp>
      <p:sp>
        <p:nvSpPr>
          <p:cNvPr id="1584" name="Google Shape;1584;p1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174</a:t>
            </a:fld>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p198"/>
          <p:cNvSpPr txBox="1">
            <a:spLocks noGrp="1"/>
          </p:cNvSpPr>
          <p:nvPr>
            <p:ph type="title"/>
          </p:nvPr>
        </p:nvSpPr>
        <p:spPr>
          <a:xfrm>
            <a:off x="311700" y="140225"/>
            <a:ext cx="30435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ONNX ?</a:t>
            </a:r>
            <a:endParaRPr/>
          </a:p>
        </p:txBody>
      </p:sp>
      <p:sp>
        <p:nvSpPr>
          <p:cNvPr id="1590" name="Google Shape;1590;p198"/>
          <p:cNvSpPr txBox="1"/>
          <p:nvPr/>
        </p:nvSpPr>
        <p:spPr>
          <a:xfrm>
            <a:off x="595625" y="1009075"/>
            <a:ext cx="8219700" cy="1693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a:t>
            </a:r>
            <a:r>
              <a:rPr lang="en" i="1">
                <a:latin typeface="Open Sans"/>
                <a:ea typeface="Open Sans"/>
                <a:cs typeface="Open Sans"/>
                <a:sym typeface="Open Sans"/>
              </a:rPr>
              <a:t>ONNX is an open format </a:t>
            </a:r>
            <a:r>
              <a:rPr lang="en" b="1" i="1">
                <a:latin typeface="Open Sans"/>
                <a:ea typeface="Open Sans"/>
                <a:cs typeface="Open Sans"/>
                <a:sym typeface="Open Sans"/>
              </a:rPr>
              <a:t>built to represent machine learning models</a:t>
            </a:r>
            <a:r>
              <a:rPr lang="en" i="1">
                <a:latin typeface="Open Sans"/>
                <a:ea typeface="Open Sans"/>
                <a:cs typeface="Open Sans"/>
                <a:sym typeface="Open Sans"/>
              </a:rPr>
              <a:t>. ONNX defines a common set of operators — the building blocks of machine learning and deep learning models — and a common</a:t>
            </a:r>
            <a:r>
              <a:rPr lang="en" b="1" i="1">
                <a:latin typeface="Open Sans"/>
                <a:ea typeface="Open Sans"/>
                <a:cs typeface="Open Sans"/>
                <a:sym typeface="Open Sans"/>
              </a:rPr>
              <a:t> file format</a:t>
            </a:r>
            <a:r>
              <a:rPr lang="en" i="1">
                <a:latin typeface="Open Sans"/>
                <a:ea typeface="Open Sans"/>
                <a:cs typeface="Open Sans"/>
                <a:sym typeface="Open Sans"/>
              </a:rPr>
              <a:t> to enable AI developers to use models with a variety of frameworks, tools, runtimes, and compilers</a:t>
            </a:r>
            <a:r>
              <a:rPr lang="en">
                <a:latin typeface="Open Sans"/>
                <a:ea typeface="Open Sans"/>
                <a:cs typeface="Open Sans"/>
                <a:sym typeface="Open Sans"/>
              </a:rPr>
              <a:t>” (see </a:t>
            </a:r>
            <a:r>
              <a:rPr lang="en" u="sng">
                <a:solidFill>
                  <a:schemeClr val="hlink"/>
                </a:solidFill>
                <a:latin typeface="Open Sans"/>
                <a:ea typeface="Open Sans"/>
                <a:cs typeface="Open Sans"/>
                <a:sym typeface="Open Sans"/>
                <a:hlinkClick r:id="rId3"/>
              </a:rPr>
              <a:t>onnx.ai</a:t>
            </a:r>
            <a:r>
              <a:rPr lang="en">
                <a:latin typeface="Open Sans"/>
                <a:ea typeface="Open Sans"/>
                <a:cs typeface="Open Sans"/>
                <a:sym typeface="Open Sans"/>
              </a:rPr>
              <a:t>).</a:t>
            </a:r>
            <a:endParaRPr>
              <a:latin typeface="Open Sans"/>
              <a:ea typeface="Open Sans"/>
              <a:cs typeface="Open Sans"/>
              <a:sym typeface="Open Sans"/>
            </a:endParaRPr>
          </a:p>
        </p:txBody>
      </p:sp>
      <p:sp>
        <p:nvSpPr>
          <p:cNvPr id="1591" name="Google Shape;1591;p1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175</a:t>
            </a:fld>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99"/>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ONNX ?</a:t>
            </a:r>
            <a:endParaRPr/>
          </a:p>
        </p:txBody>
      </p:sp>
      <p:sp>
        <p:nvSpPr>
          <p:cNvPr id="1597" name="Google Shape;1597;p199"/>
          <p:cNvSpPr txBox="1"/>
          <p:nvPr/>
        </p:nvSpPr>
        <p:spPr>
          <a:xfrm>
            <a:off x="595625" y="1009075"/>
            <a:ext cx="82197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There are many frameworks, each one of them has its own speciality</a:t>
            </a:r>
            <a:endParaRPr>
              <a:latin typeface="Open Sans"/>
              <a:ea typeface="Open Sans"/>
              <a:cs typeface="Open Sans"/>
              <a:sym typeface="Open Sans"/>
            </a:endParaRPr>
          </a:p>
        </p:txBody>
      </p:sp>
      <p:pic>
        <p:nvPicPr>
          <p:cNvPr id="1598" name="Google Shape;1598;p199"/>
          <p:cNvPicPr preferRelativeResize="0"/>
          <p:nvPr/>
        </p:nvPicPr>
        <p:blipFill>
          <a:blip r:embed="rId3">
            <a:alphaModFix/>
          </a:blip>
          <a:stretch>
            <a:fillRect/>
          </a:stretch>
        </p:blipFill>
        <p:spPr>
          <a:xfrm>
            <a:off x="698500" y="1448800"/>
            <a:ext cx="7912083" cy="3429425"/>
          </a:xfrm>
          <a:prstGeom prst="rect">
            <a:avLst/>
          </a:prstGeom>
          <a:noFill/>
          <a:ln>
            <a:noFill/>
          </a:ln>
        </p:spPr>
      </p:pic>
      <p:sp>
        <p:nvSpPr>
          <p:cNvPr id="1599" name="Google Shape;1599;p1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176</a:t>
            </a:fld>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603"/>
        <p:cNvGrpSpPr/>
        <p:nvPr/>
      </p:nvGrpSpPr>
      <p:grpSpPr>
        <a:xfrm>
          <a:off x="0" y="0"/>
          <a:ext cx="0" cy="0"/>
          <a:chOff x="0" y="0"/>
          <a:chExt cx="0" cy="0"/>
        </a:xfrm>
      </p:grpSpPr>
      <p:sp>
        <p:nvSpPr>
          <p:cNvPr id="1604" name="Google Shape;1604;p200"/>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ONNX ?</a:t>
            </a:r>
            <a:endParaRPr/>
          </a:p>
        </p:txBody>
      </p:sp>
      <p:sp>
        <p:nvSpPr>
          <p:cNvPr id="1605" name="Google Shape;1605;p200"/>
          <p:cNvSpPr txBox="1"/>
          <p:nvPr/>
        </p:nvSpPr>
        <p:spPr>
          <a:xfrm>
            <a:off x="595625" y="1009075"/>
            <a:ext cx="8219700" cy="8313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The problem: </a:t>
            </a:r>
            <a:r>
              <a:rPr lang="en" b="1">
                <a:latin typeface="Open Sans"/>
                <a:ea typeface="Open Sans"/>
                <a:cs typeface="Open Sans"/>
                <a:sym typeface="Open Sans"/>
              </a:rPr>
              <a:t>No Interoperability</a:t>
            </a:r>
            <a:r>
              <a:rPr lang="en">
                <a:latin typeface="Open Sans"/>
                <a:ea typeface="Open Sans"/>
                <a:cs typeface="Open Sans"/>
                <a:sym typeface="Open Sans"/>
              </a:rPr>
              <a:t> - it’s not easy to move from Keras to PyTorch models, nor from developing on a machine to edge devices deployment!</a:t>
            </a:r>
            <a:endParaRPr>
              <a:latin typeface="Open Sans"/>
              <a:ea typeface="Open Sans"/>
              <a:cs typeface="Open Sans"/>
              <a:sym typeface="Open Sans"/>
            </a:endParaRPr>
          </a:p>
        </p:txBody>
      </p:sp>
      <p:pic>
        <p:nvPicPr>
          <p:cNvPr id="1606" name="Google Shape;1606;p200"/>
          <p:cNvPicPr preferRelativeResize="0"/>
          <p:nvPr/>
        </p:nvPicPr>
        <p:blipFill>
          <a:blip r:embed="rId3">
            <a:alphaModFix/>
          </a:blip>
          <a:stretch>
            <a:fillRect/>
          </a:stretch>
        </p:blipFill>
        <p:spPr>
          <a:xfrm>
            <a:off x="1066800" y="2288825"/>
            <a:ext cx="7122674" cy="1860825"/>
          </a:xfrm>
          <a:prstGeom prst="rect">
            <a:avLst/>
          </a:prstGeom>
          <a:noFill/>
          <a:ln>
            <a:noFill/>
          </a:ln>
        </p:spPr>
      </p:pic>
      <p:sp>
        <p:nvSpPr>
          <p:cNvPr id="1607" name="Google Shape;1607;p200"/>
          <p:cNvSpPr txBox="1"/>
          <p:nvPr/>
        </p:nvSpPr>
        <p:spPr>
          <a:xfrm>
            <a:off x="7789325" y="4557900"/>
            <a:ext cx="719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4"/>
              </a:rPr>
              <a:t>source</a:t>
            </a:r>
            <a:endParaRPr sz="1000">
              <a:latin typeface="Open Sans"/>
              <a:ea typeface="Open Sans"/>
              <a:cs typeface="Open Sans"/>
              <a:sym typeface="Open Sans"/>
            </a:endParaRPr>
          </a:p>
        </p:txBody>
      </p:sp>
      <p:sp>
        <p:nvSpPr>
          <p:cNvPr id="1608" name="Google Shape;1608;p2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177</a:t>
            </a:fld>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201"/>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ONNX ?</a:t>
            </a:r>
            <a:endParaRPr/>
          </a:p>
        </p:txBody>
      </p:sp>
      <p:sp>
        <p:nvSpPr>
          <p:cNvPr id="1614" name="Google Shape;1614;p201"/>
          <p:cNvSpPr txBox="1"/>
          <p:nvPr/>
        </p:nvSpPr>
        <p:spPr>
          <a:xfrm>
            <a:off x="595625" y="1009075"/>
            <a:ext cx="8219700" cy="2555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Notice the intense process: </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AutoNum type="arabicPeriod"/>
            </a:pPr>
            <a:r>
              <a:rPr lang="en">
                <a:latin typeface="Open Sans"/>
                <a:ea typeface="Open Sans"/>
                <a:cs typeface="Open Sans"/>
                <a:sym typeface="Open Sans"/>
              </a:rPr>
              <a:t>Diverse toolkits, frameworks</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AutoNum type="arabicPeriod"/>
            </a:pPr>
            <a:r>
              <a:rPr lang="en">
                <a:latin typeface="Open Sans"/>
                <a:ea typeface="Open Sans"/>
                <a:cs typeface="Open Sans"/>
                <a:sym typeface="Open Sans"/>
              </a:rPr>
              <a:t>training environments (local? cloud? dc?)</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AutoNum type="arabicPeriod"/>
            </a:pPr>
            <a:r>
              <a:rPr lang="en">
                <a:latin typeface="Open Sans"/>
                <a:ea typeface="Open Sans"/>
                <a:cs typeface="Open Sans"/>
                <a:sym typeface="Open Sans"/>
              </a:rPr>
              <a:t>optimizing stack</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AutoNum type="arabicPeriod"/>
            </a:pPr>
            <a:r>
              <a:rPr lang="en">
                <a:latin typeface="Open Sans"/>
                <a:ea typeface="Open Sans"/>
                <a:cs typeface="Open Sans"/>
                <a:sym typeface="Open Sans"/>
              </a:rPr>
              <a:t>production stack</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AutoNum type="arabicPeriod"/>
            </a:pPr>
            <a:r>
              <a:rPr lang="en">
                <a:latin typeface="Open Sans"/>
                <a:ea typeface="Open Sans"/>
                <a:cs typeface="Open Sans"/>
                <a:sym typeface="Open Sans"/>
              </a:rPr>
              <a:t>data drift and lower accuracy? Redo #1 - #5</a:t>
            </a:r>
            <a:endParaRPr b="1">
              <a:latin typeface="Open Sans"/>
              <a:ea typeface="Open Sans"/>
              <a:cs typeface="Open Sans"/>
              <a:sym typeface="Open Sans"/>
            </a:endParaRPr>
          </a:p>
        </p:txBody>
      </p:sp>
      <p:sp>
        <p:nvSpPr>
          <p:cNvPr id="1615" name="Google Shape;1615;p2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178</a:t>
            </a:fld>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0" name="Google Shape;1620;p202"/>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ONNX ?</a:t>
            </a:r>
            <a:endParaRPr/>
          </a:p>
        </p:txBody>
      </p:sp>
      <p:pic>
        <p:nvPicPr>
          <p:cNvPr id="1621" name="Google Shape;1621;p202"/>
          <p:cNvPicPr preferRelativeResize="0"/>
          <p:nvPr/>
        </p:nvPicPr>
        <p:blipFill>
          <a:blip r:embed="rId3">
            <a:alphaModFix/>
          </a:blip>
          <a:stretch>
            <a:fillRect/>
          </a:stretch>
        </p:blipFill>
        <p:spPr>
          <a:xfrm>
            <a:off x="152400" y="1161425"/>
            <a:ext cx="8839200" cy="3650343"/>
          </a:xfrm>
          <a:prstGeom prst="rect">
            <a:avLst/>
          </a:prstGeom>
          <a:noFill/>
          <a:ln>
            <a:noFill/>
          </a:ln>
        </p:spPr>
      </p:pic>
      <p:sp>
        <p:nvSpPr>
          <p:cNvPr id="1622" name="Google Shape;1622;p202"/>
          <p:cNvSpPr txBox="1"/>
          <p:nvPr/>
        </p:nvSpPr>
        <p:spPr>
          <a:xfrm>
            <a:off x="3670300" y="719650"/>
            <a:ext cx="14817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i="1">
                <a:latin typeface="Open Sans"/>
                <a:ea typeface="Open Sans"/>
                <a:cs typeface="Open Sans"/>
                <a:sym typeface="Open Sans"/>
              </a:rPr>
              <a:t>“The ML forest”</a:t>
            </a:r>
            <a:endParaRPr b="1" i="1"/>
          </a:p>
        </p:txBody>
      </p:sp>
      <p:sp>
        <p:nvSpPr>
          <p:cNvPr id="1623" name="Google Shape;1623;p2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179</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 Descent</a:t>
            </a:r>
            <a:endParaRPr/>
          </a:p>
        </p:txBody>
      </p:sp>
      <p:sp>
        <p:nvSpPr>
          <p:cNvPr id="240" name="Google Shape;240;p36"/>
          <p:cNvSpPr txBox="1"/>
          <p:nvPr/>
        </p:nvSpPr>
        <p:spPr>
          <a:xfrm>
            <a:off x="1054675" y="1276350"/>
            <a:ext cx="6520500" cy="30306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1200">
                <a:highlight>
                  <a:schemeClr val="lt1"/>
                </a:highlight>
                <a:latin typeface="Open Sans"/>
                <a:ea typeface="Open Sans"/>
                <a:cs typeface="Open Sans"/>
                <a:sym typeface="Open Sans"/>
              </a:rPr>
              <a:t>Gradient descent is an optimization algorithm that's used when training a machine learning model. </a:t>
            </a:r>
            <a:endParaRPr sz="1200">
              <a:highlight>
                <a:schemeClr val="lt1"/>
              </a:highlight>
              <a:latin typeface="Open Sans"/>
              <a:ea typeface="Open Sans"/>
              <a:cs typeface="Open Sans"/>
              <a:sym typeface="Open Sans"/>
            </a:endParaRPr>
          </a:p>
          <a:p>
            <a:pPr marL="0" lvl="0" indent="0" algn="l" rtl="0">
              <a:lnSpc>
                <a:spcPct val="115000"/>
              </a:lnSpc>
              <a:spcBef>
                <a:spcPts val="1500"/>
              </a:spcBef>
              <a:spcAft>
                <a:spcPts val="0"/>
              </a:spcAft>
              <a:buNone/>
            </a:pPr>
            <a:r>
              <a:rPr lang="en" sz="1200">
                <a:highlight>
                  <a:schemeClr val="lt1"/>
                </a:highlight>
                <a:latin typeface="Open Sans"/>
                <a:ea typeface="Open Sans"/>
                <a:cs typeface="Open Sans"/>
                <a:sym typeface="Open Sans"/>
              </a:rPr>
              <a:t>It's based on a convex function and tweaks its parameters iteratively to minimize a given function to its local minimum.</a:t>
            </a:r>
            <a:endParaRPr sz="1200">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Gradient descent is a way to minimize an objective function (our loss function)</a:t>
            </a:r>
            <a:endParaRPr sz="1200">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Minimizing our loss function =&gt; increasing our model’s accuracy =&gt; learning!</a:t>
            </a:r>
            <a:endParaRPr sz="1200">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None/>
            </a:pPr>
            <a:r>
              <a:rPr lang="en" sz="1200" b="1">
                <a:highlight>
                  <a:srgbClr val="FFFFFF"/>
                </a:highlight>
                <a:latin typeface="Open Sans"/>
                <a:ea typeface="Open Sans"/>
                <a:cs typeface="Open Sans"/>
                <a:sym typeface="Open Sans"/>
              </a:rPr>
              <a:t>A gradient</a:t>
            </a:r>
            <a:r>
              <a:rPr lang="en" sz="1200">
                <a:highlight>
                  <a:srgbClr val="FFFFFF"/>
                </a:highlight>
                <a:latin typeface="Open Sans"/>
                <a:ea typeface="Open Sans"/>
                <a:cs typeface="Open Sans"/>
                <a:sym typeface="Open Sans"/>
              </a:rPr>
              <a:t> simply measures the change in all weights with regard to the change in error. You can also think of a gradient as the </a:t>
            </a:r>
            <a:r>
              <a:rPr lang="en" sz="1200" b="1" u="sng">
                <a:highlight>
                  <a:srgbClr val="FFFFFF"/>
                </a:highlight>
                <a:latin typeface="Open Sans"/>
                <a:ea typeface="Open Sans"/>
                <a:cs typeface="Open Sans"/>
                <a:sym typeface="Open Sans"/>
              </a:rPr>
              <a:t>slope of a function</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lnSpc>
                <a:spcPct val="115000"/>
              </a:lnSpc>
              <a:spcBef>
                <a:spcPts val="1500"/>
              </a:spcBef>
              <a:spcAft>
                <a:spcPts val="1500"/>
              </a:spcAft>
              <a:buNone/>
            </a:pPr>
            <a:r>
              <a:rPr lang="en" sz="1200" b="1">
                <a:highlight>
                  <a:srgbClr val="FFFFFF"/>
                </a:highlight>
                <a:latin typeface="Open Sans"/>
                <a:ea typeface="Open Sans"/>
                <a:cs typeface="Open Sans"/>
                <a:sym typeface="Open Sans"/>
              </a:rPr>
              <a:t>In mathematical terms, a gradient is a partial derivative with respect to its inputs.</a:t>
            </a:r>
            <a:endParaRPr sz="1200" b="1">
              <a:highlight>
                <a:srgbClr val="FFFFFF"/>
              </a:highlight>
              <a:latin typeface="Open Sans"/>
              <a:ea typeface="Open Sans"/>
              <a:cs typeface="Open Sans"/>
              <a:sym typeface="Open Sans"/>
            </a:endParaRPr>
          </a:p>
        </p:txBody>
      </p:sp>
      <p:sp>
        <p:nvSpPr>
          <p:cNvPr id="241" name="Google Shape;241;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627"/>
        <p:cNvGrpSpPr/>
        <p:nvPr/>
      </p:nvGrpSpPr>
      <p:grpSpPr>
        <a:xfrm>
          <a:off x="0" y="0"/>
          <a:ext cx="0" cy="0"/>
          <a:chOff x="0" y="0"/>
          <a:chExt cx="0" cy="0"/>
        </a:xfrm>
      </p:grpSpPr>
      <p:sp>
        <p:nvSpPr>
          <p:cNvPr id="1628" name="Google Shape;1628;p203"/>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Why ONNX ?</a:t>
            </a:r>
            <a:endParaRPr/>
          </a:p>
        </p:txBody>
      </p:sp>
      <p:sp>
        <p:nvSpPr>
          <p:cNvPr id="1629" name="Google Shape;1629;p203"/>
          <p:cNvSpPr txBox="1"/>
          <p:nvPr/>
        </p:nvSpPr>
        <p:spPr>
          <a:xfrm>
            <a:off x="3670300" y="719650"/>
            <a:ext cx="14817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i="1">
                <a:latin typeface="Open Sans"/>
                <a:ea typeface="Open Sans"/>
                <a:cs typeface="Open Sans"/>
                <a:sym typeface="Open Sans"/>
              </a:rPr>
              <a:t>“The ML forest”</a:t>
            </a:r>
            <a:endParaRPr b="1" i="1"/>
          </a:p>
        </p:txBody>
      </p:sp>
      <p:sp>
        <p:nvSpPr>
          <p:cNvPr id="1630" name="Google Shape;1630;p2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180</a:t>
            </a:fld>
            <a:endParaRPr/>
          </a:p>
        </p:txBody>
      </p:sp>
      <p:pic>
        <p:nvPicPr>
          <p:cNvPr id="1631" name="Google Shape;1631;p203"/>
          <p:cNvPicPr preferRelativeResize="0"/>
          <p:nvPr/>
        </p:nvPicPr>
        <p:blipFill>
          <a:blip r:embed="rId3">
            <a:alphaModFix/>
          </a:blip>
          <a:stretch>
            <a:fillRect/>
          </a:stretch>
        </p:blipFill>
        <p:spPr>
          <a:xfrm>
            <a:off x="457200" y="1119850"/>
            <a:ext cx="8167658" cy="3710995"/>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1635"/>
        <p:cNvGrpSpPr/>
        <p:nvPr/>
      </p:nvGrpSpPr>
      <p:grpSpPr>
        <a:xfrm>
          <a:off x="0" y="0"/>
          <a:ext cx="0" cy="0"/>
          <a:chOff x="0" y="0"/>
          <a:chExt cx="0" cy="0"/>
        </a:xfrm>
      </p:grpSpPr>
      <p:sp>
        <p:nvSpPr>
          <p:cNvPr id="1636" name="Google Shape;1636;p204"/>
          <p:cNvSpPr txBox="1">
            <a:spLocks noGrp="1"/>
          </p:cNvSpPr>
          <p:nvPr>
            <p:ph type="title"/>
          </p:nvPr>
        </p:nvSpPr>
        <p:spPr>
          <a:xfrm>
            <a:off x="311700" y="140225"/>
            <a:ext cx="35688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Here Comes ONNX</a:t>
            </a:r>
            <a:endParaRPr/>
          </a:p>
        </p:txBody>
      </p:sp>
      <p:sp>
        <p:nvSpPr>
          <p:cNvPr id="1637" name="Google Shape;1637;p204"/>
          <p:cNvSpPr txBox="1"/>
          <p:nvPr/>
        </p:nvSpPr>
        <p:spPr>
          <a:xfrm>
            <a:off x="595625" y="1009075"/>
            <a:ext cx="8219700" cy="2986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a:latin typeface="Open Sans"/>
                <a:ea typeface="Open Sans"/>
                <a:cs typeface="Open Sans"/>
                <a:sym typeface="Open Sans"/>
              </a:rPr>
              <a:t>ONNX</a:t>
            </a:r>
            <a:r>
              <a:rPr lang="en">
                <a:latin typeface="Open Sans"/>
                <a:ea typeface="Open Sans"/>
                <a:cs typeface="Open Sans"/>
                <a:sym typeface="Open Sans"/>
              </a:rPr>
              <a:t> - </a:t>
            </a:r>
            <a:r>
              <a:rPr lang="en" b="1">
                <a:latin typeface="Open Sans"/>
                <a:ea typeface="Open Sans"/>
                <a:cs typeface="Open Sans"/>
                <a:sym typeface="Open Sans"/>
              </a:rPr>
              <a:t>O</a:t>
            </a:r>
            <a:r>
              <a:rPr lang="en">
                <a:latin typeface="Open Sans"/>
                <a:ea typeface="Open Sans"/>
                <a:cs typeface="Open Sans"/>
                <a:sym typeface="Open Sans"/>
              </a:rPr>
              <a:t>pen </a:t>
            </a:r>
            <a:r>
              <a:rPr lang="en" b="1">
                <a:latin typeface="Open Sans"/>
                <a:ea typeface="Open Sans"/>
                <a:cs typeface="Open Sans"/>
                <a:sym typeface="Open Sans"/>
              </a:rPr>
              <a:t>N</a:t>
            </a:r>
            <a:r>
              <a:rPr lang="en">
                <a:latin typeface="Open Sans"/>
                <a:ea typeface="Open Sans"/>
                <a:cs typeface="Open Sans"/>
                <a:sym typeface="Open Sans"/>
              </a:rPr>
              <a:t>eural </a:t>
            </a:r>
            <a:r>
              <a:rPr lang="en" b="1">
                <a:latin typeface="Open Sans"/>
                <a:ea typeface="Open Sans"/>
                <a:cs typeface="Open Sans"/>
                <a:sym typeface="Open Sans"/>
              </a:rPr>
              <a:t>N</a:t>
            </a:r>
            <a:r>
              <a:rPr lang="en">
                <a:latin typeface="Open Sans"/>
                <a:ea typeface="Open Sans"/>
                <a:cs typeface="Open Sans"/>
                <a:sym typeface="Open Sans"/>
              </a:rPr>
              <a:t>etwork </a:t>
            </a:r>
            <a:r>
              <a:rPr lang="en" b="1">
                <a:latin typeface="Open Sans"/>
                <a:ea typeface="Open Sans"/>
                <a:cs typeface="Open Sans"/>
                <a:sym typeface="Open Sans"/>
              </a:rPr>
              <a:t>E</a:t>
            </a:r>
            <a:r>
              <a:rPr lang="en">
                <a:latin typeface="Open Sans"/>
                <a:ea typeface="Open Sans"/>
                <a:cs typeface="Open Sans"/>
                <a:sym typeface="Open Sans"/>
              </a:rPr>
              <a:t>xchange</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The main goal of ONNX is to allow diversity in the ML space.</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The specificity of ONNX even allows one to automatically compile the stored operations to lower level languages for embedding on various devices. </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Effectively, an ONNX file will contain all you need to know to re-instantiate a full data processing pipeline when moving from one platform to the other (e.g. from PyTorch to Keras vice versa).</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Allows to reduce a lot of moving parts when deploying and dealing with ML/DL models.</a:t>
            </a:r>
            <a:endParaRPr>
              <a:latin typeface="Open Sans"/>
              <a:ea typeface="Open Sans"/>
              <a:cs typeface="Open Sans"/>
              <a:sym typeface="Open Sans"/>
            </a:endParaRPr>
          </a:p>
        </p:txBody>
      </p:sp>
      <p:sp>
        <p:nvSpPr>
          <p:cNvPr id="1638" name="Google Shape;1638;p2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181</a:t>
            </a:fld>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1642"/>
        <p:cNvGrpSpPr/>
        <p:nvPr/>
      </p:nvGrpSpPr>
      <p:grpSpPr>
        <a:xfrm>
          <a:off x="0" y="0"/>
          <a:ext cx="0" cy="0"/>
          <a:chOff x="0" y="0"/>
          <a:chExt cx="0" cy="0"/>
        </a:xfrm>
      </p:grpSpPr>
      <p:sp>
        <p:nvSpPr>
          <p:cNvPr id="1643" name="Google Shape;1643;p205"/>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advantages</a:t>
            </a:r>
            <a:endParaRPr/>
          </a:p>
        </p:txBody>
      </p:sp>
      <p:sp>
        <p:nvSpPr>
          <p:cNvPr id="1644" name="Google Shape;1644;p205"/>
          <p:cNvSpPr txBox="1"/>
          <p:nvPr/>
        </p:nvSpPr>
        <p:spPr>
          <a:xfrm>
            <a:off x="595625" y="1009075"/>
            <a:ext cx="8219700" cy="21240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The main goal of ONNX is to allow diversity in the ML space.</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The specificity of ONNX even allows one to automatically compile the stored operations to lower level languages for embedding on various devices. </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Effectively, an ONNX file will contain all you need to know to re-instantiate a full data processing pipeline when moving from one platform to the other (e.g. from PyTorch to Keras vice versa).</a:t>
            </a:r>
            <a:endParaRPr>
              <a:latin typeface="Open Sans"/>
              <a:ea typeface="Open Sans"/>
              <a:cs typeface="Open Sans"/>
              <a:sym typeface="Open Sans"/>
            </a:endParaRPr>
          </a:p>
        </p:txBody>
      </p:sp>
      <p:sp>
        <p:nvSpPr>
          <p:cNvPr id="1645" name="Google Shape;1645;p2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182</a:t>
            </a:fld>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p207"/>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Design Principles</a:t>
            </a:r>
            <a:endParaRPr/>
          </a:p>
        </p:txBody>
      </p:sp>
      <p:sp>
        <p:nvSpPr>
          <p:cNvPr id="1658" name="Google Shape;1658;p207"/>
          <p:cNvSpPr txBox="1"/>
          <p:nvPr/>
        </p:nvSpPr>
        <p:spPr>
          <a:xfrm>
            <a:off x="443225" y="1009075"/>
            <a:ext cx="8219700" cy="25551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Support traditional ML + DL</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Flexible enough to keep up with rapid changes</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Compact and cross-platform (supports PyTorch, Scikit-Learn, Keras, …)</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Standardized list of well-defined </a:t>
            </a:r>
            <a:r>
              <a:rPr lang="en" b="1">
                <a:latin typeface="Open Sans"/>
                <a:ea typeface="Open Sans"/>
                <a:cs typeface="Open Sans"/>
                <a:sym typeface="Open Sans"/>
              </a:rPr>
              <a:t>operators</a:t>
            </a:r>
            <a:r>
              <a:rPr lang="en">
                <a:latin typeface="Open Sans"/>
                <a:ea typeface="Open Sans"/>
                <a:cs typeface="Open Sans"/>
                <a:sym typeface="Open Sans"/>
              </a:rPr>
              <a:t> informed by real world usage</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Code written in one format -&gt; code being “translated” to ONNX format -&gt; ONNX can read and process the code accordingly</a:t>
            </a:r>
            <a:endParaRPr>
              <a:latin typeface="Open Sans"/>
              <a:ea typeface="Open Sans"/>
              <a:cs typeface="Open Sans"/>
              <a:sym typeface="Open Sans"/>
            </a:endParaRPr>
          </a:p>
        </p:txBody>
      </p:sp>
      <p:sp>
        <p:nvSpPr>
          <p:cNvPr id="1659" name="Google Shape;1659;p2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183</a:t>
            </a:fld>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208"/>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File Format</a:t>
            </a:r>
            <a:endParaRPr/>
          </a:p>
        </p:txBody>
      </p:sp>
      <p:sp>
        <p:nvSpPr>
          <p:cNvPr id="1665" name="Google Shape;1665;p208"/>
          <p:cNvSpPr txBox="1"/>
          <p:nvPr/>
        </p:nvSpPr>
        <p:spPr>
          <a:xfrm>
            <a:off x="443225" y="1009075"/>
            <a:ext cx="4587300" cy="25551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A model is a container for a graph that represents it (like a computation graph in NN)</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Each model has a version info, metadata, and some acyclic data flow graph</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Each graph is composed of inputs and outputs</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Each graph has its own data types</a:t>
            </a:r>
            <a:endParaRPr>
              <a:latin typeface="Open Sans"/>
              <a:ea typeface="Open Sans"/>
              <a:cs typeface="Open Sans"/>
              <a:sym typeface="Open Sans"/>
            </a:endParaRPr>
          </a:p>
        </p:txBody>
      </p:sp>
      <p:pic>
        <p:nvPicPr>
          <p:cNvPr id="1666" name="Google Shape;1666;p208"/>
          <p:cNvPicPr preferRelativeResize="0"/>
          <p:nvPr/>
        </p:nvPicPr>
        <p:blipFill>
          <a:blip r:embed="rId3">
            <a:alphaModFix/>
          </a:blip>
          <a:stretch>
            <a:fillRect/>
          </a:stretch>
        </p:blipFill>
        <p:spPr>
          <a:xfrm>
            <a:off x="5832125" y="1596950"/>
            <a:ext cx="2979231" cy="3429425"/>
          </a:xfrm>
          <a:prstGeom prst="rect">
            <a:avLst/>
          </a:prstGeom>
          <a:noFill/>
          <a:ln>
            <a:noFill/>
          </a:ln>
        </p:spPr>
      </p:pic>
      <p:sp>
        <p:nvSpPr>
          <p:cNvPr id="1667" name="Google Shape;1667;p2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184</a:t>
            </a:fld>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209"/>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Data Types</a:t>
            </a:r>
            <a:endParaRPr/>
          </a:p>
        </p:txBody>
      </p:sp>
      <p:sp>
        <p:nvSpPr>
          <p:cNvPr id="1673" name="Google Shape;1673;p209"/>
          <p:cNvSpPr txBox="1"/>
          <p:nvPr/>
        </p:nvSpPr>
        <p:spPr>
          <a:xfrm>
            <a:off x="443225" y="1009075"/>
            <a:ext cx="4587300" cy="29862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b="1">
                <a:latin typeface="Open Sans"/>
                <a:ea typeface="Open Sans"/>
                <a:cs typeface="Open Sans"/>
                <a:sym typeface="Open Sans"/>
              </a:rPr>
              <a:t>Tensor Type</a:t>
            </a:r>
            <a:endParaRPr b="1">
              <a:latin typeface="Open Sans"/>
              <a:ea typeface="Open Sans"/>
              <a:cs typeface="Open Sans"/>
              <a:sym typeface="Open Sans"/>
            </a:endParaRPr>
          </a:p>
          <a:p>
            <a:pPr marL="914400" lvl="1"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int8, int16, int32, int64</a:t>
            </a:r>
            <a:endParaRPr>
              <a:latin typeface="Open Sans"/>
              <a:ea typeface="Open Sans"/>
              <a:cs typeface="Open Sans"/>
              <a:sym typeface="Open Sans"/>
            </a:endParaRPr>
          </a:p>
          <a:p>
            <a:pPr marL="914400" lvl="1"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uint8, uint16, uint32, uint64</a:t>
            </a:r>
            <a:endParaRPr>
              <a:latin typeface="Open Sans"/>
              <a:ea typeface="Open Sans"/>
              <a:cs typeface="Open Sans"/>
              <a:sym typeface="Open Sans"/>
            </a:endParaRPr>
          </a:p>
          <a:p>
            <a:pPr marL="914400" lvl="1"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float16, float, double</a:t>
            </a:r>
            <a:endParaRPr>
              <a:latin typeface="Open Sans"/>
              <a:ea typeface="Open Sans"/>
              <a:cs typeface="Open Sans"/>
              <a:sym typeface="Open Sans"/>
            </a:endParaRPr>
          </a:p>
          <a:p>
            <a:pPr marL="914400" lvl="1"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Bool</a:t>
            </a:r>
            <a:endParaRPr>
              <a:latin typeface="Open Sans"/>
              <a:ea typeface="Open Sans"/>
              <a:cs typeface="Open Sans"/>
              <a:sym typeface="Open Sans"/>
            </a:endParaRPr>
          </a:p>
          <a:p>
            <a:pPr marL="914400" lvl="1"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String</a:t>
            </a:r>
            <a:endParaRPr>
              <a:latin typeface="Open Sans"/>
              <a:ea typeface="Open Sans"/>
              <a:cs typeface="Open Sans"/>
              <a:sym typeface="Open Sans"/>
            </a:endParaRPr>
          </a:p>
          <a:p>
            <a:pPr marL="914400" lvl="1"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a:t>
            </a:r>
            <a:endParaRPr>
              <a:latin typeface="Open Sans"/>
              <a:ea typeface="Open Sans"/>
              <a:cs typeface="Open Sans"/>
              <a:sym typeface="Open Sans"/>
            </a:endParaRPr>
          </a:p>
        </p:txBody>
      </p:sp>
      <p:pic>
        <p:nvPicPr>
          <p:cNvPr id="1674" name="Google Shape;1674;p209"/>
          <p:cNvPicPr preferRelativeResize="0"/>
          <p:nvPr/>
        </p:nvPicPr>
        <p:blipFill>
          <a:blip r:embed="rId3">
            <a:alphaModFix/>
          </a:blip>
          <a:stretch>
            <a:fillRect/>
          </a:stretch>
        </p:blipFill>
        <p:spPr>
          <a:xfrm>
            <a:off x="5832125" y="1596950"/>
            <a:ext cx="2979231" cy="3429425"/>
          </a:xfrm>
          <a:prstGeom prst="rect">
            <a:avLst/>
          </a:prstGeom>
          <a:noFill/>
          <a:ln>
            <a:noFill/>
          </a:ln>
        </p:spPr>
      </p:pic>
      <p:sp>
        <p:nvSpPr>
          <p:cNvPr id="1675" name="Google Shape;1675;p2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185</a:t>
            </a:fld>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p210"/>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Operators</a:t>
            </a:r>
            <a:endParaRPr/>
          </a:p>
        </p:txBody>
      </p:sp>
      <p:sp>
        <p:nvSpPr>
          <p:cNvPr id="1681" name="Google Shape;1681;p210"/>
          <p:cNvSpPr txBox="1"/>
          <p:nvPr/>
        </p:nvSpPr>
        <p:spPr>
          <a:xfrm>
            <a:off x="443225" y="1009075"/>
            <a:ext cx="7854000" cy="12621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Maps a component in a model to ONNX operator</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Each component (e.g. Relu activation layer) is converted into an operator</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(Huge) List of supported operators can be found </a:t>
            </a:r>
            <a:r>
              <a:rPr lang="en" u="sng">
                <a:solidFill>
                  <a:schemeClr val="hlink"/>
                </a:solidFill>
                <a:latin typeface="Open Sans"/>
                <a:ea typeface="Open Sans"/>
                <a:cs typeface="Open Sans"/>
                <a:sym typeface="Open Sans"/>
                <a:hlinkClick r:id="rId3"/>
              </a:rPr>
              <a:t>here</a:t>
            </a:r>
            <a:endParaRPr>
              <a:latin typeface="Open Sans"/>
              <a:ea typeface="Open Sans"/>
              <a:cs typeface="Open Sans"/>
              <a:sym typeface="Open Sans"/>
            </a:endParaRPr>
          </a:p>
        </p:txBody>
      </p:sp>
      <p:pic>
        <p:nvPicPr>
          <p:cNvPr id="1682" name="Google Shape;1682;p210"/>
          <p:cNvPicPr preferRelativeResize="0"/>
          <p:nvPr/>
        </p:nvPicPr>
        <p:blipFill>
          <a:blip r:embed="rId4">
            <a:alphaModFix/>
          </a:blip>
          <a:stretch>
            <a:fillRect/>
          </a:stretch>
        </p:blipFill>
        <p:spPr>
          <a:xfrm>
            <a:off x="4463350" y="2381250"/>
            <a:ext cx="4517600" cy="2567525"/>
          </a:xfrm>
          <a:prstGeom prst="rect">
            <a:avLst/>
          </a:prstGeom>
          <a:noFill/>
          <a:ln>
            <a:noFill/>
          </a:ln>
        </p:spPr>
      </p:pic>
      <p:sp>
        <p:nvSpPr>
          <p:cNvPr id="1683" name="Google Shape;1683;p2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186</a:t>
            </a:fld>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1687"/>
        <p:cNvGrpSpPr/>
        <p:nvPr/>
      </p:nvGrpSpPr>
      <p:grpSpPr>
        <a:xfrm>
          <a:off x="0" y="0"/>
          <a:ext cx="0" cy="0"/>
          <a:chOff x="0" y="0"/>
          <a:chExt cx="0" cy="0"/>
        </a:xfrm>
      </p:grpSpPr>
      <p:sp>
        <p:nvSpPr>
          <p:cNvPr id="1688" name="Google Shape;1688;p211"/>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Use-Cases</a:t>
            </a:r>
            <a:endParaRPr/>
          </a:p>
        </p:txBody>
      </p:sp>
      <p:sp>
        <p:nvSpPr>
          <p:cNvPr id="1689" name="Google Shape;1689;p211"/>
          <p:cNvSpPr txBox="1"/>
          <p:nvPr/>
        </p:nvSpPr>
        <p:spPr>
          <a:xfrm>
            <a:off x="443225" y="1009075"/>
            <a:ext cx="7854000" cy="3417000"/>
          </a:xfrm>
          <a:prstGeom prst="rect">
            <a:avLst/>
          </a:prstGeom>
          <a:noFill/>
          <a:ln>
            <a:noFill/>
          </a:ln>
        </p:spPr>
        <p:txBody>
          <a:bodyPr spcFirstLastPara="1" wrap="square" lIns="91425" tIns="91425" rIns="91425" bIns="91425" anchor="t" anchorCtr="0">
            <a:spAutoFit/>
          </a:bodyPr>
          <a:lstStyle/>
          <a:p>
            <a:pPr marL="9144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Say you train a model to predict, for example, </a:t>
            </a:r>
            <a:endParaRPr>
              <a:latin typeface="Open Sans"/>
              <a:ea typeface="Open Sans"/>
              <a:cs typeface="Open Sans"/>
              <a:sym typeface="Open Sans"/>
            </a:endParaRPr>
          </a:p>
          <a:p>
            <a:pPr marL="914400" lvl="0" indent="0" algn="l" rtl="0">
              <a:lnSpc>
                <a:spcPct val="200000"/>
              </a:lnSpc>
              <a:spcBef>
                <a:spcPts val="0"/>
              </a:spcBef>
              <a:spcAft>
                <a:spcPts val="0"/>
              </a:spcAft>
              <a:buNone/>
            </a:pPr>
            <a:r>
              <a:rPr lang="en">
                <a:latin typeface="Open Sans"/>
                <a:ea typeface="Open Sans"/>
                <a:cs typeface="Open Sans"/>
                <a:sym typeface="Open Sans"/>
              </a:rPr>
              <a:t>house prices (aka </a:t>
            </a:r>
            <a:r>
              <a:rPr lang="en" i="1">
                <a:latin typeface="Open Sans"/>
                <a:ea typeface="Open Sans"/>
                <a:cs typeface="Open Sans"/>
                <a:sym typeface="Open Sans"/>
              </a:rPr>
              <a:t>Regression Problem</a:t>
            </a:r>
            <a:r>
              <a:rPr lang="en">
                <a:latin typeface="Open Sans"/>
                <a:ea typeface="Open Sans"/>
                <a:cs typeface="Open Sans"/>
                <a:sym typeface="Open Sans"/>
              </a:rPr>
              <a:t>)</a:t>
            </a:r>
            <a:endParaRPr>
              <a:latin typeface="Open Sans"/>
              <a:ea typeface="Open Sans"/>
              <a:cs typeface="Open Sans"/>
              <a:sym typeface="Open Sans"/>
            </a:endParaRPr>
          </a:p>
          <a:p>
            <a:pPr marL="9144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You have several preprocessing steps to do:</a:t>
            </a:r>
            <a:endParaRPr>
              <a:latin typeface="Open Sans"/>
              <a:ea typeface="Open Sans"/>
              <a:cs typeface="Open Sans"/>
              <a:sym typeface="Open Sans"/>
            </a:endParaRPr>
          </a:p>
          <a:p>
            <a:pPr marL="1371600" lvl="1"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Scaling inputs</a:t>
            </a:r>
            <a:endParaRPr>
              <a:latin typeface="Open Sans"/>
              <a:ea typeface="Open Sans"/>
              <a:cs typeface="Open Sans"/>
              <a:sym typeface="Open Sans"/>
            </a:endParaRPr>
          </a:p>
          <a:p>
            <a:pPr marL="1371600" lvl="1"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Changing from categorical to numerical representation (e.g. ohe…)</a:t>
            </a:r>
            <a:endParaRPr>
              <a:latin typeface="Open Sans"/>
              <a:ea typeface="Open Sans"/>
              <a:cs typeface="Open Sans"/>
              <a:sym typeface="Open Sans"/>
            </a:endParaRPr>
          </a:p>
          <a:p>
            <a:pPr marL="1371600" lvl="1"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Log transform our Y label (to make it same scale)</a:t>
            </a:r>
            <a:endParaRPr>
              <a:latin typeface="Open Sans"/>
              <a:ea typeface="Open Sans"/>
              <a:cs typeface="Open Sans"/>
              <a:sym typeface="Open Sans"/>
            </a:endParaRPr>
          </a:p>
          <a:p>
            <a:pPr marL="9144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Then, you can infer using a trained model</a:t>
            </a:r>
            <a:endParaRPr>
              <a:latin typeface="Open Sans"/>
              <a:ea typeface="Open Sans"/>
              <a:cs typeface="Open Sans"/>
              <a:sym typeface="Open Sans"/>
            </a:endParaRPr>
          </a:p>
          <a:p>
            <a:pPr marL="9144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Then, you will need to transform the price back to the original scale</a:t>
            </a:r>
            <a:endParaRPr>
              <a:latin typeface="Open Sans"/>
              <a:ea typeface="Open Sans"/>
              <a:cs typeface="Open Sans"/>
              <a:sym typeface="Open Sans"/>
            </a:endParaRPr>
          </a:p>
        </p:txBody>
      </p:sp>
      <p:pic>
        <p:nvPicPr>
          <p:cNvPr id="1690" name="Google Shape;1690;p211"/>
          <p:cNvPicPr preferRelativeResize="0"/>
          <p:nvPr/>
        </p:nvPicPr>
        <p:blipFill rotWithShape="1">
          <a:blip r:embed="rId3">
            <a:alphaModFix/>
          </a:blip>
          <a:srcRect l="6440" t="22688" r="4114" b="19564"/>
          <a:stretch/>
        </p:blipFill>
        <p:spPr>
          <a:xfrm>
            <a:off x="6101950" y="399475"/>
            <a:ext cx="2827549" cy="2088350"/>
          </a:xfrm>
          <a:prstGeom prst="rect">
            <a:avLst/>
          </a:prstGeom>
          <a:noFill/>
          <a:ln>
            <a:noFill/>
          </a:ln>
        </p:spPr>
      </p:pic>
      <p:sp>
        <p:nvSpPr>
          <p:cNvPr id="1691" name="Google Shape;1691;p2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187</a:t>
            </a:fld>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Shape 1695"/>
        <p:cNvGrpSpPr/>
        <p:nvPr/>
      </p:nvGrpSpPr>
      <p:grpSpPr>
        <a:xfrm>
          <a:off x="0" y="0"/>
          <a:ext cx="0" cy="0"/>
          <a:chOff x="0" y="0"/>
          <a:chExt cx="0" cy="0"/>
        </a:xfrm>
      </p:grpSpPr>
      <p:sp>
        <p:nvSpPr>
          <p:cNvPr id="1696" name="Google Shape;1696;p212"/>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Use-Cases</a:t>
            </a:r>
            <a:endParaRPr/>
          </a:p>
        </p:txBody>
      </p:sp>
      <p:sp>
        <p:nvSpPr>
          <p:cNvPr id="1697" name="Google Shape;1697;p212"/>
          <p:cNvSpPr txBox="1"/>
          <p:nvPr/>
        </p:nvSpPr>
        <p:spPr>
          <a:xfrm>
            <a:off x="443225" y="1009075"/>
            <a:ext cx="7854000" cy="1693200"/>
          </a:xfrm>
          <a:prstGeom prst="rect">
            <a:avLst/>
          </a:prstGeom>
          <a:noFill/>
          <a:ln>
            <a:noFill/>
          </a:ln>
        </p:spPr>
        <p:txBody>
          <a:bodyPr spcFirstLastPara="1" wrap="square" lIns="91425" tIns="91425" rIns="91425" bIns="91425" anchor="t" anchorCtr="0">
            <a:spAutoFit/>
          </a:bodyPr>
          <a:lstStyle/>
          <a:p>
            <a:pPr marL="9144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So, instead doing all of this in SKLearn, you can do it on ONNX, and then this pipeline can be relevant to any framework, ML tech, language!</a:t>
            </a:r>
            <a:endParaRPr>
              <a:latin typeface="Open Sans"/>
              <a:ea typeface="Open Sans"/>
              <a:cs typeface="Open Sans"/>
              <a:sym typeface="Open Sans"/>
            </a:endParaRPr>
          </a:p>
          <a:p>
            <a:pPr marL="914400" lvl="0" indent="-317500" algn="l" rtl="0">
              <a:lnSpc>
                <a:spcPct val="200000"/>
              </a:lnSpc>
              <a:spcBef>
                <a:spcPts val="0"/>
              </a:spcBef>
              <a:spcAft>
                <a:spcPts val="0"/>
              </a:spcAft>
              <a:buSzPts val="1400"/>
              <a:buFont typeface="Open Sans"/>
              <a:buChar char="●"/>
            </a:pPr>
            <a:r>
              <a:rPr lang="en">
                <a:latin typeface="Open Sans"/>
                <a:ea typeface="Open Sans"/>
                <a:cs typeface="Open Sans"/>
                <a:sym typeface="Open Sans"/>
              </a:rPr>
              <a:t>This can be done relatively easy by creating “nodes” within that graph, where each graph is responsible to a different step</a:t>
            </a:r>
            <a:endParaRPr>
              <a:latin typeface="Open Sans"/>
              <a:ea typeface="Open Sans"/>
              <a:cs typeface="Open Sans"/>
              <a:sym typeface="Open Sans"/>
            </a:endParaRPr>
          </a:p>
        </p:txBody>
      </p:sp>
      <p:sp>
        <p:nvSpPr>
          <p:cNvPr id="1698" name="Google Shape;1698;p2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188</a:t>
            </a:fld>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213"/>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Use-Cases</a:t>
            </a:r>
            <a:endParaRPr/>
          </a:p>
        </p:txBody>
      </p:sp>
      <p:pic>
        <p:nvPicPr>
          <p:cNvPr id="1704" name="Google Shape;1704;p213"/>
          <p:cNvPicPr preferRelativeResize="0"/>
          <p:nvPr/>
        </p:nvPicPr>
        <p:blipFill>
          <a:blip r:embed="rId3">
            <a:alphaModFix/>
          </a:blip>
          <a:stretch>
            <a:fillRect/>
          </a:stretch>
        </p:blipFill>
        <p:spPr>
          <a:xfrm>
            <a:off x="3683000" y="839625"/>
            <a:ext cx="1790250" cy="4042824"/>
          </a:xfrm>
          <a:prstGeom prst="rect">
            <a:avLst/>
          </a:prstGeom>
          <a:noFill/>
          <a:ln>
            <a:noFill/>
          </a:ln>
        </p:spPr>
      </p:pic>
      <p:sp>
        <p:nvSpPr>
          <p:cNvPr id="1705" name="Google Shape;1705;p2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189</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 Descent</a:t>
            </a:r>
            <a:endParaRPr/>
          </a:p>
        </p:txBody>
      </p:sp>
      <p:sp>
        <p:nvSpPr>
          <p:cNvPr id="247" name="Google Shape;247;p37"/>
          <p:cNvSpPr txBox="1"/>
          <p:nvPr/>
        </p:nvSpPr>
        <p:spPr>
          <a:xfrm>
            <a:off x="1054675" y="1200150"/>
            <a:ext cx="6520500" cy="384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1200">
                <a:highlight>
                  <a:schemeClr val="lt1"/>
                </a:highlight>
                <a:latin typeface="Open Sans"/>
                <a:ea typeface="Open Sans"/>
                <a:cs typeface="Open Sans"/>
                <a:sym typeface="Open Sans"/>
              </a:rPr>
              <a:t>To minimize the function, we can instead follow the negative of the gradient, and thus go in the direction of steepest descent. This is gradient descent. Formally, if we start at a point x0, and move a positive distance alpha in the direction of the negative gradient, then our new and improved x_1 will look like this:</a:t>
            </a:r>
            <a:endParaRPr sz="1200">
              <a:highlight>
                <a:schemeClr val="lt1"/>
              </a:highlight>
              <a:latin typeface="Open Sans"/>
              <a:ea typeface="Open Sans"/>
              <a:cs typeface="Open Sans"/>
              <a:sym typeface="Open Sans"/>
            </a:endParaRPr>
          </a:p>
          <a:p>
            <a:pPr marL="0" lvl="0" indent="0" algn="l" rtl="0">
              <a:lnSpc>
                <a:spcPct val="115000"/>
              </a:lnSpc>
              <a:spcBef>
                <a:spcPts val="1500"/>
              </a:spcBef>
              <a:spcAft>
                <a:spcPts val="0"/>
              </a:spcAft>
              <a:buNone/>
            </a:pPr>
            <a:endParaRPr sz="1200">
              <a:highlight>
                <a:schemeClr val="lt1"/>
              </a:highlight>
              <a:latin typeface="Open Sans"/>
              <a:ea typeface="Open Sans"/>
              <a:cs typeface="Open Sans"/>
              <a:sym typeface="Open Sans"/>
            </a:endParaRPr>
          </a:p>
          <a:p>
            <a:pPr marL="0" lvl="0" indent="0" algn="l" rtl="0">
              <a:lnSpc>
                <a:spcPct val="115000"/>
              </a:lnSpc>
              <a:spcBef>
                <a:spcPts val="1500"/>
              </a:spcBef>
              <a:spcAft>
                <a:spcPts val="0"/>
              </a:spcAft>
              <a:buNone/>
            </a:pPr>
            <a:endParaRPr sz="1200">
              <a:highlight>
                <a:schemeClr val="lt1"/>
              </a:highlight>
              <a:latin typeface="Open Sans"/>
              <a:ea typeface="Open Sans"/>
              <a:cs typeface="Open Sans"/>
              <a:sym typeface="Open Sans"/>
            </a:endParaRPr>
          </a:p>
          <a:p>
            <a:pPr marL="0" lvl="0" indent="0" algn="l" rtl="0">
              <a:lnSpc>
                <a:spcPct val="115000"/>
              </a:lnSpc>
              <a:spcBef>
                <a:spcPts val="1500"/>
              </a:spcBef>
              <a:spcAft>
                <a:spcPts val="0"/>
              </a:spcAft>
              <a:buNone/>
            </a:pPr>
            <a:endParaRPr sz="1200">
              <a:highlight>
                <a:schemeClr val="lt1"/>
              </a:highlight>
              <a:latin typeface="Open Sans"/>
              <a:ea typeface="Open Sans"/>
              <a:cs typeface="Open Sans"/>
              <a:sym typeface="Open Sans"/>
            </a:endParaRPr>
          </a:p>
          <a:p>
            <a:pPr marL="0" lvl="0" indent="0" algn="l" rtl="0">
              <a:lnSpc>
                <a:spcPct val="115000"/>
              </a:lnSpc>
              <a:spcBef>
                <a:spcPts val="1500"/>
              </a:spcBef>
              <a:spcAft>
                <a:spcPts val="0"/>
              </a:spcAft>
              <a:buNone/>
            </a:pPr>
            <a:endParaRPr sz="1200">
              <a:highlight>
                <a:schemeClr val="lt1"/>
              </a:highlight>
              <a:latin typeface="Open Sans"/>
              <a:ea typeface="Open Sans"/>
              <a:cs typeface="Open Sans"/>
              <a:sym typeface="Open Sans"/>
            </a:endParaRPr>
          </a:p>
          <a:p>
            <a:pPr marL="0" lvl="0" indent="0" algn="l" rtl="0">
              <a:lnSpc>
                <a:spcPct val="115000"/>
              </a:lnSpc>
              <a:spcBef>
                <a:spcPts val="1500"/>
              </a:spcBef>
              <a:spcAft>
                <a:spcPts val="0"/>
              </a:spcAft>
              <a:buNone/>
            </a:pPr>
            <a:endParaRPr sz="1200">
              <a:highlight>
                <a:schemeClr val="lt1"/>
              </a:highlight>
              <a:latin typeface="Open Sans"/>
              <a:ea typeface="Open Sans"/>
              <a:cs typeface="Open Sans"/>
              <a:sym typeface="Open Sans"/>
            </a:endParaRPr>
          </a:p>
          <a:p>
            <a:pPr marL="0" lvl="0" indent="0" algn="l" rtl="0">
              <a:lnSpc>
                <a:spcPct val="115000"/>
              </a:lnSpc>
              <a:spcBef>
                <a:spcPts val="1500"/>
              </a:spcBef>
              <a:spcAft>
                <a:spcPts val="0"/>
              </a:spcAft>
              <a:buNone/>
            </a:pPr>
            <a:r>
              <a:rPr lang="en" sz="1200">
                <a:highlight>
                  <a:schemeClr val="lt1"/>
                </a:highlight>
                <a:latin typeface="Open Sans"/>
                <a:ea typeface="Open Sans"/>
                <a:cs typeface="Open Sans"/>
                <a:sym typeface="Open Sans"/>
              </a:rPr>
              <a:t>A cool </a:t>
            </a:r>
            <a:r>
              <a:rPr lang="en" sz="1200" u="sng">
                <a:solidFill>
                  <a:schemeClr val="hlink"/>
                </a:solidFill>
                <a:highlight>
                  <a:schemeClr val="lt1"/>
                </a:highlight>
                <a:latin typeface="Open Sans"/>
                <a:ea typeface="Open Sans"/>
                <a:cs typeface="Open Sans"/>
                <a:sym typeface="Open Sans"/>
                <a:hlinkClick r:id="rId3"/>
              </a:rPr>
              <a:t>post</a:t>
            </a:r>
            <a:r>
              <a:rPr lang="en" sz="1200">
                <a:highlight>
                  <a:schemeClr val="lt1"/>
                </a:highlight>
                <a:latin typeface="Open Sans"/>
                <a:ea typeface="Open Sans"/>
                <a:cs typeface="Open Sans"/>
                <a:sym typeface="Open Sans"/>
              </a:rPr>
              <a:t> about the math behind Gradient Descent</a:t>
            </a:r>
            <a:endParaRPr sz="1200">
              <a:highlight>
                <a:schemeClr val="lt1"/>
              </a:highlight>
              <a:latin typeface="Open Sans"/>
              <a:ea typeface="Open Sans"/>
              <a:cs typeface="Open Sans"/>
              <a:sym typeface="Open Sans"/>
            </a:endParaRPr>
          </a:p>
          <a:p>
            <a:pPr marL="0" lvl="0" indent="0" algn="l" rtl="0">
              <a:lnSpc>
                <a:spcPct val="115000"/>
              </a:lnSpc>
              <a:spcBef>
                <a:spcPts val="1500"/>
              </a:spcBef>
              <a:spcAft>
                <a:spcPts val="1500"/>
              </a:spcAft>
              <a:buNone/>
            </a:pPr>
            <a:r>
              <a:rPr lang="en" sz="1200">
                <a:highlight>
                  <a:schemeClr val="lt1"/>
                </a:highlight>
                <a:latin typeface="Open Sans"/>
                <a:ea typeface="Open Sans"/>
                <a:cs typeface="Open Sans"/>
                <a:sym typeface="Open Sans"/>
              </a:rPr>
              <a:t>(</a:t>
            </a:r>
            <a:r>
              <a:rPr lang="en" sz="1200" u="sng">
                <a:solidFill>
                  <a:schemeClr val="hlink"/>
                </a:solidFill>
                <a:highlight>
                  <a:schemeClr val="lt1"/>
                </a:highlight>
                <a:latin typeface="Open Sans"/>
                <a:ea typeface="Open Sans"/>
                <a:cs typeface="Open Sans"/>
                <a:sym typeface="Open Sans"/>
                <a:hlinkClick r:id="rId4"/>
              </a:rPr>
              <a:t>Source</a:t>
            </a:r>
            <a:r>
              <a:rPr lang="en" sz="1200">
                <a:highlight>
                  <a:schemeClr val="lt1"/>
                </a:highlight>
                <a:latin typeface="Open Sans"/>
                <a:ea typeface="Open Sans"/>
                <a:cs typeface="Open Sans"/>
                <a:sym typeface="Open Sans"/>
              </a:rPr>
              <a:t>)</a:t>
            </a:r>
            <a:endParaRPr sz="1200">
              <a:highlight>
                <a:schemeClr val="lt1"/>
              </a:highlight>
              <a:latin typeface="Open Sans"/>
              <a:ea typeface="Open Sans"/>
              <a:cs typeface="Open Sans"/>
              <a:sym typeface="Open Sans"/>
            </a:endParaRPr>
          </a:p>
        </p:txBody>
      </p:sp>
      <p:sp>
        <p:nvSpPr>
          <p:cNvPr id="248" name="Google Shape;248;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pic>
        <p:nvPicPr>
          <p:cNvPr id="249" name="Google Shape;249;p37"/>
          <p:cNvPicPr preferRelativeResize="0"/>
          <p:nvPr/>
        </p:nvPicPr>
        <p:blipFill>
          <a:blip r:embed="rId5">
            <a:alphaModFix/>
          </a:blip>
          <a:stretch>
            <a:fillRect/>
          </a:stretch>
        </p:blipFill>
        <p:spPr>
          <a:xfrm>
            <a:off x="1929200" y="2529300"/>
            <a:ext cx="4463325" cy="1405725"/>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214"/>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Use-Cases</a:t>
            </a:r>
            <a:endParaRPr/>
          </a:p>
        </p:txBody>
      </p:sp>
      <p:sp>
        <p:nvSpPr>
          <p:cNvPr id="1711" name="Google Shape;1711;p214"/>
          <p:cNvSpPr txBox="1"/>
          <p:nvPr/>
        </p:nvSpPr>
        <p:spPr>
          <a:xfrm>
            <a:off x="443225" y="1009075"/>
            <a:ext cx="7854000" cy="8313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i="1">
                <a:latin typeface="Open Sans"/>
                <a:ea typeface="Open Sans"/>
                <a:cs typeface="Open Sans"/>
                <a:sym typeface="Open Sans"/>
              </a:rPr>
              <a:t>Inference ML models - from platform to platform</a:t>
            </a:r>
            <a:endParaRPr b="1" i="1">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Consider the following block of code:</a:t>
            </a:r>
            <a:endParaRPr>
              <a:latin typeface="Open Sans"/>
              <a:ea typeface="Open Sans"/>
              <a:cs typeface="Open Sans"/>
              <a:sym typeface="Open Sans"/>
            </a:endParaRPr>
          </a:p>
        </p:txBody>
      </p:sp>
      <p:pic>
        <p:nvPicPr>
          <p:cNvPr id="1712" name="Google Shape;1712;p214"/>
          <p:cNvPicPr preferRelativeResize="0"/>
          <p:nvPr/>
        </p:nvPicPr>
        <p:blipFill>
          <a:blip r:embed="rId3">
            <a:alphaModFix/>
          </a:blip>
          <a:stretch>
            <a:fillRect/>
          </a:stretch>
        </p:blipFill>
        <p:spPr>
          <a:xfrm>
            <a:off x="936825" y="2010825"/>
            <a:ext cx="3952675" cy="2004775"/>
          </a:xfrm>
          <a:prstGeom prst="rect">
            <a:avLst/>
          </a:prstGeom>
          <a:noFill/>
          <a:ln>
            <a:noFill/>
          </a:ln>
        </p:spPr>
      </p:pic>
      <p:cxnSp>
        <p:nvCxnSpPr>
          <p:cNvPr id="1713" name="Google Shape;1713;p214"/>
          <p:cNvCxnSpPr>
            <a:stCxn id="1714" idx="0"/>
          </p:cNvCxnSpPr>
          <p:nvPr/>
        </p:nvCxnSpPr>
        <p:spPr>
          <a:xfrm rot="10800000" flipH="1">
            <a:off x="532675" y="2137950"/>
            <a:ext cx="398700" cy="141000"/>
          </a:xfrm>
          <a:prstGeom prst="straightConnector1">
            <a:avLst/>
          </a:prstGeom>
          <a:noFill/>
          <a:ln w="9525" cap="flat" cmpd="sng">
            <a:solidFill>
              <a:srgbClr val="4D86F5"/>
            </a:solidFill>
            <a:prstDash val="solid"/>
            <a:round/>
            <a:headEnd type="none" w="med" len="med"/>
            <a:tailEnd type="triangle" w="med" len="med"/>
          </a:ln>
        </p:spPr>
      </p:cxnSp>
      <p:cxnSp>
        <p:nvCxnSpPr>
          <p:cNvPr id="1715" name="Google Shape;1715;p214"/>
          <p:cNvCxnSpPr>
            <a:stCxn id="1716" idx="0"/>
          </p:cNvCxnSpPr>
          <p:nvPr/>
        </p:nvCxnSpPr>
        <p:spPr>
          <a:xfrm rot="10800000" flipH="1">
            <a:off x="480475" y="2878425"/>
            <a:ext cx="359100" cy="261300"/>
          </a:xfrm>
          <a:prstGeom prst="straightConnector1">
            <a:avLst/>
          </a:prstGeom>
          <a:noFill/>
          <a:ln w="9525" cap="flat" cmpd="sng">
            <a:solidFill>
              <a:srgbClr val="4D86F5"/>
            </a:solidFill>
            <a:prstDash val="solid"/>
            <a:round/>
            <a:headEnd type="none" w="med" len="med"/>
            <a:tailEnd type="triangle" w="med" len="med"/>
          </a:ln>
        </p:spPr>
      </p:cxnSp>
      <p:sp>
        <p:nvSpPr>
          <p:cNvPr id="1714" name="Google Shape;1714;p214"/>
          <p:cNvSpPr txBox="1"/>
          <p:nvPr/>
        </p:nvSpPr>
        <p:spPr>
          <a:xfrm>
            <a:off x="225775" y="2278950"/>
            <a:ext cx="613800" cy="307800"/>
          </a:xfrm>
          <a:prstGeom prst="rect">
            <a:avLst/>
          </a:prstGeom>
          <a:noFill/>
          <a:ln w="9525" cap="flat" cmpd="sng">
            <a:solidFill>
              <a:srgbClr val="4D86F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pen Sans"/>
                <a:ea typeface="Open Sans"/>
                <a:cs typeface="Open Sans"/>
                <a:sym typeface="Open Sans"/>
              </a:rPr>
              <a:t>imports</a:t>
            </a:r>
            <a:endParaRPr sz="800">
              <a:latin typeface="Open Sans"/>
              <a:ea typeface="Open Sans"/>
              <a:cs typeface="Open Sans"/>
              <a:sym typeface="Open Sans"/>
            </a:endParaRPr>
          </a:p>
        </p:txBody>
      </p:sp>
      <p:sp>
        <p:nvSpPr>
          <p:cNvPr id="1716" name="Google Shape;1716;p214"/>
          <p:cNvSpPr txBox="1"/>
          <p:nvPr/>
        </p:nvSpPr>
        <p:spPr>
          <a:xfrm>
            <a:off x="194725" y="3139725"/>
            <a:ext cx="571500" cy="307800"/>
          </a:xfrm>
          <a:prstGeom prst="rect">
            <a:avLst/>
          </a:prstGeom>
          <a:noFill/>
          <a:ln w="9525" cap="flat" cmpd="sng">
            <a:solidFill>
              <a:srgbClr val="4D86F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pen Sans"/>
                <a:ea typeface="Open Sans"/>
                <a:cs typeface="Open Sans"/>
                <a:sym typeface="Open Sans"/>
              </a:rPr>
              <a:t>model</a:t>
            </a:r>
            <a:endParaRPr sz="800">
              <a:latin typeface="Open Sans"/>
              <a:ea typeface="Open Sans"/>
              <a:cs typeface="Open Sans"/>
              <a:sym typeface="Open Sans"/>
            </a:endParaRPr>
          </a:p>
        </p:txBody>
      </p:sp>
      <p:cxnSp>
        <p:nvCxnSpPr>
          <p:cNvPr id="1717" name="Google Shape;1717;p214"/>
          <p:cNvCxnSpPr>
            <a:stCxn id="1718" idx="0"/>
          </p:cNvCxnSpPr>
          <p:nvPr/>
        </p:nvCxnSpPr>
        <p:spPr>
          <a:xfrm rot="10800000" flipH="1">
            <a:off x="480475" y="3564225"/>
            <a:ext cx="359100" cy="261300"/>
          </a:xfrm>
          <a:prstGeom prst="straightConnector1">
            <a:avLst/>
          </a:prstGeom>
          <a:noFill/>
          <a:ln w="9525" cap="flat" cmpd="sng">
            <a:solidFill>
              <a:srgbClr val="4D86F5"/>
            </a:solidFill>
            <a:prstDash val="solid"/>
            <a:round/>
            <a:headEnd type="none" w="med" len="med"/>
            <a:tailEnd type="triangle" w="med" len="med"/>
          </a:ln>
        </p:spPr>
      </p:cxnSp>
      <p:sp>
        <p:nvSpPr>
          <p:cNvPr id="1718" name="Google Shape;1718;p214"/>
          <p:cNvSpPr txBox="1"/>
          <p:nvPr/>
        </p:nvSpPr>
        <p:spPr>
          <a:xfrm>
            <a:off x="194725" y="3825525"/>
            <a:ext cx="571500" cy="307800"/>
          </a:xfrm>
          <a:prstGeom prst="rect">
            <a:avLst/>
          </a:prstGeom>
          <a:noFill/>
          <a:ln w="9525" cap="flat" cmpd="sng">
            <a:solidFill>
              <a:srgbClr val="4D86F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pen Sans"/>
                <a:ea typeface="Open Sans"/>
                <a:cs typeface="Open Sans"/>
                <a:sym typeface="Open Sans"/>
              </a:rPr>
              <a:t>onnx</a:t>
            </a:r>
            <a:endParaRPr sz="800">
              <a:latin typeface="Open Sans"/>
              <a:ea typeface="Open Sans"/>
              <a:cs typeface="Open Sans"/>
              <a:sym typeface="Open Sans"/>
            </a:endParaRPr>
          </a:p>
        </p:txBody>
      </p:sp>
      <p:sp>
        <p:nvSpPr>
          <p:cNvPr id="1719" name="Google Shape;1719;p2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3"/>
                                        </p:tgtEl>
                                        <p:attrNameLst>
                                          <p:attrName>style.visibility</p:attrName>
                                        </p:attrNameLst>
                                      </p:cBhvr>
                                      <p:to>
                                        <p:strVal val="visible"/>
                                      </p:to>
                                    </p:set>
                                    <p:animEffect transition="in" filter="fade">
                                      <p:cBhvr>
                                        <p:cTn id="7" dur="1000"/>
                                        <p:tgtEl>
                                          <p:spTgt spid="1713"/>
                                        </p:tgtEl>
                                      </p:cBhvr>
                                    </p:animEffect>
                                  </p:childTnLst>
                                </p:cTn>
                              </p:par>
                              <p:par>
                                <p:cTn id="8" presetID="10" presetClass="entr" presetSubtype="0" fill="hold" nodeType="withEffect">
                                  <p:stCondLst>
                                    <p:cond delay="0"/>
                                  </p:stCondLst>
                                  <p:childTnLst>
                                    <p:set>
                                      <p:cBhvr>
                                        <p:cTn id="9" dur="1" fill="hold">
                                          <p:stCondLst>
                                            <p:cond delay="0"/>
                                          </p:stCondLst>
                                        </p:cTn>
                                        <p:tgtEl>
                                          <p:spTgt spid="1714"/>
                                        </p:tgtEl>
                                        <p:attrNameLst>
                                          <p:attrName>style.visibility</p:attrName>
                                        </p:attrNameLst>
                                      </p:cBhvr>
                                      <p:to>
                                        <p:strVal val="visible"/>
                                      </p:to>
                                    </p:set>
                                    <p:animEffect transition="in" filter="fade">
                                      <p:cBhvr>
                                        <p:cTn id="10" dur="1000"/>
                                        <p:tgtEl>
                                          <p:spTgt spid="17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15"/>
                                        </p:tgtEl>
                                        <p:attrNameLst>
                                          <p:attrName>style.visibility</p:attrName>
                                        </p:attrNameLst>
                                      </p:cBhvr>
                                      <p:to>
                                        <p:strVal val="visible"/>
                                      </p:to>
                                    </p:set>
                                    <p:animEffect transition="in" filter="fade">
                                      <p:cBhvr>
                                        <p:cTn id="15" dur="1000"/>
                                        <p:tgtEl>
                                          <p:spTgt spid="1715"/>
                                        </p:tgtEl>
                                      </p:cBhvr>
                                    </p:animEffect>
                                  </p:childTnLst>
                                </p:cTn>
                              </p:par>
                              <p:par>
                                <p:cTn id="16" presetID="10" presetClass="entr" presetSubtype="0" fill="hold" nodeType="withEffect">
                                  <p:stCondLst>
                                    <p:cond delay="0"/>
                                  </p:stCondLst>
                                  <p:childTnLst>
                                    <p:set>
                                      <p:cBhvr>
                                        <p:cTn id="17" dur="1" fill="hold">
                                          <p:stCondLst>
                                            <p:cond delay="0"/>
                                          </p:stCondLst>
                                        </p:cTn>
                                        <p:tgtEl>
                                          <p:spTgt spid="1716"/>
                                        </p:tgtEl>
                                        <p:attrNameLst>
                                          <p:attrName>style.visibility</p:attrName>
                                        </p:attrNameLst>
                                      </p:cBhvr>
                                      <p:to>
                                        <p:strVal val="visible"/>
                                      </p:to>
                                    </p:set>
                                    <p:animEffect transition="in" filter="fade">
                                      <p:cBhvr>
                                        <p:cTn id="18" dur="1000"/>
                                        <p:tgtEl>
                                          <p:spTgt spid="17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17"/>
                                        </p:tgtEl>
                                        <p:attrNameLst>
                                          <p:attrName>style.visibility</p:attrName>
                                        </p:attrNameLst>
                                      </p:cBhvr>
                                      <p:to>
                                        <p:strVal val="visible"/>
                                      </p:to>
                                    </p:set>
                                    <p:animEffect transition="in" filter="fade">
                                      <p:cBhvr>
                                        <p:cTn id="23" dur="1000"/>
                                        <p:tgtEl>
                                          <p:spTgt spid="1717"/>
                                        </p:tgtEl>
                                      </p:cBhvr>
                                    </p:animEffect>
                                  </p:childTnLst>
                                </p:cTn>
                              </p:par>
                              <p:par>
                                <p:cTn id="24" presetID="10" presetClass="entr" presetSubtype="0" fill="hold" nodeType="withEffect">
                                  <p:stCondLst>
                                    <p:cond delay="0"/>
                                  </p:stCondLst>
                                  <p:childTnLst>
                                    <p:set>
                                      <p:cBhvr>
                                        <p:cTn id="25" dur="1" fill="hold">
                                          <p:stCondLst>
                                            <p:cond delay="0"/>
                                          </p:stCondLst>
                                        </p:cTn>
                                        <p:tgtEl>
                                          <p:spTgt spid="1718"/>
                                        </p:tgtEl>
                                        <p:attrNameLst>
                                          <p:attrName>style.visibility</p:attrName>
                                        </p:attrNameLst>
                                      </p:cBhvr>
                                      <p:to>
                                        <p:strVal val="visible"/>
                                      </p:to>
                                    </p:set>
                                    <p:animEffect transition="in" filter="fade">
                                      <p:cBhvr>
                                        <p:cTn id="26" dur="1000"/>
                                        <p:tgtEl>
                                          <p:spTgt spid="17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sp>
        <p:nvSpPr>
          <p:cNvPr id="1724" name="Google Shape;1724;p215"/>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Use-Cases</a:t>
            </a:r>
            <a:endParaRPr/>
          </a:p>
        </p:txBody>
      </p:sp>
      <p:sp>
        <p:nvSpPr>
          <p:cNvPr id="1725" name="Google Shape;1725;p215"/>
          <p:cNvSpPr txBox="1"/>
          <p:nvPr/>
        </p:nvSpPr>
        <p:spPr>
          <a:xfrm>
            <a:off x="443225" y="1009075"/>
            <a:ext cx="78540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i="1">
                <a:latin typeface="Open Sans"/>
                <a:ea typeface="Open Sans"/>
                <a:cs typeface="Open Sans"/>
                <a:sym typeface="Open Sans"/>
              </a:rPr>
              <a:t>Inference ML models - from platform to platform</a:t>
            </a:r>
            <a:endParaRPr>
              <a:latin typeface="Open Sans"/>
              <a:ea typeface="Open Sans"/>
              <a:cs typeface="Open Sans"/>
              <a:sym typeface="Open Sans"/>
            </a:endParaRPr>
          </a:p>
        </p:txBody>
      </p:sp>
      <p:pic>
        <p:nvPicPr>
          <p:cNvPr id="1726" name="Google Shape;1726;p215"/>
          <p:cNvPicPr preferRelativeResize="0"/>
          <p:nvPr/>
        </p:nvPicPr>
        <p:blipFill>
          <a:blip r:embed="rId3">
            <a:alphaModFix/>
          </a:blip>
          <a:stretch>
            <a:fillRect/>
          </a:stretch>
        </p:blipFill>
        <p:spPr>
          <a:xfrm>
            <a:off x="1126075" y="1441725"/>
            <a:ext cx="5047728" cy="3429425"/>
          </a:xfrm>
          <a:prstGeom prst="rect">
            <a:avLst/>
          </a:prstGeom>
          <a:noFill/>
          <a:ln>
            <a:noFill/>
          </a:ln>
        </p:spPr>
      </p:pic>
      <p:cxnSp>
        <p:nvCxnSpPr>
          <p:cNvPr id="1727" name="Google Shape;1727;p215"/>
          <p:cNvCxnSpPr>
            <a:stCxn id="1728" idx="0"/>
          </p:cNvCxnSpPr>
          <p:nvPr/>
        </p:nvCxnSpPr>
        <p:spPr>
          <a:xfrm rot="10800000" flipH="1">
            <a:off x="652625" y="1524100"/>
            <a:ext cx="398700" cy="141000"/>
          </a:xfrm>
          <a:prstGeom prst="straightConnector1">
            <a:avLst/>
          </a:prstGeom>
          <a:noFill/>
          <a:ln w="9525" cap="flat" cmpd="sng">
            <a:solidFill>
              <a:srgbClr val="4D86F5"/>
            </a:solidFill>
            <a:prstDash val="solid"/>
            <a:round/>
            <a:headEnd type="none" w="med" len="med"/>
            <a:tailEnd type="triangle" w="med" len="med"/>
          </a:ln>
        </p:spPr>
      </p:cxnSp>
      <p:cxnSp>
        <p:nvCxnSpPr>
          <p:cNvPr id="1729" name="Google Shape;1729;p215"/>
          <p:cNvCxnSpPr>
            <a:stCxn id="1730" idx="0"/>
          </p:cNvCxnSpPr>
          <p:nvPr/>
        </p:nvCxnSpPr>
        <p:spPr>
          <a:xfrm rot="10800000" flipH="1">
            <a:off x="480475" y="2878425"/>
            <a:ext cx="359100" cy="261300"/>
          </a:xfrm>
          <a:prstGeom prst="straightConnector1">
            <a:avLst/>
          </a:prstGeom>
          <a:noFill/>
          <a:ln w="9525" cap="flat" cmpd="sng">
            <a:solidFill>
              <a:srgbClr val="4D86F5"/>
            </a:solidFill>
            <a:prstDash val="solid"/>
            <a:round/>
            <a:headEnd type="none" w="med" len="med"/>
            <a:tailEnd type="triangle" w="med" len="med"/>
          </a:ln>
        </p:spPr>
      </p:cxnSp>
      <p:sp>
        <p:nvSpPr>
          <p:cNvPr id="1728" name="Google Shape;1728;p215"/>
          <p:cNvSpPr txBox="1"/>
          <p:nvPr/>
        </p:nvSpPr>
        <p:spPr>
          <a:xfrm>
            <a:off x="345725" y="1665100"/>
            <a:ext cx="613800" cy="307800"/>
          </a:xfrm>
          <a:prstGeom prst="rect">
            <a:avLst/>
          </a:prstGeom>
          <a:noFill/>
          <a:ln w="9525" cap="flat" cmpd="sng">
            <a:solidFill>
              <a:srgbClr val="4D86F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pen Sans"/>
                <a:ea typeface="Open Sans"/>
                <a:cs typeface="Open Sans"/>
                <a:sym typeface="Open Sans"/>
              </a:rPr>
              <a:t>imports</a:t>
            </a:r>
            <a:endParaRPr sz="800">
              <a:latin typeface="Open Sans"/>
              <a:ea typeface="Open Sans"/>
              <a:cs typeface="Open Sans"/>
              <a:sym typeface="Open Sans"/>
            </a:endParaRPr>
          </a:p>
        </p:txBody>
      </p:sp>
      <p:sp>
        <p:nvSpPr>
          <p:cNvPr id="1730" name="Google Shape;1730;p215"/>
          <p:cNvSpPr txBox="1"/>
          <p:nvPr/>
        </p:nvSpPr>
        <p:spPr>
          <a:xfrm>
            <a:off x="194725" y="3139725"/>
            <a:ext cx="571500" cy="307800"/>
          </a:xfrm>
          <a:prstGeom prst="rect">
            <a:avLst/>
          </a:prstGeom>
          <a:noFill/>
          <a:ln w="9525" cap="flat" cmpd="sng">
            <a:solidFill>
              <a:srgbClr val="4D86F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pen Sans"/>
                <a:ea typeface="Open Sans"/>
                <a:cs typeface="Open Sans"/>
                <a:sym typeface="Open Sans"/>
              </a:rPr>
              <a:t>Onnx rt</a:t>
            </a:r>
            <a:endParaRPr sz="800">
              <a:latin typeface="Open Sans"/>
              <a:ea typeface="Open Sans"/>
              <a:cs typeface="Open Sans"/>
              <a:sym typeface="Open Sans"/>
            </a:endParaRPr>
          </a:p>
        </p:txBody>
      </p:sp>
      <p:cxnSp>
        <p:nvCxnSpPr>
          <p:cNvPr id="1731" name="Google Shape;1731;p215"/>
          <p:cNvCxnSpPr>
            <a:stCxn id="1732" idx="0"/>
          </p:cNvCxnSpPr>
          <p:nvPr/>
        </p:nvCxnSpPr>
        <p:spPr>
          <a:xfrm rot="10800000" flipH="1">
            <a:off x="538975" y="4395750"/>
            <a:ext cx="468000" cy="93000"/>
          </a:xfrm>
          <a:prstGeom prst="straightConnector1">
            <a:avLst/>
          </a:prstGeom>
          <a:noFill/>
          <a:ln w="9525" cap="flat" cmpd="sng">
            <a:solidFill>
              <a:srgbClr val="4D86F5"/>
            </a:solidFill>
            <a:prstDash val="solid"/>
            <a:round/>
            <a:headEnd type="none" w="med" len="med"/>
            <a:tailEnd type="triangle" w="med" len="med"/>
          </a:ln>
        </p:spPr>
      </p:cxnSp>
      <p:sp>
        <p:nvSpPr>
          <p:cNvPr id="1732" name="Google Shape;1732;p215"/>
          <p:cNvSpPr txBox="1"/>
          <p:nvPr/>
        </p:nvSpPr>
        <p:spPr>
          <a:xfrm>
            <a:off x="194725" y="4488750"/>
            <a:ext cx="688500" cy="307800"/>
          </a:xfrm>
          <a:prstGeom prst="rect">
            <a:avLst/>
          </a:prstGeom>
          <a:noFill/>
          <a:ln w="9525" cap="flat" cmpd="sng">
            <a:solidFill>
              <a:srgbClr val="4D86F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pen Sans"/>
                <a:ea typeface="Open Sans"/>
                <a:cs typeface="Open Sans"/>
                <a:sym typeface="Open Sans"/>
              </a:rPr>
              <a:t>assertion</a:t>
            </a:r>
            <a:endParaRPr sz="800">
              <a:latin typeface="Open Sans"/>
              <a:ea typeface="Open Sans"/>
              <a:cs typeface="Open Sans"/>
              <a:sym typeface="Open Sans"/>
            </a:endParaRPr>
          </a:p>
        </p:txBody>
      </p:sp>
      <p:sp>
        <p:nvSpPr>
          <p:cNvPr id="1733" name="Google Shape;1733;p2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7"/>
                                        </p:tgtEl>
                                        <p:attrNameLst>
                                          <p:attrName>style.visibility</p:attrName>
                                        </p:attrNameLst>
                                      </p:cBhvr>
                                      <p:to>
                                        <p:strVal val="visible"/>
                                      </p:to>
                                    </p:set>
                                    <p:animEffect transition="in" filter="fade">
                                      <p:cBhvr>
                                        <p:cTn id="7" dur="1000"/>
                                        <p:tgtEl>
                                          <p:spTgt spid="1727"/>
                                        </p:tgtEl>
                                      </p:cBhvr>
                                    </p:animEffect>
                                  </p:childTnLst>
                                </p:cTn>
                              </p:par>
                              <p:par>
                                <p:cTn id="8" presetID="10" presetClass="entr" presetSubtype="0" fill="hold" nodeType="withEffect">
                                  <p:stCondLst>
                                    <p:cond delay="0"/>
                                  </p:stCondLst>
                                  <p:childTnLst>
                                    <p:set>
                                      <p:cBhvr>
                                        <p:cTn id="9" dur="1" fill="hold">
                                          <p:stCondLst>
                                            <p:cond delay="0"/>
                                          </p:stCondLst>
                                        </p:cTn>
                                        <p:tgtEl>
                                          <p:spTgt spid="1728"/>
                                        </p:tgtEl>
                                        <p:attrNameLst>
                                          <p:attrName>style.visibility</p:attrName>
                                        </p:attrNameLst>
                                      </p:cBhvr>
                                      <p:to>
                                        <p:strVal val="visible"/>
                                      </p:to>
                                    </p:set>
                                    <p:animEffect transition="in" filter="fade">
                                      <p:cBhvr>
                                        <p:cTn id="10" dur="1000"/>
                                        <p:tgtEl>
                                          <p:spTgt spid="17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9"/>
                                        </p:tgtEl>
                                        <p:attrNameLst>
                                          <p:attrName>style.visibility</p:attrName>
                                        </p:attrNameLst>
                                      </p:cBhvr>
                                      <p:to>
                                        <p:strVal val="visible"/>
                                      </p:to>
                                    </p:set>
                                    <p:animEffect transition="in" filter="fade">
                                      <p:cBhvr>
                                        <p:cTn id="15" dur="1000"/>
                                        <p:tgtEl>
                                          <p:spTgt spid="1729"/>
                                        </p:tgtEl>
                                      </p:cBhvr>
                                    </p:animEffect>
                                  </p:childTnLst>
                                </p:cTn>
                              </p:par>
                              <p:par>
                                <p:cTn id="16" presetID="10" presetClass="entr" presetSubtype="0" fill="hold" nodeType="withEffect">
                                  <p:stCondLst>
                                    <p:cond delay="0"/>
                                  </p:stCondLst>
                                  <p:childTnLst>
                                    <p:set>
                                      <p:cBhvr>
                                        <p:cTn id="17" dur="1" fill="hold">
                                          <p:stCondLst>
                                            <p:cond delay="0"/>
                                          </p:stCondLst>
                                        </p:cTn>
                                        <p:tgtEl>
                                          <p:spTgt spid="1730"/>
                                        </p:tgtEl>
                                        <p:attrNameLst>
                                          <p:attrName>style.visibility</p:attrName>
                                        </p:attrNameLst>
                                      </p:cBhvr>
                                      <p:to>
                                        <p:strVal val="visible"/>
                                      </p:to>
                                    </p:set>
                                    <p:animEffect transition="in" filter="fade">
                                      <p:cBhvr>
                                        <p:cTn id="18" dur="1000"/>
                                        <p:tgtEl>
                                          <p:spTgt spid="17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31"/>
                                        </p:tgtEl>
                                        <p:attrNameLst>
                                          <p:attrName>style.visibility</p:attrName>
                                        </p:attrNameLst>
                                      </p:cBhvr>
                                      <p:to>
                                        <p:strVal val="visible"/>
                                      </p:to>
                                    </p:set>
                                    <p:animEffect transition="in" filter="fade">
                                      <p:cBhvr>
                                        <p:cTn id="23" dur="1000"/>
                                        <p:tgtEl>
                                          <p:spTgt spid="1731"/>
                                        </p:tgtEl>
                                      </p:cBhvr>
                                    </p:animEffect>
                                  </p:childTnLst>
                                </p:cTn>
                              </p:par>
                              <p:par>
                                <p:cTn id="24" presetID="10" presetClass="entr" presetSubtype="0" fill="hold" nodeType="withEffect">
                                  <p:stCondLst>
                                    <p:cond delay="0"/>
                                  </p:stCondLst>
                                  <p:childTnLst>
                                    <p:set>
                                      <p:cBhvr>
                                        <p:cTn id="25" dur="1" fill="hold">
                                          <p:stCondLst>
                                            <p:cond delay="0"/>
                                          </p:stCondLst>
                                        </p:cTn>
                                        <p:tgtEl>
                                          <p:spTgt spid="1732"/>
                                        </p:tgtEl>
                                        <p:attrNameLst>
                                          <p:attrName>style.visibility</p:attrName>
                                        </p:attrNameLst>
                                      </p:cBhvr>
                                      <p:to>
                                        <p:strVal val="visible"/>
                                      </p:to>
                                    </p:set>
                                    <p:animEffect transition="in" filter="fade">
                                      <p:cBhvr>
                                        <p:cTn id="26" dur="1000"/>
                                        <p:tgtEl>
                                          <p:spTgt spid="17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216"/>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ONNX Full Example</a:t>
            </a:r>
            <a:endParaRPr/>
          </a:p>
        </p:txBody>
      </p:sp>
      <p:sp>
        <p:nvSpPr>
          <p:cNvPr id="1739" name="Google Shape;1739;p216"/>
          <p:cNvSpPr txBox="1"/>
          <p:nvPr/>
        </p:nvSpPr>
        <p:spPr>
          <a:xfrm>
            <a:off x="443225" y="1009075"/>
            <a:ext cx="7854000" cy="400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b="1" i="1">
                <a:latin typeface="Open Sans"/>
                <a:ea typeface="Open Sans"/>
                <a:cs typeface="Open Sans"/>
                <a:sym typeface="Open Sans"/>
              </a:rPr>
              <a:t>Let’s go over a </a:t>
            </a:r>
            <a:r>
              <a:rPr lang="en" b="1" i="1" u="sng">
                <a:solidFill>
                  <a:schemeClr val="hlink"/>
                </a:solidFill>
                <a:latin typeface="Open Sans"/>
                <a:ea typeface="Open Sans"/>
                <a:cs typeface="Open Sans"/>
                <a:sym typeface="Open Sans"/>
                <a:hlinkClick r:id="rId3"/>
              </a:rPr>
              <a:t>great post</a:t>
            </a:r>
            <a:r>
              <a:rPr lang="en" b="1" i="1">
                <a:latin typeface="Open Sans"/>
                <a:ea typeface="Open Sans"/>
                <a:cs typeface="Open Sans"/>
                <a:sym typeface="Open Sans"/>
              </a:rPr>
              <a:t> which demonstrated a full use case with ONNX</a:t>
            </a:r>
            <a:endParaRPr>
              <a:latin typeface="Open Sans"/>
              <a:ea typeface="Open Sans"/>
              <a:cs typeface="Open Sans"/>
              <a:sym typeface="Open Sans"/>
            </a:endParaRPr>
          </a:p>
        </p:txBody>
      </p:sp>
      <p:sp>
        <p:nvSpPr>
          <p:cNvPr id="1740" name="Google Shape;1740;p2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192</a:t>
            </a:fld>
            <a:endParaRP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750"/>
        <p:cNvGrpSpPr/>
        <p:nvPr/>
      </p:nvGrpSpPr>
      <p:grpSpPr>
        <a:xfrm>
          <a:off x="0" y="0"/>
          <a:ext cx="0" cy="0"/>
          <a:chOff x="0" y="0"/>
          <a:chExt cx="0" cy="0"/>
        </a:xfrm>
      </p:grpSpPr>
      <p:sp>
        <p:nvSpPr>
          <p:cNvPr id="1751" name="Google Shape;1751;p218"/>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Docker</a:t>
            </a:r>
            <a:endParaRPr/>
          </a:p>
        </p:txBody>
      </p:sp>
      <p:pic>
        <p:nvPicPr>
          <p:cNvPr id="1752" name="Google Shape;1752;p218"/>
          <p:cNvPicPr preferRelativeResize="0"/>
          <p:nvPr/>
        </p:nvPicPr>
        <p:blipFill>
          <a:blip r:embed="rId3">
            <a:alphaModFix/>
          </a:blip>
          <a:stretch>
            <a:fillRect/>
          </a:stretch>
        </p:blipFill>
        <p:spPr>
          <a:xfrm>
            <a:off x="4053473" y="1568775"/>
            <a:ext cx="1156224" cy="1156226"/>
          </a:xfrm>
          <a:prstGeom prst="rect">
            <a:avLst/>
          </a:prstGeom>
          <a:noFill/>
          <a:ln>
            <a:noFill/>
          </a:ln>
        </p:spPr>
      </p:pic>
      <p:sp>
        <p:nvSpPr>
          <p:cNvPr id="1753" name="Google Shape;1753;p2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193</a:t>
            </a:fld>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219"/>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Docker?</a:t>
            </a:r>
            <a:endParaRPr/>
          </a:p>
        </p:txBody>
      </p:sp>
      <p:sp>
        <p:nvSpPr>
          <p:cNvPr id="1759" name="Google Shape;1759;p219"/>
          <p:cNvSpPr txBox="1"/>
          <p:nvPr/>
        </p:nvSpPr>
        <p:spPr>
          <a:xfrm>
            <a:off x="443225" y="1009075"/>
            <a:ext cx="7854000" cy="3940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a:t>
            </a:r>
            <a:r>
              <a:rPr lang="en" i="1">
                <a:latin typeface="Open Sans"/>
                <a:ea typeface="Open Sans"/>
                <a:cs typeface="Open Sans"/>
                <a:sym typeface="Open Sans"/>
              </a:rPr>
              <a:t>Docker helps developers bring their ideas to life by </a:t>
            </a:r>
            <a:r>
              <a:rPr lang="en" b="1" i="1">
                <a:latin typeface="Open Sans"/>
                <a:ea typeface="Open Sans"/>
                <a:cs typeface="Open Sans"/>
                <a:sym typeface="Open Sans"/>
              </a:rPr>
              <a:t>conquering the complexity of app development</a:t>
            </a:r>
            <a:r>
              <a:rPr lang="en" i="1">
                <a:latin typeface="Open Sans"/>
                <a:ea typeface="Open Sans"/>
                <a:cs typeface="Open Sans"/>
                <a:sym typeface="Open Sans"/>
              </a:rPr>
              <a:t>. We simplify and accelerate development workflows with an integrated dev pipeline and through the consolidation of application components</a:t>
            </a:r>
            <a:r>
              <a:rPr lang="en">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endParaRPr>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In short, Docker is a software </a:t>
            </a:r>
            <a:r>
              <a:rPr lang="en" sz="1200" u="sng">
                <a:latin typeface="Open Sans"/>
                <a:ea typeface="Open Sans"/>
                <a:cs typeface="Open Sans"/>
                <a:sym typeface="Open Sans"/>
              </a:rPr>
              <a:t>container</a:t>
            </a:r>
            <a:r>
              <a:rPr lang="en" sz="1200">
                <a:latin typeface="Open Sans"/>
                <a:ea typeface="Open Sans"/>
                <a:cs typeface="Open Sans"/>
                <a:sym typeface="Open Sans"/>
              </a:rPr>
              <a:t> platform. </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You can </a:t>
            </a:r>
            <a:r>
              <a:rPr lang="en" sz="1200" b="1">
                <a:latin typeface="Open Sans"/>
                <a:ea typeface="Open Sans"/>
                <a:cs typeface="Open Sans"/>
                <a:sym typeface="Open Sans"/>
              </a:rPr>
              <a:t>create containerized applications, automate the deployment</a:t>
            </a:r>
            <a:r>
              <a:rPr lang="en" sz="1200">
                <a:latin typeface="Open Sans"/>
                <a:ea typeface="Open Sans"/>
                <a:cs typeface="Open Sans"/>
                <a:sym typeface="Open Sans"/>
              </a:rPr>
              <a:t> and have fun! </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b="1">
                <a:latin typeface="Open Sans"/>
                <a:ea typeface="Open Sans"/>
                <a:cs typeface="Open Sans"/>
                <a:sym typeface="Open Sans"/>
              </a:rPr>
              <a:t>Packing, shipping, and running — made simpler, easier &amp; definitely, faster! </a:t>
            </a:r>
            <a:endParaRPr sz="1200" b="1">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With Docker, applications can comfortably run </a:t>
            </a:r>
            <a:r>
              <a:rPr lang="en" sz="1200" b="1">
                <a:latin typeface="Open Sans"/>
                <a:ea typeface="Open Sans"/>
                <a:cs typeface="Open Sans"/>
                <a:sym typeface="Open Sans"/>
              </a:rPr>
              <a:t>no matter where they are</a:t>
            </a:r>
            <a:r>
              <a:rPr lang="en" sz="1200">
                <a:latin typeface="Open Sans"/>
                <a:ea typeface="Open Sans"/>
                <a:cs typeface="Open Sans"/>
                <a:sym typeface="Open Sans"/>
              </a:rPr>
              <a:t>. </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Using Docker enables you to </a:t>
            </a:r>
            <a:r>
              <a:rPr lang="en" sz="1200" b="1">
                <a:latin typeface="Open Sans"/>
                <a:ea typeface="Open Sans"/>
                <a:cs typeface="Open Sans"/>
                <a:sym typeface="Open Sans"/>
              </a:rPr>
              <a:t>package your entire application with all of its dependencies</a:t>
            </a:r>
            <a:r>
              <a:rPr lang="en" sz="1200">
                <a:latin typeface="Open Sans"/>
                <a:ea typeface="Open Sans"/>
                <a:cs typeface="Open Sans"/>
                <a:sym typeface="Open Sans"/>
              </a:rPr>
              <a:t> with zero headache for compatibility issues or machine dependency.</a:t>
            </a:r>
            <a:endParaRPr sz="1200">
              <a:latin typeface="Open Sans"/>
              <a:ea typeface="Open Sans"/>
              <a:cs typeface="Open Sans"/>
              <a:sym typeface="Open Sans"/>
            </a:endParaRPr>
          </a:p>
        </p:txBody>
      </p:sp>
      <p:pic>
        <p:nvPicPr>
          <p:cNvPr id="1760" name="Google Shape;1760;p219"/>
          <p:cNvPicPr preferRelativeResize="0"/>
          <p:nvPr/>
        </p:nvPicPr>
        <p:blipFill>
          <a:blip r:embed="rId3">
            <a:alphaModFix/>
          </a:blip>
          <a:stretch>
            <a:fillRect/>
          </a:stretch>
        </p:blipFill>
        <p:spPr>
          <a:xfrm>
            <a:off x="7599250" y="238225"/>
            <a:ext cx="1156224" cy="1156226"/>
          </a:xfrm>
          <a:prstGeom prst="rect">
            <a:avLst/>
          </a:prstGeom>
          <a:noFill/>
          <a:ln>
            <a:noFill/>
          </a:ln>
        </p:spPr>
      </p:pic>
      <p:sp>
        <p:nvSpPr>
          <p:cNvPr id="1761" name="Google Shape;1761;p2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194</a:t>
            </a:fld>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765"/>
        <p:cNvGrpSpPr/>
        <p:nvPr/>
      </p:nvGrpSpPr>
      <p:grpSpPr>
        <a:xfrm>
          <a:off x="0" y="0"/>
          <a:ext cx="0" cy="0"/>
          <a:chOff x="0" y="0"/>
          <a:chExt cx="0" cy="0"/>
        </a:xfrm>
      </p:grpSpPr>
      <p:sp>
        <p:nvSpPr>
          <p:cNvPr id="1766" name="Google Shape;1766;p220"/>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What is Docker?</a:t>
            </a:r>
            <a:endParaRPr/>
          </a:p>
        </p:txBody>
      </p:sp>
      <p:sp>
        <p:nvSpPr>
          <p:cNvPr id="1767" name="Google Shape;1767;p220"/>
          <p:cNvSpPr txBox="1"/>
          <p:nvPr/>
        </p:nvSpPr>
        <p:spPr>
          <a:xfrm>
            <a:off x="443225" y="1009075"/>
            <a:ext cx="7854000" cy="3586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300">
                <a:latin typeface="Open Sans"/>
                <a:ea typeface="Open Sans"/>
                <a:cs typeface="Open Sans"/>
                <a:sym typeface="Open Sans"/>
              </a:rPr>
              <a:t>Docker has a lot of components which anyone can easily use in order to automatically update its programs.</a:t>
            </a:r>
            <a:endParaRPr sz="1300">
              <a:latin typeface="Open Sans"/>
              <a:ea typeface="Open Sans"/>
              <a:cs typeface="Open Sans"/>
              <a:sym typeface="Open Sans"/>
            </a:endParaRPr>
          </a:p>
          <a:p>
            <a:pPr marL="0" lvl="0" indent="0" algn="l" rtl="0">
              <a:lnSpc>
                <a:spcPct val="200000"/>
              </a:lnSpc>
              <a:spcBef>
                <a:spcPts val="0"/>
              </a:spcBef>
              <a:spcAft>
                <a:spcPts val="0"/>
              </a:spcAft>
              <a:buNone/>
            </a:pPr>
            <a:r>
              <a:rPr lang="en" sz="1300">
                <a:latin typeface="Open Sans"/>
                <a:ea typeface="Open Sans"/>
                <a:cs typeface="Open Sans"/>
                <a:sym typeface="Open Sans"/>
              </a:rPr>
              <a:t>Now we’ll go through the basic jargon of Docker, in order to make sure we’re aligned -</a:t>
            </a:r>
            <a:endParaRPr sz="1300">
              <a:latin typeface="Open Sans"/>
              <a:ea typeface="Open Sans"/>
              <a:cs typeface="Open Sans"/>
              <a:sym typeface="Open Sans"/>
            </a:endParaRPr>
          </a:p>
          <a:p>
            <a:pPr marL="457200" lvl="0" indent="-311150" algn="l" rtl="0">
              <a:lnSpc>
                <a:spcPct val="200000"/>
              </a:lnSpc>
              <a:spcBef>
                <a:spcPts val="0"/>
              </a:spcBef>
              <a:spcAft>
                <a:spcPts val="0"/>
              </a:spcAft>
              <a:buSzPts val="1300"/>
              <a:buFont typeface="Open Sans"/>
              <a:buChar char="●"/>
            </a:pPr>
            <a:r>
              <a:rPr lang="en" sz="1300">
                <a:latin typeface="Open Sans"/>
                <a:ea typeface="Open Sans"/>
                <a:cs typeface="Open Sans"/>
                <a:sym typeface="Open Sans"/>
              </a:rPr>
              <a:t>VMs</a:t>
            </a:r>
            <a:endParaRPr sz="1300">
              <a:latin typeface="Open Sans"/>
              <a:ea typeface="Open Sans"/>
              <a:cs typeface="Open Sans"/>
              <a:sym typeface="Open Sans"/>
            </a:endParaRPr>
          </a:p>
          <a:p>
            <a:pPr marL="457200" lvl="0" indent="-311150" algn="l" rtl="0">
              <a:lnSpc>
                <a:spcPct val="200000"/>
              </a:lnSpc>
              <a:spcBef>
                <a:spcPts val="0"/>
              </a:spcBef>
              <a:spcAft>
                <a:spcPts val="0"/>
              </a:spcAft>
              <a:buSzPts val="1300"/>
              <a:buFont typeface="Open Sans"/>
              <a:buChar char="●"/>
            </a:pPr>
            <a:r>
              <a:rPr lang="en" sz="1300">
                <a:latin typeface="Open Sans"/>
                <a:ea typeface="Open Sans"/>
                <a:cs typeface="Open Sans"/>
                <a:sym typeface="Open Sans"/>
              </a:rPr>
              <a:t>Docker Containers</a:t>
            </a:r>
            <a:endParaRPr sz="1300">
              <a:latin typeface="Open Sans"/>
              <a:ea typeface="Open Sans"/>
              <a:cs typeface="Open Sans"/>
              <a:sym typeface="Open Sans"/>
            </a:endParaRPr>
          </a:p>
          <a:p>
            <a:pPr marL="457200" lvl="0" indent="-311150" algn="l" rtl="0">
              <a:lnSpc>
                <a:spcPct val="200000"/>
              </a:lnSpc>
              <a:spcBef>
                <a:spcPts val="0"/>
              </a:spcBef>
              <a:spcAft>
                <a:spcPts val="0"/>
              </a:spcAft>
              <a:buSzPts val="1300"/>
              <a:buFont typeface="Open Sans"/>
              <a:buChar char="●"/>
            </a:pPr>
            <a:r>
              <a:rPr lang="en" sz="1300">
                <a:latin typeface="Open Sans"/>
                <a:ea typeface="Open Sans"/>
                <a:cs typeface="Open Sans"/>
                <a:sym typeface="Open Sans"/>
              </a:rPr>
              <a:t>Docker Files + Docker Hub</a:t>
            </a:r>
            <a:endParaRPr sz="1300">
              <a:latin typeface="Open Sans"/>
              <a:ea typeface="Open Sans"/>
              <a:cs typeface="Open Sans"/>
              <a:sym typeface="Open Sans"/>
            </a:endParaRPr>
          </a:p>
          <a:p>
            <a:pPr marL="457200" lvl="0" indent="-311150" algn="l" rtl="0">
              <a:lnSpc>
                <a:spcPct val="200000"/>
              </a:lnSpc>
              <a:spcBef>
                <a:spcPts val="0"/>
              </a:spcBef>
              <a:spcAft>
                <a:spcPts val="0"/>
              </a:spcAft>
              <a:buSzPts val="1300"/>
              <a:buFont typeface="Open Sans"/>
              <a:buChar char="●"/>
            </a:pPr>
            <a:r>
              <a:rPr lang="en" sz="1300">
                <a:latin typeface="Open Sans"/>
                <a:ea typeface="Open Sans"/>
                <a:cs typeface="Open Sans"/>
                <a:sym typeface="Open Sans"/>
              </a:rPr>
              <a:t>Docker commands</a:t>
            </a:r>
            <a:endParaRPr sz="1300">
              <a:latin typeface="Open Sans"/>
              <a:ea typeface="Open Sans"/>
              <a:cs typeface="Open Sans"/>
              <a:sym typeface="Open Sans"/>
            </a:endParaRPr>
          </a:p>
          <a:p>
            <a:pPr marL="457200" lvl="0" indent="-311150" algn="l" rtl="0">
              <a:lnSpc>
                <a:spcPct val="200000"/>
              </a:lnSpc>
              <a:spcBef>
                <a:spcPts val="0"/>
              </a:spcBef>
              <a:spcAft>
                <a:spcPts val="0"/>
              </a:spcAft>
              <a:buSzPts val="1300"/>
              <a:buFont typeface="Open Sans"/>
              <a:buChar char="●"/>
            </a:pPr>
            <a:r>
              <a:rPr lang="en" sz="1300">
                <a:latin typeface="Open Sans"/>
                <a:ea typeface="Open Sans"/>
                <a:cs typeface="Open Sans"/>
                <a:sym typeface="Open Sans"/>
              </a:rPr>
              <a:t>Docker Images</a:t>
            </a:r>
            <a:endParaRPr sz="1300">
              <a:latin typeface="Open Sans"/>
              <a:ea typeface="Open Sans"/>
              <a:cs typeface="Open Sans"/>
              <a:sym typeface="Open Sans"/>
            </a:endParaRPr>
          </a:p>
          <a:p>
            <a:pPr marL="0" lvl="0" indent="0" algn="l" rtl="0">
              <a:lnSpc>
                <a:spcPct val="200000"/>
              </a:lnSpc>
              <a:spcBef>
                <a:spcPts val="0"/>
              </a:spcBef>
              <a:spcAft>
                <a:spcPts val="0"/>
              </a:spcAft>
              <a:buNone/>
            </a:pPr>
            <a:r>
              <a:rPr lang="en" sz="1300">
                <a:latin typeface="Open Sans"/>
                <a:ea typeface="Open Sans"/>
                <a:cs typeface="Open Sans"/>
                <a:sym typeface="Open Sans"/>
              </a:rPr>
              <a:t>Then, we’ll dive into a real ML example (which you can browse for your projects…)!</a:t>
            </a:r>
            <a:endParaRPr sz="1300">
              <a:latin typeface="Open Sans"/>
              <a:ea typeface="Open Sans"/>
              <a:cs typeface="Open Sans"/>
              <a:sym typeface="Open Sans"/>
            </a:endParaRPr>
          </a:p>
        </p:txBody>
      </p:sp>
      <p:pic>
        <p:nvPicPr>
          <p:cNvPr id="1768" name="Google Shape;1768;p220"/>
          <p:cNvPicPr preferRelativeResize="0"/>
          <p:nvPr/>
        </p:nvPicPr>
        <p:blipFill>
          <a:blip r:embed="rId3">
            <a:alphaModFix/>
          </a:blip>
          <a:stretch>
            <a:fillRect/>
          </a:stretch>
        </p:blipFill>
        <p:spPr>
          <a:xfrm>
            <a:off x="7599250" y="238225"/>
            <a:ext cx="1156224" cy="1156226"/>
          </a:xfrm>
          <a:prstGeom prst="rect">
            <a:avLst/>
          </a:prstGeom>
          <a:noFill/>
          <a:ln>
            <a:noFill/>
          </a:ln>
        </p:spPr>
      </p:pic>
      <p:sp>
        <p:nvSpPr>
          <p:cNvPr id="1769" name="Google Shape;1769;p2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195</a:t>
            </a:fld>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Google Shape;1774;p221"/>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VMs</a:t>
            </a:r>
            <a:endParaRPr/>
          </a:p>
        </p:txBody>
      </p:sp>
      <p:sp>
        <p:nvSpPr>
          <p:cNvPr id="1775" name="Google Shape;1775;p221"/>
          <p:cNvSpPr txBox="1"/>
          <p:nvPr/>
        </p:nvSpPr>
        <p:spPr>
          <a:xfrm>
            <a:off x="443225" y="1009075"/>
            <a:ext cx="7854000" cy="3848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Simplest term - VM is nothing but an emulation of a real computer that can execute programs of sorts. </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A virtual machine (VM) is a program on a computer that works like it is a separate computer inside the main computer.</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Alongside that, another component is called “Hypervisor”, which is basically what Virtual Machines run </a:t>
            </a:r>
            <a:r>
              <a:rPr lang="en" b="1">
                <a:latin typeface="Open Sans"/>
                <a:ea typeface="Open Sans"/>
                <a:cs typeface="Open Sans"/>
                <a:sym typeface="Open Sans"/>
              </a:rPr>
              <a:t>on top of</a:t>
            </a:r>
            <a:r>
              <a:rPr lang="en">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The program that controls VMs is called a hypervisor and the computer that is running the virtual machine is called the </a:t>
            </a:r>
            <a:r>
              <a:rPr lang="en" u="sng">
                <a:latin typeface="Open Sans"/>
                <a:ea typeface="Open Sans"/>
                <a:cs typeface="Open Sans"/>
                <a:sym typeface="Open Sans"/>
              </a:rPr>
              <a:t>host</a:t>
            </a:r>
            <a:r>
              <a:rPr lang="en">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endParaRPr>
              <a:latin typeface="Open Sans"/>
              <a:ea typeface="Open Sans"/>
              <a:cs typeface="Open Sans"/>
              <a:sym typeface="Open Sans"/>
            </a:endParaRPr>
          </a:p>
        </p:txBody>
      </p:sp>
      <p:sp>
        <p:nvSpPr>
          <p:cNvPr id="1776" name="Google Shape;1776;p2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196</a:t>
            </a:fld>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780"/>
        <p:cNvGrpSpPr/>
        <p:nvPr/>
      </p:nvGrpSpPr>
      <p:grpSpPr>
        <a:xfrm>
          <a:off x="0" y="0"/>
          <a:ext cx="0" cy="0"/>
          <a:chOff x="0" y="0"/>
          <a:chExt cx="0" cy="0"/>
        </a:xfrm>
      </p:grpSpPr>
      <p:sp>
        <p:nvSpPr>
          <p:cNvPr id="1781" name="Google Shape;1781;p222"/>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VMs</a:t>
            </a:r>
            <a:endParaRPr/>
          </a:p>
        </p:txBody>
      </p:sp>
      <p:sp>
        <p:nvSpPr>
          <p:cNvPr id="1782" name="Google Shape;1782;p222"/>
          <p:cNvSpPr txBox="1"/>
          <p:nvPr/>
        </p:nvSpPr>
        <p:spPr>
          <a:xfrm>
            <a:off x="443225" y="1009075"/>
            <a:ext cx="7854000" cy="1693200"/>
          </a:xfrm>
          <a:prstGeom prst="rect">
            <a:avLst/>
          </a:prstGeom>
          <a:noFill/>
          <a:ln>
            <a:noFill/>
          </a:ln>
        </p:spPr>
        <p:txBody>
          <a:bodyPr spcFirstLastPara="1" wrap="square" lIns="91425" tIns="91425" rIns="91425" bIns="91425" anchor="t" anchorCtr="0">
            <a:spAutoFit/>
          </a:bodyPr>
          <a:lstStyle/>
          <a:p>
            <a:pPr marL="457200" lvl="0" indent="-317500" algn="l" rtl="0">
              <a:lnSpc>
                <a:spcPct val="200000"/>
              </a:lnSpc>
              <a:spcBef>
                <a:spcPts val="0"/>
              </a:spcBef>
              <a:spcAft>
                <a:spcPts val="0"/>
              </a:spcAft>
              <a:buSzPts val="1400"/>
              <a:buFont typeface="Open Sans"/>
              <a:buChar char="●"/>
            </a:pPr>
            <a:r>
              <a:rPr lang="en" b="1">
                <a:latin typeface="Open Sans"/>
                <a:ea typeface="Open Sans"/>
                <a:cs typeface="Open Sans"/>
                <a:sym typeface="Open Sans"/>
              </a:rPr>
              <a:t>VM</a:t>
            </a:r>
            <a:r>
              <a:rPr lang="en">
                <a:latin typeface="Open Sans"/>
                <a:ea typeface="Open Sans"/>
                <a:cs typeface="Open Sans"/>
                <a:sym typeface="Open Sans"/>
              </a:rPr>
              <a:t> - a program on a computer that works like a separate computer, inside a real computer</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b="1">
                <a:latin typeface="Open Sans"/>
                <a:ea typeface="Open Sans"/>
                <a:cs typeface="Open Sans"/>
                <a:sym typeface="Open Sans"/>
              </a:rPr>
              <a:t>Hypervisor</a:t>
            </a:r>
            <a:r>
              <a:rPr lang="en">
                <a:latin typeface="Open Sans"/>
                <a:ea typeface="Open Sans"/>
                <a:cs typeface="Open Sans"/>
                <a:sym typeface="Open Sans"/>
              </a:rPr>
              <a:t> - VMs run on top of that component, and it controls them</a:t>
            </a:r>
            <a:endParaRPr>
              <a:latin typeface="Open Sans"/>
              <a:ea typeface="Open Sans"/>
              <a:cs typeface="Open Sans"/>
              <a:sym typeface="Open Sans"/>
            </a:endParaRPr>
          </a:p>
          <a:p>
            <a:pPr marL="457200" lvl="0" indent="-317500" algn="l" rtl="0">
              <a:lnSpc>
                <a:spcPct val="200000"/>
              </a:lnSpc>
              <a:spcBef>
                <a:spcPts val="0"/>
              </a:spcBef>
              <a:spcAft>
                <a:spcPts val="0"/>
              </a:spcAft>
              <a:buSzPts val="1400"/>
              <a:buFont typeface="Open Sans"/>
              <a:buChar char="●"/>
            </a:pPr>
            <a:r>
              <a:rPr lang="en" b="1">
                <a:latin typeface="Open Sans"/>
                <a:ea typeface="Open Sans"/>
                <a:cs typeface="Open Sans"/>
                <a:sym typeface="Open Sans"/>
              </a:rPr>
              <a:t>Host</a:t>
            </a:r>
            <a:r>
              <a:rPr lang="en">
                <a:latin typeface="Open Sans"/>
                <a:ea typeface="Open Sans"/>
                <a:cs typeface="Open Sans"/>
                <a:sym typeface="Open Sans"/>
              </a:rPr>
              <a:t> - the computer that runs VMs (aka the “real computer”)</a:t>
            </a:r>
            <a:endParaRPr>
              <a:latin typeface="Open Sans"/>
              <a:ea typeface="Open Sans"/>
              <a:cs typeface="Open Sans"/>
              <a:sym typeface="Open Sans"/>
            </a:endParaRPr>
          </a:p>
        </p:txBody>
      </p:sp>
      <p:sp>
        <p:nvSpPr>
          <p:cNvPr id="1783" name="Google Shape;1783;p2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197</a:t>
            </a:fld>
            <a:endParaRP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223"/>
          <p:cNvSpPr txBox="1">
            <a:spLocks noGrp="1"/>
          </p:cNvSpPr>
          <p:nvPr>
            <p:ph type="title"/>
          </p:nvPr>
        </p:nvSpPr>
        <p:spPr>
          <a:xfrm>
            <a:off x="311700" y="140225"/>
            <a:ext cx="48177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Docker Containers</a:t>
            </a:r>
            <a:endParaRPr/>
          </a:p>
        </p:txBody>
      </p:sp>
      <p:sp>
        <p:nvSpPr>
          <p:cNvPr id="1789" name="Google Shape;1789;p223"/>
          <p:cNvSpPr txBox="1"/>
          <p:nvPr/>
        </p:nvSpPr>
        <p:spPr>
          <a:xfrm>
            <a:off x="443225" y="1009075"/>
            <a:ext cx="7854000" cy="2555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The concept of Docker containers, similar to that of VM, also aims to achieve isolation in terms of applications and programs. </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Containers, as the term suggests, </a:t>
            </a:r>
            <a:r>
              <a:rPr lang="en" b="1">
                <a:latin typeface="Open Sans"/>
                <a:ea typeface="Open Sans"/>
                <a:cs typeface="Open Sans"/>
                <a:sym typeface="Open Sans"/>
              </a:rPr>
              <a:t>“contains”</a:t>
            </a:r>
            <a:r>
              <a:rPr lang="en">
                <a:latin typeface="Open Sans"/>
                <a:ea typeface="Open Sans"/>
                <a:cs typeface="Open Sans"/>
                <a:sym typeface="Open Sans"/>
              </a:rPr>
              <a:t> every little thing that an application will need in order to be executed. </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Think of it as a transportable box, filled with tools and libraries, configurations, settings, and all that is required for it to be executed.</a:t>
            </a:r>
            <a:endParaRPr>
              <a:latin typeface="Open Sans"/>
              <a:ea typeface="Open Sans"/>
              <a:cs typeface="Open Sans"/>
              <a:sym typeface="Open Sans"/>
            </a:endParaRPr>
          </a:p>
        </p:txBody>
      </p:sp>
      <p:sp>
        <p:nvSpPr>
          <p:cNvPr id="1790" name="Google Shape;1790;p2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198</a:t>
            </a:fld>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224"/>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Then what’s the diff between Docker Containers and VMs?</a:t>
            </a:r>
            <a:endParaRPr sz="3000"/>
          </a:p>
        </p:txBody>
      </p:sp>
      <p:pic>
        <p:nvPicPr>
          <p:cNvPr id="1796" name="Google Shape;1796;p224"/>
          <p:cNvPicPr preferRelativeResize="0"/>
          <p:nvPr/>
        </p:nvPicPr>
        <p:blipFill>
          <a:blip r:embed="rId3">
            <a:alphaModFix/>
          </a:blip>
          <a:stretch>
            <a:fillRect/>
          </a:stretch>
        </p:blipFill>
        <p:spPr>
          <a:xfrm>
            <a:off x="4945525" y="872350"/>
            <a:ext cx="3911025" cy="3829676"/>
          </a:xfrm>
          <a:prstGeom prst="rect">
            <a:avLst/>
          </a:prstGeom>
          <a:noFill/>
          <a:ln>
            <a:noFill/>
          </a:ln>
        </p:spPr>
      </p:pic>
      <p:sp>
        <p:nvSpPr>
          <p:cNvPr id="1797" name="Google Shape;1797;p224"/>
          <p:cNvSpPr txBox="1"/>
          <p:nvPr/>
        </p:nvSpPr>
        <p:spPr>
          <a:xfrm>
            <a:off x="7897450" y="4702025"/>
            <a:ext cx="64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4"/>
              </a:rPr>
              <a:t>source</a:t>
            </a:r>
            <a:endParaRPr sz="1000">
              <a:latin typeface="Open Sans"/>
              <a:ea typeface="Open Sans"/>
              <a:cs typeface="Open Sans"/>
              <a:sym typeface="Open Sans"/>
            </a:endParaRPr>
          </a:p>
        </p:txBody>
      </p:sp>
      <p:sp>
        <p:nvSpPr>
          <p:cNvPr id="1798" name="Google Shape;1798;p224"/>
          <p:cNvSpPr txBox="1"/>
          <p:nvPr/>
        </p:nvSpPr>
        <p:spPr>
          <a:xfrm>
            <a:off x="511550" y="872350"/>
            <a:ext cx="38961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highlight>
                  <a:srgbClr val="FFFFFF"/>
                </a:highlight>
                <a:latin typeface="Open Sans"/>
                <a:ea typeface="Open Sans"/>
                <a:cs typeface="Open Sans"/>
                <a:sym typeface="Open Sans"/>
              </a:rPr>
              <a:t>“Virtual machines and containers differ in several ways, but the primary difference is that </a:t>
            </a:r>
            <a:r>
              <a:rPr lang="en" sz="1200" b="1" i="1">
                <a:highlight>
                  <a:srgbClr val="FFFFFF"/>
                </a:highlight>
                <a:latin typeface="Open Sans"/>
                <a:ea typeface="Open Sans"/>
                <a:cs typeface="Open Sans"/>
                <a:sym typeface="Open Sans"/>
              </a:rPr>
              <a:t>containers provide a way to virtualize an OS so that multiple workloads can run on a single OS instance</a:t>
            </a:r>
            <a:r>
              <a:rPr lang="en" sz="1200" i="1">
                <a:highlight>
                  <a:srgbClr val="FFFFFF"/>
                </a:highlight>
                <a:latin typeface="Open Sans"/>
                <a:ea typeface="Open Sans"/>
                <a:cs typeface="Open Sans"/>
                <a:sym typeface="Open Sans"/>
              </a:rPr>
              <a:t>. With VMs, the hardware is being virtualized to run multiple OS instances” (</a:t>
            </a:r>
            <a:r>
              <a:rPr lang="en" sz="1200" i="1" u="sng">
                <a:solidFill>
                  <a:schemeClr val="hlink"/>
                </a:solidFill>
                <a:highlight>
                  <a:srgbClr val="FFFFFF"/>
                </a:highlight>
                <a:latin typeface="Open Sans"/>
                <a:ea typeface="Open Sans"/>
                <a:cs typeface="Open Sans"/>
                <a:sym typeface="Open Sans"/>
                <a:hlinkClick r:id="rId5"/>
              </a:rPr>
              <a:t>source</a:t>
            </a:r>
            <a:r>
              <a:rPr lang="en" sz="1200" i="1">
                <a:highlight>
                  <a:srgbClr val="FFFFFF"/>
                </a:highlight>
                <a:latin typeface="Open Sans"/>
                <a:ea typeface="Open Sans"/>
                <a:cs typeface="Open Sans"/>
                <a:sym typeface="Open Sans"/>
              </a:rPr>
              <a:t>)</a:t>
            </a:r>
            <a:endParaRPr sz="1200" i="1">
              <a:highlight>
                <a:srgbClr val="FFFFFF"/>
              </a:highlight>
              <a:latin typeface="Open Sans"/>
              <a:ea typeface="Open Sans"/>
              <a:cs typeface="Open Sans"/>
              <a:sym typeface="Open Sans"/>
            </a:endParaRPr>
          </a:p>
          <a:p>
            <a:pPr marL="0" lvl="0" indent="0" algn="l" rtl="0">
              <a:spcBef>
                <a:spcPts val="0"/>
              </a:spcBef>
              <a:spcAft>
                <a:spcPts val="0"/>
              </a:spcAft>
              <a:buNone/>
            </a:pPr>
            <a:endParaRPr sz="1200" i="1">
              <a:highlight>
                <a:srgbClr val="FFFFFF"/>
              </a:highlight>
              <a:latin typeface="Open Sans"/>
              <a:ea typeface="Open Sans"/>
              <a:cs typeface="Open Sans"/>
              <a:sym typeface="Open Sans"/>
            </a:endParaRPr>
          </a:p>
          <a:p>
            <a:pPr marL="0" lvl="0" indent="0" algn="l" rtl="0">
              <a:spcBef>
                <a:spcPts val="0"/>
              </a:spcBef>
              <a:spcAft>
                <a:spcPts val="0"/>
              </a:spcAft>
              <a:buNone/>
            </a:pPr>
            <a:endParaRPr sz="1200" i="1">
              <a:highlight>
                <a:srgbClr val="FFFFFF"/>
              </a:highlight>
              <a:latin typeface="Open Sans"/>
              <a:ea typeface="Open Sans"/>
              <a:cs typeface="Open Sans"/>
              <a:sym typeface="Open Sans"/>
            </a:endParaRPr>
          </a:p>
          <a:p>
            <a:pPr marL="0" lvl="0" indent="0" algn="l" rtl="0">
              <a:spcBef>
                <a:spcPts val="0"/>
              </a:spcBef>
              <a:spcAft>
                <a:spcPts val="0"/>
              </a:spcAft>
              <a:buNone/>
            </a:pPr>
            <a:endParaRPr sz="1200" i="1">
              <a:highlight>
                <a:srgbClr val="FFFFFF"/>
              </a:highlight>
              <a:latin typeface="Open Sans"/>
              <a:ea typeface="Open Sans"/>
              <a:cs typeface="Open Sans"/>
              <a:sym typeface="Open Sans"/>
            </a:endParaRPr>
          </a:p>
          <a:p>
            <a:pPr marL="0" lvl="0" indent="0" algn="l" rtl="0">
              <a:spcBef>
                <a:spcPts val="0"/>
              </a:spcBef>
              <a:spcAft>
                <a:spcPts val="0"/>
              </a:spcAft>
              <a:buNone/>
            </a:pPr>
            <a:endParaRPr sz="1200" i="1">
              <a:highlight>
                <a:srgbClr val="FFFFFF"/>
              </a:highlight>
              <a:latin typeface="Open Sans"/>
              <a:ea typeface="Open Sans"/>
              <a:cs typeface="Open Sans"/>
              <a:sym typeface="Open Sans"/>
            </a:endParaRPr>
          </a:p>
          <a:p>
            <a:pPr marL="0" lvl="0" indent="0" algn="l" rtl="0">
              <a:spcBef>
                <a:spcPts val="0"/>
              </a:spcBef>
              <a:spcAft>
                <a:spcPts val="0"/>
              </a:spcAft>
              <a:buNone/>
            </a:pPr>
            <a:r>
              <a:rPr lang="en" sz="1200">
                <a:highlight>
                  <a:srgbClr val="FFFFFF"/>
                </a:highlight>
                <a:latin typeface="Open Sans"/>
                <a:ea typeface="Open Sans"/>
                <a:cs typeface="Open Sans"/>
                <a:sym typeface="Open Sans"/>
              </a:rPr>
              <a:t>Containers don’t require a full OS instance, allowing multiple containers to run smoothly on a single host machine.</a:t>
            </a:r>
            <a:endParaRPr sz="1200">
              <a:highlight>
                <a:srgbClr val="FFFFFF"/>
              </a:highlight>
              <a:latin typeface="Open Sans"/>
              <a:ea typeface="Open Sans"/>
              <a:cs typeface="Open Sans"/>
              <a:sym typeface="Open Sans"/>
            </a:endParaRPr>
          </a:p>
        </p:txBody>
      </p:sp>
      <p:sp>
        <p:nvSpPr>
          <p:cNvPr id="1799" name="Google Shape;1799;p2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discuss Deep Learning</a:t>
            </a:r>
            <a:endParaRPr/>
          </a:p>
        </p:txBody>
      </p:sp>
      <p:sp>
        <p:nvSpPr>
          <p:cNvPr id="116" name="Google Shape;116;p20"/>
          <p:cNvSpPr txBox="1"/>
          <p:nvPr/>
        </p:nvSpPr>
        <p:spPr>
          <a:xfrm>
            <a:off x="724425" y="1261350"/>
            <a:ext cx="5655900" cy="3586500"/>
          </a:xfrm>
          <a:prstGeom prst="rect">
            <a:avLst/>
          </a:prstGeom>
          <a:noFill/>
          <a:ln>
            <a:noFill/>
          </a:ln>
        </p:spPr>
        <p:txBody>
          <a:bodyPr spcFirstLastPara="1" wrap="square" lIns="91425" tIns="91425" rIns="91425" bIns="91425" anchor="t" anchorCtr="0">
            <a:spAutoFit/>
          </a:bodyPr>
          <a:lstStyle/>
          <a:p>
            <a:pPr marL="457200" marR="0" lvl="0" indent="-311150" algn="l" rtl="0">
              <a:lnSpc>
                <a:spcPct val="200000"/>
              </a:lnSpc>
              <a:spcBef>
                <a:spcPts val="0"/>
              </a:spcBef>
              <a:spcAft>
                <a:spcPts val="0"/>
              </a:spcAft>
              <a:buClr>
                <a:srgbClr val="111111"/>
              </a:buClr>
              <a:buSzPts val="1300"/>
              <a:buFont typeface="Open Sans"/>
              <a:buChar char="●"/>
            </a:pPr>
            <a:r>
              <a:rPr lang="en" sz="1300">
                <a:solidFill>
                  <a:srgbClr val="111111"/>
                </a:solidFill>
                <a:highlight>
                  <a:srgbClr val="FFFFFF"/>
                </a:highlight>
                <a:latin typeface="Open Sans"/>
                <a:ea typeface="Open Sans"/>
                <a:cs typeface="Open Sans"/>
                <a:sym typeface="Open Sans"/>
              </a:rPr>
              <a:t>Artificial Neural Network</a:t>
            </a:r>
            <a:endParaRPr sz="1300" b="1">
              <a:solidFill>
                <a:srgbClr val="111111"/>
              </a:solidFill>
              <a:highlight>
                <a:srgbClr val="FFFFFF"/>
              </a:highlight>
              <a:latin typeface="Open Sans"/>
              <a:ea typeface="Open Sans"/>
              <a:cs typeface="Open Sans"/>
              <a:sym typeface="Open Sans"/>
            </a:endParaRPr>
          </a:p>
          <a:p>
            <a:pPr marL="914400" marR="0" lvl="1" indent="-311150" algn="l" rtl="0">
              <a:lnSpc>
                <a:spcPct val="200000"/>
              </a:lnSpc>
              <a:spcBef>
                <a:spcPts val="0"/>
              </a:spcBef>
              <a:spcAft>
                <a:spcPts val="0"/>
              </a:spcAft>
              <a:buClr>
                <a:srgbClr val="111111"/>
              </a:buClr>
              <a:buSzPts val="1300"/>
              <a:buFont typeface="Open Sans"/>
              <a:buChar char="○"/>
            </a:pPr>
            <a:r>
              <a:rPr lang="en" sz="1300">
                <a:solidFill>
                  <a:srgbClr val="111111"/>
                </a:solidFill>
                <a:highlight>
                  <a:srgbClr val="FFFFFF"/>
                </a:highlight>
                <a:latin typeface="Open Sans"/>
                <a:ea typeface="Open Sans"/>
                <a:cs typeface="Open Sans"/>
                <a:sym typeface="Open Sans"/>
              </a:rPr>
              <a:t>Neuron</a:t>
            </a:r>
            <a:endParaRPr sz="1300">
              <a:solidFill>
                <a:srgbClr val="111111"/>
              </a:solidFill>
              <a:highlight>
                <a:srgbClr val="FFFFFF"/>
              </a:highlight>
              <a:latin typeface="Open Sans"/>
              <a:ea typeface="Open Sans"/>
              <a:cs typeface="Open Sans"/>
              <a:sym typeface="Open Sans"/>
            </a:endParaRPr>
          </a:p>
          <a:p>
            <a:pPr marL="914400" marR="0" lvl="1" indent="-311150" algn="l" rtl="0">
              <a:lnSpc>
                <a:spcPct val="200000"/>
              </a:lnSpc>
              <a:spcBef>
                <a:spcPts val="0"/>
              </a:spcBef>
              <a:spcAft>
                <a:spcPts val="0"/>
              </a:spcAft>
              <a:buClr>
                <a:srgbClr val="111111"/>
              </a:buClr>
              <a:buSzPts val="1300"/>
              <a:buFont typeface="Open Sans"/>
              <a:buChar char="○"/>
            </a:pPr>
            <a:r>
              <a:rPr lang="en" sz="1300">
                <a:solidFill>
                  <a:srgbClr val="111111"/>
                </a:solidFill>
                <a:highlight>
                  <a:srgbClr val="FFFFFF"/>
                </a:highlight>
                <a:latin typeface="Open Sans"/>
                <a:ea typeface="Open Sans"/>
                <a:cs typeface="Open Sans"/>
                <a:sym typeface="Open Sans"/>
              </a:rPr>
              <a:t>Input, Hidden, Output layers (Forward Propagation)</a:t>
            </a:r>
            <a:endParaRPr sz="1300">
              <a:solidFill>
                <a:srgbClr val="111111"/>
              </a:solidFill>
              <a:highlight>
                <a:srgbClr val="FFFFFF"/>
              </a:highlight>
              <a:latin typeface="Open Sans"/>
              <a:ea typeface="Open Sans"/>
              <a:cs typeface="Open Sans"/>
              <a:sym typeface="Open Sans"/>
            </a:endParaRPr>
          </a:p>
          <a:p>
            <a:pPr marL="914400" lvl="1" indent="-311150" algn="l" rtl="0">
              <a:lnSpc>
                <a:spcPct val="200000"/>
              </a:lnSpc>
              <a:spcBef>
                <a:spcPts val="0"/>
              </a:spcBef>
              <a:spcAft>
                <a:spcPts val="0"/>
              </a:spcAft>
              <a:buClr>
                <a:srgbClr val="111111"/>
              </a:buClr>
              <a:buSzPts val="1300"/>
              <a:buFont typeface="Open Sans"/>
              <a:buChar char="○"/>
            </a:pPr>
            <a:r>
              <a:rPr lang="en" sz="1300">
                <a:solidFill>
                  <a:srgbClr val="111111"/>
                </a:solidFill>
                <a:highlight>
                  <a:schemeClr val="lt1"/>
                </a:highlight>
                <a:latin typeface="Open Sans"/>
                <a:ea typeface="Open Sans"/>
                <a:cs typeface="Open Sans"/>
                <a:sym typeface="Open Sans"/>
              </a:rPr>
              <a:t>Backpropagation</a:t>
            </a:r>
            <a:endParaRPr sz="1300">
              <a:solidFill>
                <a:srgbClr val="111111"/>
              </a:solidFill>
              <a:highlight>
                <a:schemeClr val="lt1"/>
              </a:highlight>
              <a:latin typeface="Open Sans"/>
              <a:ea typeface="Open Sans"/>
              <a:cs typeface="Open Sans"/>
              <a:sym typeface="Open Sans"/>
            </a:endParaRPr>
          </a:p>
          <a:p>
            <a:pPr marL="914400" lvl="1" indent="-311150" algn="l" rtl="0">
              <a:lnSpc>
                <a:spcPct val="200000"/>
              </a:lnSpc>
              <a:spcBef>
                <a:spcPts val="0"/>
              </a:spcBef>
              <a:spcAft>
                <a:spcPts val="0"/>
              </a:spcAft>
              <a:buClr>
                <a:srgbClr val="111111"/>
              </a:buClr>
              <a:buSzPts val="1300"/>
              <a:buFont typeface="Open Sans"/>
              <a:buChar char="○"/>
            </a:pPr>
            <a:r>
              <a:rPr lang="en" sz="1300">
                <a:solidFill>
                  <a:srgbClr val="111111"/>
                </a:solidFill>
                <a:highlight>
                  <a:schemeClr val="lt1"/>
                </a:highlight>
                <a:latin typeface="Open Sans"/>
                <a:ea typeface="Open Sans"/>
                <a:cs typeface="Open Sans"/>
                <a:sym typeface="Open Sans"/>
              </a:rPr>
              <a:t>Gradient Descent and its variants</a:t>
            </a:r>
            <a:endParaRPr sz="1300">
              <a:solidFill>
                <a:srgbClr val="111111"/>
              </a:solidFill>
              <a:highlight>
                <a:schemeClr val="lt1"/>
              </a:highlight>
              <a:latin typeface="Open Sans"/>
              <a:ea typeface="Open Sans"/>
              <a:cs typeface="Open Sans"/>
              <a:sym typeface="Open Sans"/>
            </a:endParaRPr>
          </a:p>
          <a:p>
            <a:pPr marL="914400" marR="0" lvl="1" indent="-311150" algn="l" rtl="0">
              <a:lnSpc>
                <a:spcPct val="200000"/>
              </a:lnSpc>
              <a:spcBef>
                <a:spcPts val="0"/>
              </a:spcBef>
              <a:spcAft>
                <a:spcPts val="0"/>
              </a:spcAft>
              <a:buClr>
                <a:srgbClr val="111111"/>
              </a:buClr>
              <a:buSzPts val="1300"/>
              <a:buFont typeface="Open Sans"/>
              <a:buChar char="○"/>
            </a:pPr>
            <a:r>
              <a:rPr lang="en" sz="1300">
                <a:solidFill>
                  <a:srgbClr val="111111"/>
                </a:solidFill>
                <a:highlight>
                  <a:srgbClr val="FFFFFF"/>
                </a:highlight>
                <a:latin typeface="Open Sans"/>
                <a:ea typeface="Open Sans"/>
                <a:cs typeface="Open Sans"/>
                <a:sym typeface="Open Sans"/>
              </a:rPr>
              <a:t>Loss function</a:t>
            </a:r>
            <a:endParaRPr sz="1300">
              <a:solidFill>
                <a:srgbClr val="111111"/>
              </a:solidFill>
              <a:highlight>
                <a:srgbClr val="FFFFFF"/>
              </a:highlight>
              <a:latin typeface="Open Sans"/>
              <a:ea typeface="Open Sans"/>
              <a:cs typeface="Open Sans"/>
              <a:sym typeface="Open Sans"/>
            </a:endParaRPr>
          </a:p>
          <a:p>
            <a:pPr marL="457200" lvl="0" indent="-311150" algn="l" rtl="0">
              <a:lnSpc>
                <a:spcPct val="200000"/>
              </a:lnSpc>
              <a:spcBef>
                <a:spcPts val="0"/>
              </a:spcBef>
              <a:spcAft>
                <a:spcPts val="0"/>
              </a:spcAft>
              <a:buClr>
                <a:srgbClr val="111111"/>
              </a:buClr>
              <a:buSzPts val="1300"/>
              <a:buFont typeface="Open Sans"/>
              <a:buChar char="●"/>
            </a:pPr>
            <a:r>
              <a:rPr lang="en" sz="1300">
                <a:solidFill>
                  <a:srgbClr val="111111"/>
                </a:solidFill>
                <a:highlight>
                  <a:srgbClr val="FFFFFF"/>
                </a:highlight>
                <a:latin typeface="Open Sans"/>
                <a:ea typeface="Open Sans"/>
                <a:cs typeface="Open Sans"/>
                <a:sym typeface="Open Sans"/>
              </a:rPr>
              <a:t>FC Neural Network(s) - (in Keras)</a:t>
            </a:r>
            <a:endParaRPr sz="1300" b="1">
              <a:solidFill>
                <a:srgbClr val="111111"/>
              </a:solidFill>
              <a:highlight>
                <a:srgbClr val="FFFFFF"/>
              </a:highlight>
              <a:latin typeface="Open Sans"/>
              <a:ea typeface="Open Sans"/>
              <a:cs typeface="Open Sans"/>
              <a:sym typeface="Open Sans"/>
            </a:endParaRPr>
          </a:p>
          <a:p>
            <a:pPr marL="457200" marR="0" lvl="0" indent="-311150" algn="l" rtl="0">
              <a:lnSpc>
                <a:spcPct val="200000"/>
              </a:lnSpc>
              <a:spcBef>
                <a:spcPts val="0"/>
              </a:spcBef>
              <a:spcAft>
                <a:spcPts val="0"/>
              </a:spcAft>
              <a:buClr>
                <a:srgbClr val="111111"/>
              </a:buClr>
              <a:buSzPts val="1300"/>
              <a:buFont typeface="Open Sans"/>
              <a:buChar char="●"/>
            </a:pPr>
            <a:r>
              <a:rPr lang="en" sz="1300">
                <a:solidFill>
                  <a:srgbClr val="111111"/>
                </a:solidFill>
                <a:highlight>
                  <a:srgbClr val="FFFFFF"/>
                </a:highlight>
                <a:latin typeface="Open Sans"/>
                <a:ea typeface="Open Sans"/>
                <a:cs typeface="Open Sans"/>
                <a:sym typeface="Open Sans"/>
              </a:rPr>
              <a:t>Convolutional Neural Network(s) (in Keras)</a:t>
            </a:r>
            <a:endParaRPr sz="1300">
              <a:solidFill>
                <a:srgbClr val="111111"/>
              </a:solidFill>
              <a:highlight>
                <a:srgbClr val="FFFFFF"/>
              </a:highlight>
              <a:latin typeface="Open Sans"/>
              <a:ea typeface="Open Sans"/>
              <a:cs typeface="Open Sans"/>
              <a:sym typeface="Open Sans"/>
            </a:endParaRPr>
          </a:p>
          <a:p>
            <a:pPr marL="457200" marR="0" lvl="0" indent="-311150" algn="l" rtl="0">
              <a:lnSpc>
                <a:spcPct val="200000"/>
              </a:lnSpc>
              <a:spcBef>
                <a:spcPts val="0"/>
              </a:spcBef>
              <a:spcAft>
                <a:spcPts val="0"/>
              </a:spcAft>
              <a:buClr>
                <a:srgbClr val="111111"/>
              </a:buClr>
              <a:buSzPts val="1300"/>
              <a:buFont typeface="Open Sans"/>
              <a:buChar char="●"/>
            </a:pPr>
            <a:r>
              <a:rPr lang="en" sz="1300">
                <a:solidFill>
                  <a:srgbClr val="111111"/>
                </a:solidFill>
                <a:highlight>
                  <a:srgbClr val="FFFFFF"/>
                </a:highlight>
                <a:latin typeface="Open Sans"/>
                <a:ea typeface="Open Sans"/>
                <a:cs typeface="Open Sans"/>
                <a:sym typeface="Open Sans"/>
              </a:rPr>
              <a:t>Overfitting, Underfitting and other phenomena in DL</a:t>
            </a:r>
            <a:endParaRPr sz="1300">
              <a:solidFill>
                <a:srgbClr val="111111"/>
              </a:solidFill>
              <a:highlight>
                <a:srgbClr val="FFFFFF"/>
              </a:highlight>
              <a:latin typeface="Open Sans"/>
              <a:ea typeface="Open Sans"/>
              <a:cs typeface="Open Sans"/>
              <a:sym typeface="Open Sans"/>
            </a:endParaRPr>
          </a:p>
        </p:txBody>
      </p:sp>
      <p:sp>
        <p:nvSpPr>
          <p:cNvPr id="117" name="Google Shape;11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8"/>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 Descent</a:t>
            </a:r>
            <a:endParaRPr/>
          </a:p>
        </p:txBody>
      </p:sp>
      <p:sp>
        <p:nvSpPr>
          <p:cNvPr id="255" name="Google Shape;255;p38"/>
          <p:cNvSpPr txBox="1"/>
          <p:nvPr/>
        </p:nvSpPr>
        <p:spPr>
          <a:xfrm>
            <a:off x="1054675" y="1200150"/>
            <a:ext cx="6520500" cy="794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1500"/>
              </a:spcAft>
              <a:buNone/>
            </a:pPr>
            <a:r>
              <a:rPr lang="en" sz="1200">
                <a:highlight>
                  <a:schemeClr val="lt1"/>
                </a:highlight>
                <a:latin typeface="Open Sans"/>
                <a:ea typeface="Open Sans"/>
                <a:cs typeface="Open Sans"/>
                <a:sym typeface="Open Sans"/>
              </a:rPr>
              <a:t>Starting from an initial guess x0, we keep improving little by little until we find a local minimum. This process may take thousands of iterations, so we typically implement gradient descent with a computer. Given the below function:</a:t>
            </a:r>
            <a:endParaRPr sz="1200">
              <a:highlight>
                <a:schemeClr val="lt1"/>
              </a:highlight>
              <a:latin typeface="Open Sans"/>
              <a:ea typeface="Open Sans"/>
              <a:cs typeface="Open Sans"/>
              <a:sym typeface="Open Sans"/>
            </a:endParaRPr>
          </a:p>
        </p:txBody>
      </p:sp>
      <p:pic>
        <p:nvPicPr>
          <p:cNvPr id="256" name="Google Shape;256;p38"/>
          <p:cNvPicPr preferRelativeResize="0"/>
          <p:nvPr/>
        </p:nvPicPr>
        <p:blipFill>
          <a:blip r:embed="rId3">
            <a:alphaModFix/>
          </a:blip>
          <a:stretch>
            <a:fillRect/>
          </a:stretch>
        </p:blipFill>
        <p:spPr>
          <a:xfrm>
            <a:off x="1826300" y="2139625"/>
            <a:ext cx="1743075" cy="476250"/>
          </a:xfrm>
          <a:prstGeom prst="rect">
            <a:avLst/>
          </a:prstGeom>
          <a:noFill/>
          <a:ln>
            <a:noFill/>
          </a:ln>
        </p:spPr>
      </p:pic>
      <p:pic>
        <p:nvPicPr>
          <p:cNvPr id="257" name="Google Shape;257;p38"/>
          <p:cNvPicPr preferRelativeResize="0"/>
          <p:nvPr/>
        </p:nvPicPr>
        <p:blipFill>
          <a:blip r:embed="rId4">
            <a:alphaModFix/>
          </a:blip>
          <a:stretch>
            <a:fillRect/>
          </a:stretch>
        </p:blipFill>
        <p:spPr>
          <a:xfrm>
            <a:off x="4310400" y="2139625"/>
            <a:ext cx="2183416" cy="2844450"/>
          </a:xfrm>
          <a:prstGeom prst="rect">
            <a:avLst/>
          </a:prstGeom>
          <a:noFill/>
          <a:ln>
            <a:noFill/>
          </a:ln>
        </p:spPr>
      </p:pic>
      <p:sp>
        <p:nvSpPr>
          <p:cNvPr id="258" name="Google Shape;258;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p225"/>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How to create a Docker Container?</a:t>
            </a:r>
            <a:endParaRPr sz="3000"/>
          </a:p>
        </p:txBody>
      </p:sp>
      <p:sp>
        <p:nvSpPr>
          <p:cNvPr id="1805" name="Google Shape;1805;p225"/>
          <p:cNvSpPr txBox="1"/>
          <p:nvPr/>
        </p:nvSpPr>
        <p:spPr>
          <a:xfrm>
            <a:off x="511550" y="872350"/>
            <a:ext cx="73299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highlight>
                  <a:srgbClr val="FFFFFF"/>
                </a:highlight>
                <a:latin typeface="Open Sans"/>
                <a:ea typeface="Open Sans"/>
                <a:cs typeface="Open Sans"/>
                <a:sym typeface="Open Sans"/>
              </a:rPr>
              <a:t>Now that we know what a docker container is, let’s talk about the process for docker container creation.</a:t>
            </a:r>
            <a:endParaRPr sz="1200">
              <a:highlight>
                <a:srgbClr val="FFFFFF"/>
              </a:highlight>
              <a:latin typeface="Open Sans"/>
              <a:ea typeface="Open Sans"/>
              <a:cs typeface="Open Sans"/>
              <a:sym typeface="Open Sans"/>
            </a:endParaRPr>
          </a:p>
          <a:p>
            <a:pPr marL="0" lvl="0" indent="0" algn="l" rtl="0">
              <a:spcBef>
                <a:spcPts val="0"/>
              </a:spcBef>
              <a:spcAft>
                <a:spcPts val="0"/>
              </a:spcAft>
              <a:buNone/>
            </a:pPr>
            <a:endParaRPr sz="1200">
              <a:highlight>
                <a:srgbClr val="FFFFFF"/>
              </a:highlight>
              <a:latin typeface="Open Sans"/>
              <a:ea typeface="Open Sans"/>
              <a:cs typeface="Open Sans"/>
              <a:sym typeface="Open Sans"/>
            </a:endParaRPr>
          </a:p>
          <a:p>
            <a:pPr marL="0" lvl="0" indent="0" algn="l" rtl="0">
              <a:spcBef>
                <a:spcPts val="0"/>
              </a:spcBef>
              <a:spcAft>
                <a:spcPts val="0"/>
              </a:spcAft>
              <a:buNone/>
            </a:pPr>
            <a:r>
              <a:rPr lang="en" sz="1200">
                <a:highlight>
                  <a:srgbClr val="FFFFFF"/>
                </a:highlight>
                <a:latin typeface="Open Sans"/>
                <a:ea typeface="Open Sans"/>
                <a:cs typeface="Open Sans"/>
                <a:sym typeface="Open Sans"/>
              </a:rPr>
              <a:t>In one line, </a:t>
            </a:r>
            <a:r>
              <a:rPr lang="en" sz="1200" b="1">
                <a:highlight>
                  <a:srgbClr val="FFFFFF"/>
                </a:highlight>
                <a:latin typeface="Open Sans"/>
                <a:ea typeface="Open Sans"/>
                <a:cs typeface="Open Sans"/>
                <a:sym typeface="Open Sans"/>
              </a:rPr>
              <a:t>dockerfile</a:t>
            </a:r>
            <a:r>
              <a:rPr lang="en" sz="1200">
                <a:highlight>
                  <a:srgbClr val="FFFFFF"/>
                </a:highlight>
                <a:latin typeface="Open Sans"/>
                <a:ea typeface="Open Sans"/>
                <a:cs typeface="Open Sans"/>
                <a:sym typeface="Open Sans"/>
              </a:rPr>
              <a:t> builds a </a:t>
            </a:r>
            <a:r>
              <a:rPr lang="en" sz="1200" b="1">
                <a:highlight>
                  <a:srgbClr val="FFFFFF"/>
                </a:highlight>
                <a:latin typeface="Open Sans"/>
                <a:ea typeface="Open Sans"/>
                <a:cs typeface="Open Sans"/>
                <a:sym typeface="Open Sans"/>
              </a:rPr>
              <a:t>docker image</a:t>
            </a:r>
            <a:r>
              <a:rPr lang="en" sz="1200">
                <a:highlight>
                  <a:srgbClr val="FFFFFF"/>
                </a:highlight>
                <a:latin typeface="Open Sans"/>
                <a:ea typeface="Open Sans"/>
                <a:cs typeface="Open Sans"/>
                <a:sym typeface="Open Sans"/>
              </a:rPr>
              <a:t>, from which you can run </a:t>
            </a:r>
            <a:r>
              <a:rPr lang="en" sz="1200" b="1">
                <a:highlight>
                  <a:srgbClr val="FFFFFF"/>
                </a:highlight>
                <a:latin typeface="Open Sans"/>
                <a:ea typeface="Open Sans"/>
                <a:cs typeface="Open Sans"/>
                <a:sym typeface="Open Sans"/>
              </a:rPr>
              <a:t>docker container</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spcBef>
                <a:spcPts val="0"/>
              </a:spcBef>
              <a:spcAft>
                <a:spcPts val="0"/>
              </a:spcAft>
              <a:buNone/>
            </a:pPr>
            <a:endParaRPr sz="1200">
              <a:highlight>
                <a:srgbClr val="FFFFFF"/>
              </a:highlight>
              <a:latin typeface="Open Sans"/>
              <a:ea typeface="Open Sans"/>
              <a:cs typeface="Open Sans"/>
              <a:sym typeface="Open Sans"/>
            </a:endParaRPr>
          </a:p>
          <a:p>
            <a:pPr marL="0" lvl="0" indent="0" algn="l" rtl="0">
              <a:spcBef>
                <a:spcPts val="0"/>
              </a:spcBef>
              <a:spcAft>
                <a:spcPts val="0"/>
              </a:spcAft>
              <a:buNone/>
            </a:pPr>
            <a:r>
              <a:rPr lang="en" sz="1200">
                <a:highlight>
                  <a:srgbClr val="FFFFFF"/>
                </a:highlight>
                <a:latin typeface="Open Sans"/>
                <a:ea typeface="Open Sans"/>
                <a:cs typeface="Open Sans"/>
                <a:sym typeface="Open Sans"/>
              </a:rPr>
              <a:t>A Dockerfile is a simple text file, with lines of instructions on how to build a docker image. So it’s basically a blueprint for images, that’s all. </a:t>
            </a:r>
            <a:endParaRPr sz="1200">
              <a:highlight>
                <a:srgbClr val="FFFFFF"/>
              </a:highlight>
              <a:latin typeface="Open Sans"/>
              <a:ea typeface="Open Sans"/>
              <a:cs typeface="Open Sans"/>
              <a:sym typeface="Open Sans"/>
            </a:endParaRPr>
          </a:p>
          <a:p>
            <a:pPr marL="0" lvl="0" indent="0" algn="l" rtl="0">
              <a:spcBef>
                <a:spcPts val="0"/>
              </a:spcBef>
              <a:spcAft>
                <a:spcPts val="0"/>
              </a:spcAft>
              <a:buNone/>
            </a:pPr>
            <a:endParaRPr sz="1200">
              <a:highlight>
                <a:srgbClr val="FFFFFF"/>
              </a:highlight>
              <a:latin typeface="Open Sans"/>
              <a:ea typeface="Open Sans"/>
              <a:cs typeface="Open Sans"/>
              <a:sym typeface="Open Sans"/>
            </a:endParaRPr>
          </a:p>
          <a:p>
            <a:pPr marL="0" lvl="0" indent="0" algn="l" rtl="0">
              <a:spcBef>
                <a:spcPts val="0"/>
              </a:spcBef>
              <a:spcAft>
                <a:spcPts val="0"/>
              </a:spcAft>
              <a:buNone/>
            </a:pPr>
            <a:r>
              <a:rPr lang="en" sz="1200">
                <a:highlight>
                  <a:srgbClr val="FFFFFF"/>
                </a:highlight>
                <a:latin typeface="Open Sans"/>
                <a:ea typeface="Open Sans"/>
                <a:cs typeface="Open Sans"/>
                <a:sym typeface="Open Sans"/>
              </a:rPr>
              <a:t>Docker Images are blueprints for containers, similar to Class in Object Oriented Programming.</a:t>
            </a:r>
            <a:endParaRPr sz="1200">
              <a:highlight>
                <a:srgbClr val="FFFFFF"/>
              </a:highlight>
              <a:latin typeface="Open Sans"/>
              <a:ea typeface="Open Sans"/>
              <a:cs typeface="Open Sans"/>
              <a:sym typeface="Open Sans"/>
            </a:endParaRPr>
          </a:p>
        </p:txBody>
      </p:sp>
      <p:sp>
        <p:nvSpPr>
          <p:cNvPr id="1806" name="Google Shape;1806;p225"/>
          <p:cNvSpPr txBox="1"/>
          <p:nvPr/>
        </p:nvSpPr>
        <p:spPr>
          <a:xfrm>
            <a:off x="7897450" y="4702025"/>
            <a:ext cx="6447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3"/>
              </a:rPr>
              <a:t>source</a:t>
            </a:r>
            <a:endParaRPr sz="1000">
              <a:latin typeface="Open Sans"/>
              <a:ea typeface="Open Sans"/>
              <a:cs typeface="Open Sans"/>
              <a:sym typeface="Open Sans"/>
            </a:endParaRPr>
          </a:p>
        </p:txBody>
      </p:sp>
      <p:pic>
        <p:nvPicPr>
          <p:cNvPr id="1807" name="Google Shape;1807;p225"/>
          <p:cNvPicPr preferRelativeResize="0"/>
          <p:nvPr/>
        </p:nvPicPr>
        <p:blipFill>
          <a:blip r:embed="rId4">
            <a:alphaModFix/>
          </a:blip>
          <a:stretch>
            <a:fillRect/>
          </a:stretch>
        </p:blipFill>
        <p:spPr>
          <a:xfrm>
            <a:off x="2219600" y="2712450"/>
            <a:ext cx="4279256" cy="2119251"/>
          </a:xfrm>
          <a:prstGeom prst="rect">
            <a:avLst/>
          </a:prstGeom>
          <a:noFill/>
          <a:ln>
            <a:noFill/>
          </a:ln>
        </p:spPr>
      </p:pic>
      <p:sp>
        <p:nvSpPr>
          <p:cNvPr id="1808" name="Google Shape;1808;p2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200</a:t>
            </a:fld>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226"/>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Files</a:t>
            </a:r>
            <a:endParaRPr sz="3000"/>
          </a:p>
        </p:txBody>
      </p:sp>
      <p:sp>
        <p:nvSpPr>
          <p:cNvPr id="1814" name="Google Shape;1814;p226"/>
          <p:cNvSpPr txBox="1"/>
          <p:nvPr/>
        </p:nvSpPr>
        <p:spPr>
          <a:xfrm>
            <a:off x="511550" y="872350"/>
            <a:ext cx="7329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highlight>
                  <a:srgbClr val="FFFFFF"/>
                </a:highlight>
                <a:latin typeface="Open Sans"/>
                <a:ea typeface="Open Sans"/>
                <a:cs typeface="Open Sans"/>
                <a:sym typeface="Open Sans"/>
              </a:rPr>
              <a:t>Docker can build images automatically by reading the instructions from a </a:t>
            </a:r>
            <a:r>
              <a:rPr lang="en" sz="1200" b="1">
                <a:highlight>
                  <a:srgbClr val="FFFFFF"/>
                </a:highlight>
                <a:latin typeface="Open Sans"/>
                <a:ea typeface="Open Sans"/>
                <a:cs typeface="Open Sans"/>
                <a:sym typeface="Open Sans"/>
              </a:rPr>
              <a:t>Dockerfile</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spcBef>
                <a:spcPts val="0"/>
              </a:spcBef>
              <a:spcAft>
                <a:spcPts val="0"/>
              </a:spcAft>
              <a:buNone/>
            </a:pPr>
            <a:endParaRPr sz="1200">
              <a:highlight>
                <a:srgbClr val="FFFFFF"/>
              </a:highlight>
              <a:latin typeface="Open Sans"/>
              <a:ea typeface="Open Sans"/>
              <a:cs typeface="Open Sans"/>
              <a:sym typeface="Open Sans"/>
            </a:endParaRPr>
          </a:p>
          <a:p>
            <a:pPr marL="0" lvl="0" indent="0" algn="l" rtl="0">
              <a:spcBef>
                <a:spcPts val="0"/>
              </a:spcBef>
              <a:spcAft>
                <a:spcPts val="0"/>
              </a:spcAft>
              <a:buNone/>
            </a:pPr>
            <a:r>
              <a:rPr lang="en" sz="1200">
                <a:highlight>
                  <a:srgbClr val="FFFFFF"/>
                </a:highlight>
                <a:latin typeface="Open Sans"/>
                <a:ea typeface="Open Sans"/>
                <a:cs typeface="Open Sans"/>
                <a:sym typeface="Open Sans"/>
              </a:rPr>
              <a:t>A </a:t>
            </a:r>
            <a:r>
              <a:rPr lang="en" sz="1200" b="1">
                <a:highlight>
                  <a:srgbClr val="FFFFFF"/>
                </a:highlight>
                <a:latin typeface="Open Sans"/>
                <a:ea typeface="Open Sans"/>
                <a:cs typeface="Open Sans"/>
                <a:sym typeface="Open Sans"/>
              </a:rPr>
              <a:t>Dockerfile</a:t>
            </a:r>
            <a:r>
              <a:rPr lang="en" sz="1200">
                <a:highlight>
                  <a:srgbClr val="FFFFFF"/>
                </a:highlight>
                <a:latin typeface="Open Sans"/>
                <a:ea typeface="Open Sans"/>
                <a:cs typeface="Open Sans"/>
                <a:sym typeface="Open Sans"/>
              </a:rPr>
              <a:t> is simply a text document that contains all the commands a user could call on the command line to generate an image. </a:t>
            </a:r>
            <a:endParaRPr sz="1200">
              <a:highlight>
                <a:srgbClr val="FFFFFF"/>
              </a:highlight>
              <a:latin typeface="Open Sans"/>
              <a:ea typeface="Open Sans"/>
              <a:cs typeface="Open Sans"/>
              <a:sym typeface="Open Sans"/>
            </a:endParaRPr>
          </a:p>
          <a:p>
            <a:pPr marL="0" lvl="0" indent="0" algn="l" rtl="0">
              <a:spcBef>
                <a:spcPts val="0"/>
              </a:spcBef>
              <a:spcAft>
                <a:spcPts val="0"/>
              </a:spcAft>
              <a:buNone/>
            </a:pPr>
            <a:endParaRPr sz="1200">
              <a:highlight>
                <a:srgbClr val="FFFFFF"/>
              </a:highlight>
              <a:latin typeface="Open Sans"/>
              <a:ea typeface="Open Sans"/>
              <a:cs typeface="Open Sans"/>
              <a:sym typeface="Open Sans"/>
            </a:endParaRPr>
          </a:p>
          <a:p>
            <a:pPr marL="0" lvl="0" indent="0" algn="l" rtl="0">
              <a:spcBef>
                <a:spcPts val="0"/>
              </a:spcBef>
              <a:spcAft>
                <a:spcPts val="0"/>
              </a:spcAft>
              <a:buNone/>
            </a:pPr>
            <a:r>
              <a:rPr lang="en" sz="1200">
                <a:highlight>
                  <a:srgbClr val="FFFFFF"/>
                </a:highlight>
                <a:latin typeface="Open Sans"/>
                <a:ea typeface="Open Sans"/>
                <a:cs typeface="Open Sans"/>
                <a:sym typeface="Open Sans"/>
              </a:rPr>
              <a:t>Using docker build users can create an automated build that executes several command-line instructions in succession, one after the other.</a:t>
            </a:r>
            <a:endParaRPr sz="1200">
              <a:highlight>
                <a:srgbClr val="FFFFFF"/>
              </a:highlight>
              <a:latin typeface="Open Sans"/>
              <a:ea typeface="Open Sans"/>
              <a:cs typeface="Open Sans"/>
              <a:sym typeface="Open Sans"/>
            </a:endParaRPr>
          </a:p>
        </p:txBody>
      </p:sp>
      <p:sp>
        <p:nvSpPr>
          <p:cNvPr id="1815" name="Google Shape;1815;p2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201</a:t>
            </a:fld>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1819"/>
        <p:cNvGrpSpPr/>
        <p:nvPr/>
      </p:nvGrpSpPr>
      <p:grpSpPr>
        <a:xfrm>
          <a:off x="0" y="0"/>
          <a:ext cx="0" cy="0"/>
          <a:chOff x="0" y="0"/>
          <a:chExt cx="0" cy="0"/>
        </a:xfrm>
      </p:grpSpPr>
      <p:sp>
        <p:nvSpPr>
          <p:cNvPr id="1820" name="Google Shape;1820;p227"/>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Files</a:t>
            </a:r>
            <a:endParaRPr sz="3000"/>
          </a:p>
        </p:txBody>
      </p:sp>
      <p:sp>
        <p:nvSpPr>
          <p:cNvPr id="1821" name="Google Shape;1821;p227"/>
          <p:cNvSpPr txBox="1"/>
          <p:nvPr/>
        </p:nvSpPr>
        <p:spPr>
          <a:xfrm>
            <a:off x="511550" y="872350"/>
            <a:ext cx="7329900" cy="3163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a:highlight>
                  <a:srgbClr val="FFFFFF"/>
                </a:highlight>
                <a:latin typeface="Open Sans"/>
                <a:ea typeface="Open Sans"/>
                <a:cs typeface="Open Sans"/>
                <a:sym typeface="Open Sans"/>
              </a:rPr>
              <a:t>Format: txt file</a:t>
            </a:r>
            <a:endParaRPr sz="1200">
              <a:highlight>
                <a:srgbClr val="FFFFFF"/>
              </a:highlight>
              <a:latin typeface="Open Sans"/>
              <a:ea typeface="Open Sans"/>
              <a:cs typeface="Open Sans"/>
              <a:sym typeface="Open Sans"/>
            </a:endParaRPr>
          </a:p>
          <a:p>
            <a:pPr marL="0" lvl="0" indent="0" algn="l" rtl="0">
              <a:spcBef>
                <a:spcPts val="0"/>
              </a:spcBef>
              <a:spcAft>
                <a:spcPts val="0"/>
              </a:spcAft>
              <a:buNone/>
            </a:pPr>
            <a:r>
              <a:rPr lang="en" sz="1200">
                <a:highlight>
                  <a:srgbClr val="FFFFFF"/>
                </a:highlight>
                <a:latin typeface="Open Sans"/>
                <a:ea typeface="Open Sans"/>
                <a:cs typeface="Open Sans"/>
                <a:sym typeface="Open Sans"/>
              </a:rPr>
              <a:t>Content:</a:t>
            </a:r>
            <a:endParaRPr sz="1200">
              <a:highlight>
                <a:srgbClr val="FFFFFF"/>
              </a:highlight>
              <a:latin typeface="Open Sans"/>
              <a:ea typeface="Open Sans"/>
              <a:cs typeface="Open Sans"/>
              <a:sym typeface="Open Sans"/>
            </a:endParaRPr>
          </a:p>
          <a:p>
            <a:pPr marL="0" lvl="0" indent="457200" algn="l" rtl="0">
              <a:spcBef>
                <a:spcPts val="0"/>
              </a:spcBef>
              <a:spcAft>
                <a:spcPts val="0"/>
              </a:spcAft>
              <a:buNone/>
            </a:pPr>
            <a:r>
              <a:rPr lang="en" sz="1000">
                <a:solidFill>
                  <a:srgbClr val="228B22"/>
                </a:solidFill>
                <a:latin typeface="Courier New"/>
                <a:ea typeface="Courier New"/>
                <a:cs typeface="Courier New"/>
                <a:sym typeface="Courier New"/>
              </a:rPr>
              <a:t># Comment</a:t>
            </a:r>
            <a:endParaRPr sz="1000">
              <a:latin typeface="Courier New"/>
              <a:ea typeface="Courier New"/>
              <a:cs typeface="Courier New"/>
              <a:sym typeface="Courier New"/>
            </a:endParaRPr>
          </a:p>
          <a:p>
            <a:pPr marL="0" lvl="0" indent="457200" algn="l" rtl="0">
              <a:lnSpc>
                <a:spcPct val="142857"/>
              </a:lnSpc>
              <a:spcBef>
                <a:spcPts val="0"/>
              </a:spcBef>
              <a:spcAft>
                <a:spcPts val="0"/>
              </a:spcAft>
              <a:buNone/>
            </a:pPr>
            <a:r>
              <a:rPr lang="en" sz="1000">
                <a:latin typeface="Courier New"/>
                <a:ea typeface="Courier New"/>
                <a:cs typeface="Courier New"/>
                <a:sym typeface="Courier New"/>
              </a:rPr>
              <a:t>INSTRUCTION arguments</a:t>
            </a:r>
            <a:endParaRPr sz="1000">
              <a:latin typeface="Courier New"/>
              <a:ea typeface="Courier New"/>
              <a:cs typeface="Courier New"/>
              <a:sym typeface="Courier New"/>
            </a:endParaRPr>
          </a:p>
          <a:p>
            <a:pPr marL="0" lvl="0" indent="0" algn="l" rtl="0">
              <a:spcBef>
                <a:spcPts val="800"/>
              </a:spcBef>
              <a:spcAft>
                <a:spcPts val="0"/>
              </a:spcAft>
              <a:buNone/>
            </a:pPr>
            <a:r>
              <a:rPr lang="en" sz="1200">
                <a:highlight>
                  <a:srgbClr val="FFFFFF"/>
                </a:highlight>
                <a:latin typeface="Open Sans"/>
                <a:ea typeface="Open Sans"/>
                <a:cs typeface="Open Sans"/>
                <a:sym typeface="Open Sans"/>
              </a:rPr>
              <a:t>Where instruction is a reserved word (usually 1-word) that tells </a:t>
            </a:r>
            <a:r>
              <a:rPr lang="en" sz="1200" b="1">
                <a:highlight>
                  <a:srgbClr val="FFFFFF"/>
                </a:highlight>
                <a:latin typeface="Open Sans"/>
                <a:ea typeface="Open Sans"/>
                <a:cs typeface="Open Sans"/>
                <a:sym typeface="Open Sans"/>
              </a:rPr>
              <a:t>what</a:t>
            </a:r>
            <a:r>
              <a:rPr lang="en" sz="1200">
                <a:highlight>
                  <a:srgbClr val="FFFFFF"/>
                </a:highlight>
                <a:latin typeface="Open Sans"/>
                <a:ea typeface="Open Sans"/>
                <a:cs typeface="Open Sans"/>
                <a:sym typeface="Open Sans"/>
              </a:rPr>
              <a:t> to do (e.g. RUN / ECHO / …), and arguments will tell </a:t>
            </a:r>
            <a:r>
              <a:rPr lang="en" sz="1200" b="1">
                <a:highlight>
                  <a:srgbClr val="FFFFFF"/>
                </a:highlight>
                <a:latin typeface="Open Sans"/>
                <a:ea typeface="Open Sans"/>
                <a:cs typeface="Open Sans"/>
                <a:sym typeface="Open Sans"/>
              </a:rPr>
              <a:t>how</a:t>
            </a:r>
            <a:r>
              <a:rPr lang="en" sz="1200">
                <a:highlight>
                  <a:srgbClr val="FFFFFF"/>
                </a:highlight>
                <a:latin typeface="Open Sans"/>
                <a:ea typeface="Open Sans"/>
                <a:cs typeface="Open Sans"/>
                <a:sym typeface="Open Sans"/>
              </a:rPr>
              <a:t> to do the specified action.</a:t>
            </a:r>
            <a:endParaRPr sz="1200">
              <a:highlight>
                <a:srgbClr val="FFFFFF"/>
              </a:highlight>
              <a:latin typeface="Open Sans"/>
              <a:ea typeface="Open Sans"/>
              <a:cs typeface="Open Sans"/>
              <a:sym typeface="Open Sans"/>
            </a:endParaRPr>
          </a:p>
          <a:p>
            <a:pPr marL="0" lvl="0" indent="0" algn="l" rtl="0">
              <a:spcBef>
                <a:spcPts val="0"/>
              </a:spcBef>
              <a:spcAft>
                <a:spcPts val="0"/>
              </a:spcAft>
              <a:buNone/>
            </a:pPr>
            <a:endParaRPr sz="1200">
              <a:highlight>
                <a:srgbClr val="FFFFFF"/>
              </a:highlight>
              <a:latin typeface="Open Sans"/>
              <a:ea typeface="Open Sans"/>
              <a:cs typeface="Open Sans"/>
              <a:sym typeface="Open Sans"/>
            </a:endParaRPr>
          </a:p>
          <a:p>
            <a:pPr marL="0" lvl="0" indent="0" algn="l" rtl="0">
              <a:spcBef>
                <a:spcPts val="0"/>
              </a:spcBef>
              <a:spcAft>
                <a:spcPts val="0"/>
              </a:spcAft>
              <a:buNone/>
            </a:pPr>
            <a:r>
              <a:rPr lang="en" sz="1200">
                <a:highlight>
                  <a:srgbClr val="FFFFFF"/>
                </a:highlight>
                <a:latin typeface="Open Sans"/>
                <a:ea typeface="Open Sans"/>
                <a:cs typeface="Open Sans"/>
                <a:sym typeface="Open Sans"/>
              </a:rPr>
              <a:t>Examples:</a:t>
            </a:r>
            <a:endParaRPr sz="1200">
              <a:highlight>
                <a:srgbClr val="FFFFFF"/>
              </a:highlight>
              <a:latin typeface="Open Sans"/>
              <a:ea typeface="Open Sans"/>
              <a:cs typeface="Open Sans"/>
              <a:sym typeface="Open Sans"/>
            </a:endParaRPr>
          </a:p>
          <a:p>
            <a:pPr marL="0" lvl="0" indent="0" algn="l" rtl="0">
              <a:spcBef>
                <a:spcPts val="0"/>
              </a:spcBef>
              <a:spcAft>
                <a:spcPts val="0"/>
              </a:spcAft>
              <a:buNone/>
            </a:pPr>
            <a:endParaRPr sz="1200">
              <a:highlight>
                <a:srgbClr val="FFFFFF"/>
              </a:highlight>
              <a:latin typeface="Open Sans"/>
              <a:ea typeface="Open Sans"/>
              <a:cs typeface="Open Sans"/>
              <a:sym typeface="Open Sans"/>
            </a:endParaRPr>
          </a:p>
          <a:p>
            <a:pPr marL="457200" lvl="0" indent="0" algn="l" rtl="0">
              <a:spcBef>
                <a:spcPts val="0"/>
              </a:spcBef>
              <a:spcAft>
                <a:spcPts val="0"/>
              </a:spcAft>
              <a:buNone/>
            </a:pPr>
            <a:r>
              <a:rPr lang="en" sz="1000">
                <a:solidFill>
                  <a:srgbClr val="8B008B"/>
                </a:solidFill>
                <a:latin typeface="Courier New"/>
                <a:ea typeface="Courier New"/>
                <a:cs typeface="Courier New"/>
                <a:sym typeface="Courier New"/>
              </a:rPr>
              <a:t>FROM</a:t>
            </a:r>
            <a:r>
              <a:rPr lang="en" sz="1000">
                <a:solidFill>
                  <a:srgbClr val="CD5555"/>
                </a:solidFill>
                <a:latin typeface="Courier New"/>
                <a:ea typeface="Courier New"/>
                <a:cs typeface="Courier New"/>
                <a:sym typeface="Courier New"/>
              </a:rPr>
              <a:t> ubuntu</a:t>
            </a:r>
            <a:endParaRPr sz="1000">
              <a:latin typeface="Courier New"/>
              <a:ea typeface="Courier New"/>
              <a:cs typeface="Courier New"/>
              <a:sym typeface="Courier New"/>
            </a:endParaRPr>
          </a:p>
          <a:p>
            <a:pPr marL="457200" lvl="0" indent="0" algn="l" rtl="0">
              <a:lnSpc>
                <a:spcPct val="142857"/>
              </a:lnSpc>
              <a:spcBef>
                <a:spcPts val="0"/>
              </a:spcBef>
              <a:spcAft>
                <a:spcPts val="0"/>
              </a:spcAft>
              <a:buNone/>
            </a:pPr>
            <a:r>
              <a:rPr lang="en" sz="1000">
                <a:solidFill>
                  <a:srgbClr val="8B008B"/>
                </a:solidFill>
                <a:latin typeface="Courier New"/>
                <a:ea typeface="Courier New"/>
                <a:cs typeface="Courier New"/>
                <a:sym typeface="Courier New"/>
              </a:rPr>
              <a:t>CMD</a:t>
            </a:r>
            <a:r>
              <a:rPr lang="en" sz="1000">
                <a:solidFill>
                  <a:srgbClr val="CD5555"/>
                </a:solidFill>
                <a:latin typeface="Courier New"/>
                <a:ea typeface="Courier New"/>
                <a:cs typeface="Courier New"/>
                <a:sym typeface="Courier New"/>
              </a:rPr>
              <a:t> echo "Hello Dockerfile"</a:t>
            </a:r>
            <a:endParaRPr sz="1000">
              <a:solidFill>
                <a:srgbClr val="CD5555"/>
              </a:solidFill>
              <a:latin typeface="Courier New"/>
              <a:ea typeface="Courier New"/>
              <a:cs typeface="Courier New"/>
              <a:sym typeface="Courier New"/>
            </a:endParaRPr>
          </a:p>
          <a:p>
            <a:pPr marL="457200" lvl="0" indent="0" algn="l" rtl="0">
              <a:lnSpc>
                <a:spcPct val="142857"/>
              </a:lnSpc>
              <a:spcBef>
                <a:spcPts val="800"/>
              </a:spcBef>
              <a:spcAft>
                <a:spcPts val="0"/>
              </a:spcAft>
              <a:buNone/>
            </a:pPr>
            <a:endParaRPr sz="1000">
              <a:solidFill>
                <a:srgbClr val="CD5555"/>
              </a:solidFill>
              <a:latin typeface="Courier New"/>
              <a:ea typeface="Courier New"/>
              <a:cs typeface="Courier New"/>
              <a:sym typeface="Courier New"/>
            </a:endParaRPr>
          </a:p>
          <a:p>
            <a:pPr marL="457200" lvl="0" indent="0" algn="l" rtl="0">
              <a:lnSpc>
                <a:spcPct val="100000"/>
              </a:lnSpc>
              <a:spcBef>
                <a:spcPts val="800"/>
              </a:spcBef>
              <a:spcAft>
                <a:spcPts val="0"/>
              </a:spcAft>
              <a:buNone/>
            </a:pPr>
            <a:r>
              <a:rPr lang="en" sz="1000">
                <a:solidFill>
                  <a:srgbClr val="8B008B"/>
                </a:solidFill>
                <a:highlight>
                  <a:srgbClr val="FFFFFF"/>
                </a:highlight>
                <a:latin typeface="Courier New"/>
                <a:ea typeface="Courier New"/>
                <a:cs typeface="Courier New"/>
                <a:sym typeface="Courier New"/>
              </a:rPr>
              <a:t>FROM</a:t>
            </a:r>
            <a:r>
              <a:rPr lang="en" sz="1000">
                <a:solidFill>
                  <a:srgbClr val="CD5555"/>
                </a:solidFill>
                <a:highlight>
                  <a:srgbClr val="FFFFFF"/>
                </a:highlight>
                <a:latin typeface="Courier New"/>
                <a:ea typeface="Courier New"/>
                <a:cs typeface="Courier New"/>
                <a:sym typeface="Courier New"/>
              </a:rPr>
              <a:t> ubuntu</a:t>
            </a:r>
            <a:endParaRPr sz="1000">
              <a:solidFill>
                <a:srgbClr val="33444D"/>
              </a:solidFill>
              <a:highlight>
                <a:srgbClr val="FFFFFF"/>
              </a:highlight>
              <a:latin typeface="Courier New"/>
              <a:ea typeface="Courier New"/>
              <a:cs typeface="Courier New"/>
              <a:sym typeface="Courier New"/>
            </a:endParaRPr>
          </a:p>
          <a:p>
            <a:pPr marL="457200" lvl="0" indent="0" algn="l" rtl="0">
              <a:lnSpc>
                <a:spcPct val="100000"/>
              </a:lnSpc>
              <a:spcBef>
                <a:spcPts val="0"/>
              </a:spcBef>
              <a:spcAft>
                <a:spcPts val="800"/>
              </a:spcAft>
              <a:buNone/>
            </a:pPr>
            <a:r>
              <a:rPr lang="en" sz="1000">
                <a:solidFill>
                  <a:srgbClr val="8B008B"/>
                </a:solidFill>
                <a:highlight>
                  <a:srgbClr val="FFFFFF"/>
                </a:highlight>
                <a:latin typeface="Courier New"/>
                <a:ea typeface="Courier New"/>
                <a:cs typeface="Courier New"/>
                <a:sym typeface="Courier New"/>
              </a:rPr>
              <a:t>CMD</a:t>
            </a:r>
            <a:r>
              <a:rPr lang="en" sz="1000">
                <a:solidFill>
                  <a:srgbClr val="CD5555"/>
                </a:solidFill>
                <a:highlight>
                  <a:srgbClr val="FFFFFF"/>
                </a:highlight>
                <a:latin typeface="Courier New"/>
                <a:ea typeface="Courier New"/>
                <a:cs typeface="Courier New"/>
                <a:sym typeface="Courier New"/>
              </a:rPr>
              <a:t> ["/usr/bin/wc","--help"]</a:t>
            </a:r>
            <a:endParaRPr sz="1000">
              <a:solidFill>
                <a:srgbClr val="CD5555"/>
              </a:solidFill>
              <a:latin typeface="Courier New"/>
              <a:ea typeface="Courier New"/>
              <a:cs typeface="Courier New"/>
              <a:sym typeface="Courier New"/>
            </a:endParaRPr>
          </a:p>
        </p:txBody>
      </p:sp>
      <p:cxnSp>
        <p:nvCxnSpPr>
          <p:cNvPr id="1822" name="Google Shape;1822;p227"/>
          <p:cNvCxnSpPr>
            <a:stCxn id="1823" idx="1"/>
          </p:cNvCxnSpPr>
          <p:nvPr/>
        </p:nvCxnSpPr>
        <p:spPr>
          <a:xfrm flipH="1">
            <a:off x="3273675" y="3138550"/>
            <a:ext cx="1526400" cy="615000"/>
          </a:xfrm>
          <a:prstGeom prst="straightConnector1">
            <a:avLst/>
          </a:prstGeom>
          <a:noFill/>
          <a:ln w="9525" cap="flat" cmpd="sng">
            <a:solidFill>
              <a:schemeClr val="dk2"/>
            </a:solidFill>
            <a:prstDash val="solid"/>
            <a:round/>
            <a:headEnd type="none" w="med" len="med"/>
            <a:tailEnd type="triangle" w="med" len="med"/>
          </a:ln>
        </p:spPr>
      </p:cxnSp>
      <p:cxnSp>
        <p:nvCxnSpPr>
          <p:cNvPr id="1824" name="Google Shape;1824;p227"/>
          <p:cNvCxnSpPr>
            <a:stCxn id="1823" idx="1"/>
          </p:cNvCxnSpPr>
          <p:nvPr/>
        </p:nvCxnSpPr>
        <p:spPr>
          <a:xfrm rot="10800000">
            <a:off x="3203175" y="3069250"/>
            <a:ext cx="1596900" cy="69300"/>
          </a:xfrm>
          <a:prstGeom prst="straightConnector1">
            <a:avLst/>
          </a:prstGeom>
          <a:noFill/>
          <a:ln w="9525" cap="flat" cmpd="sng">
            <a:solidFill>
              <a:schemeClr val="dk2"/>
            </a:solidFill>
            <a:prstDash val="solid"/>
            <a:round/>
            <a:headEnd type="none" w="med" len="med"/>
            <a:tailEnd type="triangle" w="med" len="med"/>
          </a:ln>
        </p:spPr>
      </p:cxnSp>
      <p:sp>
        <p:nvSpPr>
          <p:cNvPr id="1823" name="Google Shape;1823;p227"/>
          <p:cNvSpPr txBox="1"/>
          <p:nvPr/>
        </p:nvSpPr>
        <p:spPr>
          <a:xfrm>
            <a:off x="4800075" y="2676850"/>
            <a:ext cx="25158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Open Sans"/>
                <a:ea typeface="Open Sans"/>
                <a:cs typeface="Open Sans"/>
                <a:sym typeface="Open Sans"/>
              </a:rPr>
              <a:t>FROM</a:t>
            </a:r>
            <a:r>
              <a:rPr lang="en" sz="1200">
                <a:latin typeface="Open Sans"/>
                <a:ea typeface="Open Sans"/>
                <a:cs typeface="Open Sans"/>
                <a:sym typeface="Open Sans"/>
              </a:rPr>
              <a:t> will take an existing image (like import code…)</a:t>
            </a:r>
            <a:endParaRPr sz="1200">
              <a:latin typeface="Open Sans"/>
              <a:ea typeface="Open Sans"/>
              <a:cs typeface="Open Sans"/>
              <a:sym typeface="Open Sans"/>
            </a:endParaRPr>
          </a:p>
          <a:p>
            <a:pPr marL="0" lvl="0" indent="0" algn="l" rtl="0">
              <a:spcBef>
                <a:spcPts val="0"/>
              </a:spcBef>
              <a:spcAft>
                <a:spcPts val="0"/>
              </a:spcAft>
              <a:buNone/>
            </a:pPr>
            <a:r>
              <a:rPr lang="en" sz="1200" b="1">
                <a:latin typeface="Open Sans"/>
                <a:ea typeface="Open Sans"/>
                <a:cs typeface="Open Sans"/>
                <a:sym typeface="Open Sans"/>
              </a:rPr>
              <a:t>CMD</a:t>
            </a:r>
            <a:r>
              <a:rPr lang="en" sz="1200">
                <a:latin typeface="Open Sans"/>
                <a:ea typeface="Open Sans"/>
                <a:cs typeface="Open Sans"/>
                <a:sym typeface="Open Sans"/>
              </a:rPr>
              <a:t> will run a console in the command line, in this case echo</a:t>
            </a:r>
            <a:endParaRPr sz="1200">
              <a:latin typeface="Open Sans"/>
              <a:ea typeface="Open Sans"/>
              <a:cs typeface="Open Sans"/>
              <a:sym typeface="Open Sans"/>
            </a:endParaRPr>
          </a:p>
        </p:txBody>
      </p:sp>
      <p:sp>
        <p:nvSpPr>
          <p:cNvPr id="1825" name="Google Shape;1825;p2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22"/>
                                        </p:tgtEl>
                                        <p:attrNameLst>
                                          <p:attrName>style.visibility</p:attrName>
                                        </p:attrNameLst>
                                      </p:cBhvr>
                                      <p:to>
                                        <p:strVal val="visible"/>
                                      </p:to>
                                    </p:set>
                                    <p:animEffect transition="in" filter="fade">
                                      <p:cBhvr>
                                        <p:cTn id="7" dur="1000"/>
                                        <p:tgtEl>
                                          <p:spTgt spid="1822"/>
                                        </p:tgtEl>
                                      </p:cBhvr>
                                    </p:animEffect>
                                  </p:childTnLst>
                                </p:cTn>
                              </p:par>
                              <p:par>
                                <p:cTn id="8" presetID="10" presetClass="entr" presetSubtype="0" fill="hold" nodeType="withEffect">
                                  <p:stCondLst>
                                    <p:cond delay="0"/>
                                  </p:stCondLst>
                                  <p:childTnLst>
                                    <p:set>
                                      <p:cBhvr>
                                        <p:cTn id="9" dur="1" fill="hold">
                                          <p:stCondLst>
                                            <p:cond delay="0"/>
                                          </p:stCondLst>
                                        </p:cTn>
                                        <p:tgtEl>
                                          <p:spTgt spid="1824"/>
                                        </p:tgtEl>
                                        <p:attrNameLst>
                                          <p:attrName>style.visibility</p:attrName>
                                        </p:attrNameLst>
                                      </p:cBhvr>
                                      <p:to>
                                        <p:strVal val="visible"/>
                                      </p:to>
                                    </p:set>
                                    <p:animEffect transition="in" filter="fade">
                                      <p:cBhvr>
                                        <p:cTn id="10" dur="1000"/>
                                        <p:tgtEl>
                                          <p:spTgt spid="1824"/>
                                        </p:tgtEl>
                                      </p:cBhvr>
                                    </p:animEffect>
                                  </p:childTnLst>
                                </p:cTn>
                              </p:par>
                              <p:par>
                                <p:cTn id="11" presetID="10" presetClass="entr" presetSubtype="0" fill="hold" nodeType="withEffect">
                                  <p:stCondLst>
                                    <p:cond delay="0"/>
                                  </p:stCondLst>
                                  <p:childTnLst>
                                    <p:set>
                                      <p:cBhvr>
                                        <p:cTn id="12" dur="1" fill="hold">
                                          <p:stCondLst>
                                            <p:cond delay="0"/>
                                          </p:stCondLst>
                                        </p:cTn>
                                        <p:tgtEl>
                                          <p:spTgt spid="1823"/>
                                        </p:tgtEl>
                                        <p:attrNameLst>
                                          <p:attrName>style.visibility</p:attrName>
                                        </p:attrNameLst>
                                      </p:cBhvr>
                                      <p:to>
                                        <p:strVal val="visible"/>
                                      </p:to>
                                    </p:set>
                                    <p:animEffect transition="in" filter="fade">
                                      <p:cBhvr>
                                        <p:cTn id="13" dur="1000"/>
                                        <p:tgtEl>
                                          <p:spTgt spid="1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1829"/>
        <p:cNvGrpSpPr/>
        <p:nvPr/>
      </p:nvGrpSpPr>
      <p:grpSpPr>
        <a:xfrm>
          <a:off x="0" y="0"/>
          <a:ext cx="0" cy="0"/>
          <a:chOff x="0" y="0"/>
          <a:chExt cx="0" cy="0"/>
        </a:xfrm>
      </p:grpSpPr>
      <p:sp>
        <p:nvSpPr>
          <p:cNvPr id="1830" name="Google Shape;1830;p228"/>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Files</a:t>
            </a:r>
            <a:endParaRPr sz="3000"/>
          </a:p>
        </p:txBody>
      </p:sp>
      <p:sp>
        <p:nvSpPr>
          <p:cNvPr id="1831" name="Google Shape;1831;p228"/>
          <p:cNvSpPr txBox="1"/>
          <p:nvPr/>
        </p:nvSpPr>
        <p:spPr>
          <a:xfrm>
            <a:off x="511550" y="872350"/>
            <a:ext cx="7329900" cy="42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highlight>
                  <a:srgbClr val="FFFFFF"/>
                </a:highlight>
                <a:latin typeface="Open Sans"/>
                <a:ea typeface="Open Sans"/>
                <a:cs typeface="Open Sans"/>
                <a:sym typeface="Open Sans"/>
              </a:rPr>
              <a:t>There are many commands in a dockerfile!</a:t>
            </a:r>
            <a:endParaRPr sz="1200">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r>
              <a:rPr lang="en" sz="1200">
                <a:highlight>
                  <a:srgbClr val="FFFFFF"/>
                </a:highlight>
                <a:latin typeface="Open Sans"/>
                <a:ea typeface="Open Sans"/>
                <a:cs typeface="Open Sans"/>
                <a:sym typeface="Open Sans"/>
              </a:rPr>
              <a:t>It helps to think about each of them as a function that gets inputs and performs them</a:t>
            </a:r>
            <a:endParaRPr sz="1200">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r>
              <a:rPr lang="en" sz="1200">
                <a:highlight>
                  <a:srgbClr val="FFFFFF"/>
                </a:highlight>
                <a:latin typeface="Open Sans"/>
                <a:ea typeface="Open Sans"/>
                <a:cs typeface="Open Sans"/>
                <a:sym typeface="Open Sans"/>
              </a:rPr>
              <a:t>Let’s go over the main ones:</a:t>
            </a:r>
            <a:endParaRPr sz="1200">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r>
              <a:rPr lang="en" sz="1200" b="1">
                <a:highlight>
                  <a:srgbClr val="FFFFFF"/>
                </a:highlight>
                <a:latin typeface="Open Sans"/>
                <a:ea typeface="Open Sans"/>
                <a:cs typeface="Open Sans"/>
                <a:sym typeface="Open Sans"/>
              </a:rPr>
              <a:t>RUN - will run whatever instructions are given</a:t>
            </a:r>
            <a:endParaRPr sz="1200" b="1">
              <a:highlight>
                <a:srgbClr val="FFFFFF"/>
              </a:highlight>
              <a:latin typeface="Open Sans"/>
              <a:ea typeface="Open Sans"/>
              <a:cs typeface="Open Sans"/>
              <a:sym typeface="Open Sans"/>
            </a:endParaRPr>
          </a:p>
          <a:p>
            <a:pPr marL="457200" lvl="0" indent="-304800" algn="l" rtl="0">
              <a:lnSpc>
                <a:spcPct val="100000"/>
              </a:lnSpc>
              <a:spcBef>
                <a:spcPts val="800"/>
              </a:spcBef>
              <a:spcAft>
                <a:spcPts val="0"/>
              </a:spcAft>
              <a:buSzPts val="1200"/>
              <a:buFont typeface="Open Sans"/>
              <a:buChar char="●"/>
            </a:pPr>
            <a:r>
              <a:rPr lang="en" sz="1200">
                <a:highlight>
                  <a:srgbClr val="FFFFFF"/>
                </a:highlight>
                <a:latin typeface="Open Sans"/>
                <a:ea typeface="Open Sans"/>
                <a:cs typeface="Open Sans"/>
                <a:sym typeface="Open Sans"/>
              </a:rPr>
              <a:t>RUN echo hello world -&gt; will print to screen hello world</a:t>
            </a:r>
            <a:endParaRPr sz="1200">
              <a:highlight>
                <a:srgbClr val="FFFFFF"/>
              </a:highlight>
              <a:latin typeface="Open Sans"/>
              <a:ea typeface="Open Sans"/>
              <a:cs typeface="Open Sans"/>
              <a:sym typeface="Open Sans"/>
            </a:endParaRPr>
          </a:p>
          <a:p>
            <a:pPr marL="457200" lvl="0" indent="-304800" algn="l" rtl="0">
              <a:lnSpc>
                <a:spcPct val="10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RUN dir c:/ -&gt;will run list files on c drive</a:t>
            </a:r>
            <a:endParaRPr sz="1200">
              <a:highlight>
                <a:srgbClr val="FFFFFF"/>
              </a:highlight>
              <a:latin typeface="Open Sans"/>
              <a:ea typeface="Open Sans"/>
              <a:cs typeface="Open Sans"/>
              <a:sym typeface="Open Sans"/>
            </a:endParaRPr>
          </a:p>
          <a:p>
            <a:pPr marL="457200" lvl="0" indent="-304800" algn="l" rtl="0">
              <a:lnSpc>
                <a:spcPct val="10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RUN ["/bin/bash", "-c", "echo hello"] -&gt; get a set of arguments and will execute them one by one, by order, from left to right</a:t>
            </a:r>
            <a:endParaRPr sz="1200">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r>
              <a:rPr lang="en" sz="1200" b="1">
                <a:highlight>
                  <a:srgbClr val="FFFFFF"/>
                </a:highlight>
                <a:latin typeface="Open Sans"/>
                <a:ea typeface="Open Sans"/>
                <a:cs typeface="Open Sans"/>
                <a:sym typeface="Open Sans"/>
              </a:rPr>
              <a:t>FROM - The FROM instruction initializes a new build stage and sets the Base Image for subsequent instructions.</a:t>
            </a:r>
            <a:endParaRPr sz="1200" b="1">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r>
              <a:rPr lang="en" sz="1200">
                <a:highlight>
                  <a:srgbClr val="FFFFFF"/>
                </a:highlight>
                <a:latin typeface="Open Sans"/>
                <a:ea typeface="Open Sans"/>
                <a:cs typeface="Open Sans"/>
                <a:sym typeface="Open Sans"/>
              </a:rPr>
              <a:t>As such, a valid Dockerfile must start with a FROM instruction. The image can be any valid image – it is especially easy to start by pulling an image from the Public Repositories.</a:t>
            </a:r>
            <a:endParaRPr sz="1200">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r>
              <a:rPr lang="en" sz="1200">
                <a:highlight>
                  <a:srgbClr val="FFFFFF"/>
                </a:highlight>
                <a:latin typeface="Open Sans"/>
                <a:ea typeface="Open Sans"/>
                <a:cs typeface="Open Sans"/>
                <a:sym typeface="Open Sans"/>
              </a:rPr>
              <a:t>The public repositories is known as </a:t>
            </a:r>
            <a:r>
              <a:rPr lang="en" sz="1200" b="1">
                <a:highlight>
                  <a:srgbClr val="FFFFFF"/>
                </a:highlight>
                <a:latin typeface="Open Sans"/>
                <a:ea typeface="Open Sans"/>
                <a:cs typeface="Open Sans"/>
                <a:sym typeface="Open Sans"/>
              </a:rPr>
              <a:t>Docker Hub </a:t>
            </a:r>
            <a:r>
              <a:rPr lang="en" sz="1200">
                <a:highlight>
                  <a:srgbClr val="FFFFFF"/>
                </a:highlight>
                <a:latin typeface="Open Sans"/>
                <a:ea typeface="Open Sans"/>
                <a:cs typeface="Open Sans"/>
                <a:sym typeface="Open Sans"/>
              </a:rPr>
              <a:t>(we’ll get there soon)!</a:t>
            </a:r>
            <a:endParaRPr sz="1200">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endParaRPr sz="1200">
              <a:highlight>
                <a:srgbClr val="FFFFFF"/>
              </a:highlight>
              <a:latin typeface="Open Sans"/>
              <a:ea typeface="Open Sans"/>
              <a:cs typeface="Open Sans"/>
              <a:sym typeface="Open Sans"/>
            </a:endParaRPr>
          </a:p>
          <a:p>
            <a:pPr marL="0" lvl="0" indent="0" algn="l" rtl="0">
              <a:lnSpc>
                <a:spcPct val="100000"/>
              </a:lnSpc>
              <a:spcBef>
                <a:spcPts val="800"/>
              </a:spcBef>
              <a:spcAft>
                <a:spcPts val="800"/>
              </a:spcAft>
              <a:buNone/>
            </a:pPr>
            <a:r>
              <a:rPr lang="en" sz="1000" i="1">
                <a:highlight>
                  <a:srgbClr val="FFFFFF"/>
                </a:highlight>
                <a:latin typeface="Open Sans"/>
                <a:ea typeface="Open Sans"/>
                <a:cs typeface="Open Sans"/>
                <a:sym typeface="Open Sans"/>
              </a:rPr>
              <a:t>(All taken from </a:t>
            </a:r>
            <a:r>
              <a:rPr lang="en" sz="1000" i="1" u="sng">
                <a:solidFill>
                  <a:schemeClr val="hlink"/>
                </a:solidFill>
                <a:highlight>
                  <a:srgbClr val="FFFFFF"/>
                </a:highlight>
                <a:latin typeface="Open Sans"/>
                <a:ea typeface="Open Sans"/>
                <a:cs typeface="Open Sans"/>
                <a:sym typeface="Open Sans"/>
                <a:hlinkClick r:id="rId3"/>
              </a:rPr>
              <a:t>here</a:t>
            </a:r>
            <a:r>
              <a:rPr lang="en" sz="1000" i="1">
                <a:highlight>
                  <a:srgbClr val="FFFFFF"/>
                </a:highlight>
                <a:latin typeface="Open Sans"/>
                <a:ea typeface="Open Sans"/>
                <a:cs typeface="Open Sans"/>
                <a:sym typeface="Open Sans"/>
              </a:rPr>
              <a:t>)</a:t>
            </a:r>
            <a:endParaRPr sz="1000" i="1">
              <a:highlight>
                <a:srgbClr val="FFFFFF"/>
              </a:highlight>
              <a:latin typeface="Open Sans"/>
              <a:ea typeface="Open Sans"/>
              <a:cs typeface="Open Sans"/>
              <a:sym typeface="Open Sans"/>
            </a:endParaRPr>
          </a:p>
        </p:txBody>
      </p:sp>
      <p:sp>
        <p:nvSpPr>
          <p:cNvPr id="1832" name="Google Shape;1832;p2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203</a:t>
            </a:fld>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229"/>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Files</a:t>
            </a:r>
            <a:endParaRPr sz="3000"/>
          </a:p>
        </p:txBody>
      </p:sp>
      <p:sp>
        <p:nvSpPr>
          <p:cNvPr id="1838" name="Google Shape;1838;p229"/>
          <p:cNvSpPr txBox="1"/>
          <p:nvPr/>
        </p:nvSpPr>
        <p:spPr>
          <a:xfrm>
            <a:off x="511550" y="872350"/>
            <a:ext cx="7329900" cy="390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highlight>
                  <a:srgbClr val="FFFFFF"/>
                </a:highlight>
                <a:latin typeface="Open Sans"/>
                <a:ea typeface="Open Sans"/>
                <a:cs typeface="Open Sans"/>
                <a:sym typeface="Open Sans"/>
              </a:rPr>
              <a:t>ARG - allows to define arguments that will be used somewhere within the dockerfile, like variables inside a specific function</a:t>
            </a:r>
            <a:endParaRPr sz="1200" b="1">
              <a:highlight>
                <a:srgbClr val="FFFFFF"/>
              </a:highlight>
              <a:latin typeface="Open Sans"/>
              <a:ea typeface="Open Sans"/>
              <a:cs typeface="Open Sans"/>
              <a:sym typeface="Open Sans"/>
            </a:endParaRPr>
          </a:p>
          <a:p>
            <a:pPr marL="457200" lvl="0" indent="-304800" algn="l" rtl="0">
              <a:lnSpc>
                <a:spcPct val="100000"/>
              </a:lnSpc>
              <a:spcBef>
                <a:spcPts val="800"/>
              </a:spcBef>
              <a:spcAft>
                <a:spcPts val="0"/>
              </a:spcAft>
              <a:buSzPts val="1200"/>
              <a:buFont typeface="Open Sans"/>
              <a:buChar char="●"/>
            </a:pPr>
            <a:r>
              <a:rPr lang="en" sz="1000">
                <a:solidFill>
                  <a:srgbClr val="8B008B"/>
                </a:solidFill>
                <a:latin typeface="Courier New"/>
                <a:ea typeface="Courier New"/>
                <a:cs typeface="Courier New"/>
                <a:sym typeface="Courier New"/>
              </a:rPr>
              <a:t>ARG</a:t>
            </a:r>
            <a:r>
              <a:rPr lang="en" sz="1000">
                <a:solidFill>
                  <a:srgbClr val="CD5555"/>
                </a:solidFill>
                <a:latin typeface="Courier New"/>
                <a:ea typeface="Courier New"/>
                <a:cs typeface="Courier New"/>
                <a:sym typeface="Courier New"/>
              </a:rPr>
              <a:t> CODE_V=latest</a:t>
            </a:r>
            <a:endParaRPr sz="1000">
              <a:latin typeface="Courier New"/>
              <a:ea typeface="Courier New"/>
              <a:cs typeface="Courier New"/>
              <a:sym typeface="Courier New"/>
            </a:endParaRPr>
          </a:p>
          <a:p>
            <a:pPr marL="457200" lvl="0" indent="-304800" algn="l" rtl="0">
              <a:lnSpc>
                <a:spcPct val="100000"/>
              </a:lnSpc>
              <a:spcBef>
                <a:spcPts val="0"/>
              </a:spcBef>
              <a:spcAft>
                <a:spcPts val="0"/>
              </a:spcAft>
              <a:buSzPts val="1200"/>
              <a:buFont typeface="Open Sans"/>
              <a:buChar char="●"/>
            </a:pPr>
            <a:r>
              <a:rPr lang="en" sz="1000">
                <a:solidFill>
                  <a:srgbClr val="8B008B"/>
                </a:solidFill>
                <a:latin typeface="Courier New"/>
                <a:ea typeface="Courier New"/>
                <a:cs typeface="Courier New"/>
                <a:sym typeface="Courier New"/>
              </a:rPr>
              <a:t>FROM</a:t>
            </a:r>
            <a:r>
              <a:rPr lang="en" sz="1000">
                <a:solidFill>
                  <a:srgbClr val="CD5555"/>
                </a:solidFill>
                <a:latin typeface="Courier New"/>
                <a:ea typeface="Courier New"/>
                <a:cs typeface="Courier New"/>
                <a:sym typeface="Courier New"/>
              </a:rPr>
              <a:t> my_relevant_image:${CODE_V}</a:t>
            </a:r>
            <a:endParaRPr sz="1200" b="1">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endParaRPr sz="1200" b="1">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r>
              <a:rPr lang="en" sz="1200" b="1">
                <a:highlight>
                  <a:srgbClr val="FFFFFF"/>
                </a:highlight>
                <a:latin typeface="Open Sans"/>
                <a:ea typeface="Open Sans"/>
                <a:cs typeface="Open Sans"/>
                <a:sym typeface="Open Sans"/>
              </a:rPr>
              <a:t>CMD - Will perform relevant actions in the command line, as you would have write these manually</a:t>
            </a:r>
            <a:endParaRPr sz="1200" b="1">
              <a:highlight>
                <a:srgbClr val="FFFFFF"/>
              </a:highlight>
              <a:latin typeface="Open Sans"/>
              <a:ea typeface="Open Sans"/>
              <a:cs typeface="Open Sans"/>
              <a:sym typeface="Open Sans"/>
            </a:endParaRPr>
          </a:p>
          <a:p>
            <a:pPr marL="457200" lvl="0" indent="-292100" algn="l" rtl="0">
              <a:lnSpc>
                <a:spcPct val="100000"/>
              </a:lnSpc>
              <a:spcBef>
                <a:spcPts val="800"/>
              </a:spcBef>
              <a:spcAft>
                <a:spcPts val="0"/>
              </a:spcAft>
              <a:buSzPts val="1000"/>
              <a:buFont typeface="Courier New"/>
              <a:buChar char="●"/>
            </a:pPr>
            <a:r>
              <a:rPr lang="en" sz="1000">
                <a:solidFill>
                  <a:srgbClr val="8B008B"/>
                </a:solidFill>
                <a:latin typeface="Courier New"/>
                <a:ea typeface="Courier New"/>
                <a:cs typeface="Courier New"/>
                <a:sym typeface="Courier New"/>
              </a:rPr>
              <a:t>CMD</a:t>
            </a:r>
            <a:r>
              <a:rPr lang="en" sz="1000">
                <a:solidFill>
                  <a:srgbClr val="CD5555"/>
                </a:solidFill>
                <a:latin typeface="Courier New"/>
                <a:ea typeface="Courier New"/>
                <a:cs typeface="Courier New"/>
                <a:sym typeface="Courier New"/>
              </a:rPr>
              <a:t>  /code/run-app.py --eta 0.1 --num_layers 10</a:t>
            </a:r>
            <a:endParaRPr sz="1000">
              <a:solidFill>
                <a:srgbClr val="CD5555"/>
              </a:solidFill>
              <a:latin typeface="Courier New"/>
              <a:ea typeface="Courier New"/>
              <a:cs typeface="Courier New"/>
              <a:sym typeface="Courier New"/>
            </a:endParaRPr>
          </a:p>
          <a:p>
            <a:pPr marL="457200" lvl="0" indent="-292100" algn="l" rtl="0">
              <a:spcBef>
                <a:spcPts val="0"/>
              </a:spcBef>
              <a:spcAft>
                <a:spcPts val="0"/>
              </a:spcAft>
              <a:buSzPts val="1000"/>
              <a:buFont typeface="Courier New"/>
              <a:buChar char="●"/>
            </a:pPr>
            <a:r>
              <a:rPr lang="en" sz="1000">
                <a:solidFill>
                  <a:srgbClr val="8B008B"/>
                </a:solidFill>
                <a:latin typeface="Courier New"/>
                <a:ea typeface="Courier New"/>
                <a:cs typeface="Courier New"/>
                <a:sym typeface="Courier New"/>
              </a:rPr>
              <a:t>CMD</a:t>
            </a:r>
            <a:r>
              <a:rPr lang="en" sz="1000">
                <a:solidFill>
                  <a:srgbClr val="CD5555"/>
                </a:solidFill>
                <a:latin typeface="Courier New"/>
                <a:ea typeface="Courier New"/>
                <a:cs typeface="Courier New"/>
                <a:sym typeface="Courier New"/>
              </a:rPr>
              <a:t>  ["/code/run-app.py", "--eta 0.1", "--num_layers 10"]</a:t>
            </a:r>
            <a:endParaRPr sz="1000">
              <a:solidFill>
                <a:srgbClr val="CD5555"/>
              </a:solidFill>
              <a:latin typeface="Courier New"/>
              <a:ea typeface="Courier New"/>
              <a:cs typeface="Courier New"/>
              <a:sym typeface="Courier New"/>
            </a:endParaRPr>
          </a:p>
          <a:p>
            <a:pPr marL="0" lvl="0" indent="0" algn="l" rtl="0">
              <a:spcBef>
                <a:spcPts val="800"/>
              </a:spcBef>
              <a:spcAft>
                <a:spcPts val="0"/>
              </a:spcAft>
              <a:buNone/>
            </a:pPr>
            <a:endParaRPr sz="1000">
              <a:solidFill>
                <a:srgbClr val="CD5555"/>
              </a:solidFill>
              <a:latin typeface="Courier New"/>
              <a:ea typeface="Courier New"/>
              <a:cs typeface="Courier New"/>
              <a:sym typeface="Courier New"/>
            </a:endParaRPr>
          </a:p>
          <a:p>
            <a:pPr marL="0" lvl="0" indent="0" algn="l" rtl="0">
              <a:lnSpc>
                <a:spcPct val="163636"/>
              </a:lnSpc>
              <a:spcBef>
                <a:spcPts val="800"/>
              </a:spcBef>
              <a:spcAft>
                <a:spcPts val="0"/>
              </a:spcAft>
              <a:buNone/>
            </a:pPr>
            <a:r>
              <a:rPr lang="en" sz="1200" b="1">
                <a:highlight>
                  <a:srgbClr val="FFFFFF"/>
                </a:highlight>
                <a:latin typeface="Open Sans"/>
                <a:ea typeface="Open Sans"/>
                <a:cs typeface="Open Sans"/>
                <a:sym typeface="Open Sans"/>
              </a:rPr>
              <a:t>The LABEL instruction adds metadata to an image. A LABEL is a key-value pair (think of tags)</a:t>
            </a:r>
            <a:endParaRPr sz="1100"/>
          </a:p>
          <a:p>
            <a:pPr marL="457200" lvl="0" indent="-292100" algn="l" rtl="0">
              <a:spcBef>
                <a:spcPts val="800"/>
              </a:spcBef>
              <a:spcAft>
                <a:spcPts val="0"/>
              </a:spcAft>
              <a:buSzPts val="1000"/>
              <a:buFont typeface="Courier New"/>
              <a:buChar char="●"/>
            </a:pPr>
            <a:r>
              <a:rPr lang="en" sz="1000">
                <a:solidFill>
                  <a:srgbClr val="8B008B"/>
                </a:solidFill>
                <a:highlight>
                  <a:srgbClr val="FFFFFF"/>
                </a:highlight>
                <a:latin typeface="Courier New"/>
                <a:ea typeface="Courier New"/>
                <a:cs typeface="Courier New"/>
                <a:sym typeface="Courier New"/>
              </a:rPr>
              <a:t>LABEL</a:t>
            </a:r>
            <a:r>
              <a:rPr lang="en" sz="1000">
                <a:solidFill>
                  <a:srgbClr val="CD5555"/>
                </a:solidFill>
                <a:highlight>
                  <a:srgbClr val="FFFFFF"/>
                </a:highlight>
                <a:latin typeface="Courier New"/>
                <a:ea typeface="Courier New"/>
                <a:cs typeface="Courier New"/>
                <a:sym typeface="Courier New"/>
              </a:rPr>
              <a:t> "com.example.vendor"="ACME Incorporated"</a:t>
            </a:r>
            <a:endParaRPr sz="1000">
              <a:solidFill>
                <a:srgbClr val="33444D"/>
              </a:solidFill>
              <a:highlight>
                <a:srgbClr val="FFFFFF"/>
              </a:highlight>
              <a:latin typeface="Courier New"/>
              <a:ea typeface="Courier New"/>
              <a:cs typeface="Courier New"/>
              <a:sym typeface="Courier New"/>
            </a:endParaRPr>
          </a:p>
          <a:p>
            <a:pPr marL="457200" lvl="0" indent="-292100" algn="l" rtl="0">
              <a:spcBef>
                <a:spcPts val="0"/>
              </a:spcBef>
              <a:spcAft>
                <a:spcPts val="0"/>
              </a:spcAft>
              <a:buSzPts val="1000"/>
              <a:buFont typeface="Courier New"/>
              <a:buChar char="●"/>
            </a:pPr>
            <a:r>
              <a:rPr lang="en" sz="1000">
                <a:solidFill>
                  <a:srgbClr val="8B008B"/>
                </a:solidFill>
                <a:highlight>
                  <a:srgbClr val="FFFFFF"/>
                </a:highlight>
                <a:latin typeface="Courier New"/>
                <a:ea typeface="Courier New"/>
                <a:cs typeface="Courier New"/>
                <a:sym typeface="Courier New"/>
              </a:rPr>
              <a:t>LABEL</a:t>
            </a:r>
            <a:r>
              <a:rPr lang="en" sz="1000">
                <a:solidFill>
                  <a:srgbClr val="CD5555"/>
                </a:solidFill>
                <a:highlight>
                  <a:srgbClr val="FFFFFF"/>
                </a:highlight>
                <a:latin typeface="Courier New"/>
                <a:ea typeface="Courier New"/>
                <a:cs typeface="Courier New"/>
                <a:sym typeface="Courier New"/>
              </a:rPr>
              <a:t> com.example.label-with-value="foo"</a:t>
            </a:r>
            <a:endParaRPr sz="1000">
              <a:solidFill>
                <a:srgbClr val="33444D"/>
              </a:solidFill>
              <a:highlight>
                <a:srgbClr val="FFFFFF"/>
              </a:highlight>
              <a:latin typeface="Courier New"/>
              <a:ea typeface="Courier New"/>
              <a:cs typeface="Courier New"/>
              <a:sym typeface="Courier New"/>
            </a:endParaRPr>
          </a:p>
          <a:p>
            <a:pPr marL="457200" lvl="0" indent="-292100" algn="l" rtl="0">
              <a:spcBef>
                <a:spcPts val="0"/>
              </a:spcBef>
              <a:spcAft>
                <a:spcPts val="0"/>
              </a:spcAft>
              <a:buSzPts val="1000"/>
              <a:buFont typeface="Courier New"/>
              <a:buChar char="●"/>
            </a:pPr>
            <a:r>
              <a:rPr lang="en" sz="1000">
                <a:solidFill>
                  <a:srgbClr val="8B008B"/>
                </a:solidFill>
                <a:highlight>
                  <a:srgbClr val="FFFFFF"/>
                </a:highlight>
                <a:latin typeface="Courier New"/>
                <a:ea typeface="Courier New"/>
                <a:cs typeface="Courier New"/>
                <a:sym typeface="Courier New"/>
              </a:rPr>
              <a:t>LABEL</a:t>
            </a:r>
            <a:r>
              <a:rPr lang="en" sz="1000">
                <a:solidFill>
                  <a:srgbClr val="CD5555"/>
                </a:solidFill>
                <a:highlight>
                  <a:srgbClr val="FFFFFF"/>
                </a:highlight>
                <a:latin typeface="Courier New"/>
                <a:ea typeface="Courier New"/>
                <a:cs typeface="Courier New"/>
                <a:sym typeface="Courier New"/>
              </a:rPr>
              <a:t> version="1.0"</a:t>
            </a:r>
            <a:endParaRPr sz="1000">
              <a:solidFill>
                <a:srgbClr val="33444D"/>
              </a:solidFill>
              <a:highlight>
                <a:srgbClr val="FFFFFF"/>
              </a:highlight>
              <a:latin typeface="Courier New"/>
              <a:ea typeface="Courier New"/>
              <a:cs typeface="Courier New"/>
              <a:sym typeface="Courier New"/>
            </a:endParaRPr>
          </a:p>
          <a:p>
            <a:pPr marL="457200" lvl="0" indent="-292100" algn="l" rtl="0">
              <a:spcBef>
                <a:spcPts val="0"/>
              </a:spcBef>
              <a:spcAft>
                <a:spcPts val="0"/>
              </a:spcAft>
              <a:buSzPts val="1000"/>
              <a:buFont typeface="Courier New"/>
              <a:buChar char="●"/>
            </a:pPr>
            <a:r>
              <a:rPr lang="en" sz="1000">
                <a:solidFill>
                  <a:srgbClr val="8B008B"/>
                </a:solidFill>
                <a:highlight>
                  <a:srgbClr val="FFFFFF"/>
                </a:highlight>
                <a:latin typeface="Courier New"/>
                <a:ea typeface="Courier New"/>
                <a:cs typeface="Courier New"/>
                <a:sym typeface="Courier New"/>
              </a:rPr>
              <a:t>LABEL</a:t>
            </a:r>
            <a:r>
              <a:rPr lang="en" sz="1000">
                <a:solidFill>
                  <a:srgbClr val="CD5555"/>
                </a:solidFill>
                <a:highlight>
                  <a:srgbClr val="FFFFFF"/>
                </a:highlight>
                <a:latin typeface="Courier New"/>
                <a:ea typeface="Courier New"/>
                <a:cs typeface="Courier New"/>
                <a:sym typeface="Courier New"/>
              </a:rPr>
              <a:t> description="This text illustrates \</a:t>
            </a:r>
            <a:br>
              <a:rPr lang="en" sz="1000">
                <a:solidFill>
                  <a:srgbClr val="33444D"/>
                </a:solidFill>
                <a:highlight>
                  <a:srgbClr val="FFFFFF"/>
                </a:highlight>
                <a:latin typeface="Courier New"/>
                <a:ea typeface="Courier New"/>
                <a:cs typeface="Courier New"/>
                <a:sym typeface="Courier New"/>
              </a:rPr>
            </a:br>
            <a:r>
              <a:rPr lang="en" sz="1000">
                <a:solidFill>
                  <a:srgbClr val="33444D"/>
                </a:solidFill>
                <a:highlight>
                  <a:srgbClr val="FFFFFF"/>
                </a:highlight>
                <a:latin typeface="Courier New"/>
                <a:ea typeface="Courier New"/>
                <a:cs typeface="Courier New"/>
                <a:sym typeface="Courier New"/>
              </a:rPr>
              <a:t>that label-values can span multiple lines."</a:t>
            </a:r>
            <a:endParaRPr sz="1000">
              <a:solidFill>
                <a:srgbClr val="33444D"/>
              </a:solidFill>
              <a:highlight>
                <a:srgbClr val="FFFFFF"/>
              </a:highlight>
              <a:latin typeface="Courier New"/>
              <a:ea typeface="Courier New"/>
              <a:cs typeface="Courier New"/>
              <a:sym typeface="Courier New"/>
            </a:endParaRPr>
          </a:p>
          <a:p>
            <a:pPr marL="0" lvl="0" indent="0" algn="l" rtl="0">
              <a:lnSpc>
                <a:spcPct val="142857"/>
              </a:lnSpc>
              <a:spcBef>
                <a:spcPts val="1100"/>
              </a:spcBef>
              <a:spcAft>
                <a:spcPts val="0"/>
              </a:spcAft>
              <a:buNone/>
            </a:pPr>
            <a:endParaRPr sz="1000">
              <a:solidFill>
                <a:srgbClr val="33444D"/>
              </a:solidFill>
              <a:highlight>
                <a:srgbClr val="FFFFFF"/>
              </a:highlight>
              <a:latin typeface="Courier New"/>
              <a:ea typeface="Courier New"/>
              <a:cs typeface="Courier New"/>
              <a:sym typeface="Courier New"/>
            </a:endParaRPr>
          </a:p>
          <a:p>
            <a:pPr marL="0" lvl="0" indent="0" algn="l" rtl="0">
              <a:lnSpc>
                <a:spcPct val="115000"/>
              </a:lnSpc>
              <a:spcBef>
                <a:spcPts val="1900"/>
              </a:spcBef>
              <a:spcAft>
                <a:spcPts val="0"/>
              </a:spcAft>
              <a:buNone/>
            </a:pPr>
            <a:endParaRPr sz="1050">
              <a:solidFill>
                <a:srgbClr val="33444D"/>
              </a:solidFill>
              <a:highlight>
                <a:srgbClr val="FFFFFF"/>
              </a:highlight>
              <a:latin typeface="Courier New"/>
              <a:ea typeface="Courier New"/>
              <a:cs typeface="Courier New"/>
              <a:sym typeface="Courier New"/>
            </a:endParaRPr>
          </a:p>
          <a:p>
            <a:pPr marL="0" lvl="0" indent="0" algn="l" rtl="0">
              <a:spcBef>
                <a:spcPts val="1100"/>
              </a:spcBef>
              <a:spcAft>
                <a:spcPts val="800"/>
              </a:spcAft>
              <a:buNone/>
            </a:pPr>
            <a:endParaRPr sz="1000">
              <a:solidFill>
                <a:srgbClr val="CD5555"/>
              </a:solidFill>
              <a:latin typeface="Courier New"/>
              <a:ea typeface="Courier New"/>
              <a:cs typeface="Courier New"/>
              <a:sym typeface="Courier New"/>
            </a:endParaRPr>
          </a:p>
        </p:txBody>
      </p:sp>
      <p:sp>
        <p:nvSpPr>
          <p:cNvPr id="1839" name="Google Shape;1839;p2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204</a:t>
            </a:fld>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1843"/>
        <p:cNvGrpSpPr/>
        <p:nvPr/>
      </p:nvGrpSpPr>
      <p:grpSpPr>
        <a:xfrm>
          <a:off x="0" y="0"/>
          <a:ext cx="0" cy="0"/>
          <a:chOff x="0" y="0"/>
          <a:chExt cx="0" cy="0"/>
        </a:xfrm>
      </p:grpSpPr>
      <p:sp>
        <p:nvSpPr>
          <p:cNvPr id="1844" name="Google Shape;1844;p230"/>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Files</a:t>
            </a:r>
            <a:endParaRPr sz="3000"/>
          </a:p>
        </p:txBody>
      </p:sp>
      <p:sp>
        <p:nvSpPr>
          <p:cNvPr id="1845" name="Google Shape;1845;p230"/>
          <p:cNvSpPr txBox="1"/>
          <p:nvPr/>
        </p:nvSpPr>
        <p:spPr>
          <a:xfrm>
            <a:off x="511550" y="872350"/>
            <a:ext cx="7329900" cy="3904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b="1">
                <a:highlight>
                  <a:srgbClr val="FFFFFF"/>
                </a:highlight>
                <a:latin typeface="Open Sans"/>
                <a:ea typeface="Open Sans"/>
                <a:cs typeface="Open Sans"/>
                <a:sym typeface="Open Sans"/>
              </a:rPr>
              <a:t>ENV - Defines environment variables. This value will be in the env for all subsequent instructions in the build stage</a:t>
            </a:r>
            <a:endParaRPr sz="1200" b="1">
              <a:highlight>
                <a:srgbClr val="FFFFFF"/>
              </a:highlight>
              <a:latin typeface="Open Sans"/>
              <a:ea typeface="Open Sans"/>
              <a:cs typeface="Open Sans"/>
              <a:sym typeface="Open Sans"/>
            </a:endParaRPr>
          </a:p>
          <a:p>
            <a:pPr marL="457200" lvl="0" indent="-304800" algn="l" rtl="0">
              <a:lnSpc>
                <a:spcPct val="100000"/>
              </a:lnSpc>
              <a:spcBef>
                <a:spcPts val="800"/>
              </a:spcBef>
              <a:spcAft>
                <a:spcPts val="0"/>
              </a:spcAft>
              <a:buSzPts val="1200"/>
              <a:buFont typeface="Open Sans"/>
              <a:buChar char="●"/>
            </a:pPr>
            <a:r>
              <a:rPr lang="en" sz="1000">
                <a:solidFill>
                  <a:srgbClr val="8B008B"/>
                </a:solidFill>
                <a:highlight>
                  <a:srgbClr val="FFFFFF"/>
                </a:highlight>
                <a:latin typeface="Courier New"/>
                <a:ea typeface="Courier New"/>
                <a:cs typeface="Courier New"/>
                <a:sym typeface="Courier New"/>
              </a:rPr>
              <a:t>ENV</a:t>
            </a:r>
            <a:r>
              <a:rPr lang="en" sz="1000">
                <a:solidFill>
                  <a:srgbClr val="CD5555"/>
                </a:solidFill>
                <a:highlight>
                  <a:srgbClr val="FFFFFF"/>
                </a:highlight>
                <a:latin typeface="Courier New"/>
                <a:ea typeface="Courier New"/>
                <a:cs typeface="Courier New"/>
                <a:sym typeface="Courier New"/>
              </a:rPr>
              <a:t> MY_NAME="John Doe"</a:t>
            </a:r>
            <a:endParaRPr sz="1000">
              <a:solidFill>
                <a:srgbClr val="33444D"/>
              </a:solidFill>
              <a:highlight>
                <a:srgbClr val="FFFFFF"/>
              </a:highlight>
              <a:latin typeface="Courier New"/>
              <a:ea typeface="Courier New"/>
              <a:cs typeface="Courier New"/>
              <a:sym typeface="Courier New"/>
            </a:endParaRPr>
          </a:p>
          <a:p>
            <a:pPr marL="457200" lvl="0" indent="-304800" algn="l" rtl="0">
              <a:lnSpc>
                <a:spcPct val="100000"/>
              </a:lnSpc>
              <a:spcBef>
                <a:spcPts val="0"/>
              </a:spcBef>
              <a:spcAft>
                <a:spcPts val="0"/>
              </a:spcAft>
              <a:buSzPts val="1200"/>
              <a:buFont typeface="Open Sans"/>
              <a:buChar char="●"/>
            </a:pPr>
            <a:r>
              <a:rPr lang="en" sz="1000">
                <a:solidFill>
                  <a:srgbClr val="8B008B"/>
                </a:solidFill>
                <a:highlight>
                  <a:srgbClr val="FFFFFF"/>
                </a:highlight>
                <a:latin typeface="Courier New"/>
                <a:ea typeface="Courier New"/>
                <a:cs typeface="Courier New"/>
                <a:sym typeface="Courier New"/>
              </a:rPr>
              <a:t>ENV</a:t>
            </a:r>
            <a:r>
              <a:rPr lang="en" sz="1000">
                <a:solidFill>
                  <a:srgbClr val="CD5555"/>
                </a:solidFill>
                <a:highlight>
                  <a:srgbClr val="FFFFFF"/>
                </a:highlight>
                <a:latin typeface="Courier New"/>
                <a:ea typeface="Courier New"/>
                <a:cs typeface="Courier New"/>
                <a:sym typeface="Courier New"/>
              </a:rPr>
              <a:t> MY_DOG=Rex\ The\ Dog</a:t>
            </a:r>
            <a:endParaRPr sz="1000">
              <a:solidFill>
                <a:srgbClr val="33444D"/>
              </a:solidFill>
              <a:highlight>
                <a:srgbClr val="FFFFFF"/>
              </a:highlight>
              <a:latin typeface="Courier New"/>
              <a:ea typeface="Courier New"/>
              <a:cs typeface="Courier New"/>
              <a:sym typeface="Courier New"/>
            </a:endParaRPr>
          </a:p>
          <a:p>
            <a:pPr marL="457200" lvl="0" indent="-304800" algn="l" rtl="0">
              <a:lnSpc>
                <a:spcPct val="100000"/>
              </a:lnSpc>
              <a:spcBef>
                <a:spcPts val="0"/>
              </a:spcBef>
              <a:spcAft>
                <a:spcPts val="0"/>
              </a:spcAft>
              <a:buSzPts val="1200"/>
              <a:buFont typeface="Open Sans"/>
              <a:buChar char="●"/>
            </a:pPr>
            <a:r>
              <a:rPr lang="en" sz="1000">
                <a:solidFill>
                  <a:srgbClr val="8B008B"/>
                </a:solidFill>
                <a:highlight>
                  <a:srgbClr val="FFFFFF"/>
                </a:highlight>
                <a:latin typeface="Courier New"/>
                <a:ea typeface="Courier New"/>
                <a:cs typeface="Courier New"/>
                <a:sym typeface="Courier New"/>
              </a:rPr>
              <a:t>ENV</a:t>
            </a:r>
            <a:r>
              <a:rPr lang="en" sz="1000">
                <a:solidFill>
                  <a:srgbClr val="CD5555"/>
                </a:solidFill>
                <a:highlight>
                  <a:srgbClr val="FFFFFF"/>
                </a:highlight>
                <a:latin typeface="Courier New"/>
                <a:ea typeface="Courier New"/>
                <a:cs typeface="Courier New"/>
                <a:sym typeface="Courier New"/>
              </a:rPr>
              <a:t> MY_CAT=fluffy</a:t>
            </a:r>
            <a:endParaRPr sz="1000">
              <a:solidFill>
                <a:srgbClr val="8B008B"/>
              </a:solidFill>
              <a:latin typeface="Courier New"/>
              <a:ea typeface="Courier New"/>
              <a:cs typeface="Courier New"/>
              <a:sym typeface="Courier New"/>
            </a:endParaRPr>
          </a:p>
          <a:p>
            <a:pPr marL="0" lvl="0" indent="0" algn="l" rtl="0">
              <a:lnSpc>
                <a:spcPct val="100000"/>
              </a:lnSpc>
              <a:spcBef>
                <a:spcPts val="800"/>
              </a:spcBef>
              <a:spcAft>
                <a:spcPts val="0"/>
              </a:spcAft>
              <a:buNone/>
            </a:pPr>
            <a:endParaRPr sz="1200" b="1">
              <a:highlight>
                <a:srgbClr val="FFFFFF"/>
              </a:highlight>
              <a:latin typeface="Open Sans"/>
              <a:ea typeface="Open Sans"/>
              <a:cs typeface="Open Sans"/>
              <a:sym typeface="Open Sans"/>
            </a:endParaRPr>
          </a:p>
          <a:p>
            <a:pPr marL="0" lvl="0" indent="0" algn="l" rtl="0">
              <a:lnSpc>
                <a:spcPct val="100000"/>
              </a:lnSpc>
              <a:spcBef>
                <a:spcPts val="800"/>
              </a:spcBef>
              <a:spcAft>
                <a:spcPts val="0"/>
              </a:spcAft>
              <a:buNone/>
            </a:pPr>
            <a:r>
              <a:rPr lang="en" sz="1200" b="1">
                <a:highlight>
                  <a:srgbClr val="FFFFFF"/>
                </a:highlight>
                <a:latin typeface="Open Sans"/>
                <a:ea typeface="Open Sans"/>
                <a:cs typeface="Open Sans"/>
                <a:sym typeface="Open Sans"/>
              </a:rPr>
              <a:t>ADD - adds relevant configurations / files to whatever you basically want</a:t>
            </a:r>
            <a:endParaRPr sz="1200" b="1">
              <a:highlight>
                <a:srgbClr val="FFFFFF"/>
              </a:highlight>
              <a:latin typeface="Open Sans"/>
              <a:ea typeface="Open Sans"/>
              <a:cs typeface="Open Sans"/>
              <a:sym typeface="Open Sans"/>
            </a:endParaRPr>
          </a:p>
          <a:p>
            <a:pPr marL="457200" lvl="0" indent="-292100" algn="l" rtl="0">
              <a:spcBef>
                <a:spcPts val="800"/>
              </a:spcBef>
              <a:spcAft>
                <a:spcPts val="0"/>
              </a:spcAft>
              <a:buSzPts val="1000"/>
              <a:buFont typeface="Courier New"/>
              <a:buChar char="●"/>
            </a:pPr>
            <a:r>
              <a:rPr lang="en" sz="1000">
                <a:solidFill>
                  <a:srgbClr val="8B008B"/>
                </a:solidFill>
                <a:latin typeface="Courier New"/>
                <a:ea typeface="Courier New"/>
                <a:cs typeface="Courier New"/>
                <a:sym typeface="Courier New"/>
              </a:rPr>
              <a:t>ADD</a:t>
            </a:r>
            <a:r>
              <a:rPr lang="en" sz="1000">
                <a:solidFill>
                  <a:srgbClr val="CD5555"/>
                </a:solidFill>
                <a:latin typeface="Courier New"/>
                <a:ea typeface="Courier New"/>
                <a:cs typeface="Courier New"/>
                <a:sym typeface="Courier New"/>
              </a:rPr>
              <a:t> --chown=55:mygroup files* /somedir/</a:t>
            </a:r>
            <a:endParaRPr sz="1000">
              <a:latin typeface="Courier New"/>
              <a:ea typeface="Courier New"/>
              <a:cs typeface="Courier New"/>
              <a:sym typeface="Courier New"/>
            </a:endParaRPr>
          </a:p>
          <a:p>
            <a:pPr marL="457200" lvl="0" indent="-292100" algn="l" rtl="0">
              <a:spcBef>
                <a:spcPts val="0"/>
              </a:spcBef>
              <a:spcAft>
                <a:spcPts val="0"/>
              </a:spcAft>
              <a:buSzPts val="1000"/>
              <a:buFont typeface="Courier New"/>
              <a:buChar char="●"/>
            </a:pPr>
            <a:r>
              <a:rPr lang="en" sz="1000">
                <a:solidFill>
                  <a:srgbClr val="8B008B"/>
                </a:solidFill>
                <a:highlight>
                  <a:srgbClr val="FFFFFF"/>
                </a:highlight>
                <a:latin typeface="Courier New"/>
                <a:ea typeface="Courier New"/>
                <a:cs typeface="Courier New"/>
                <a:sym typeface="Courier New"/>
              </a:rPr>
              <a:t>ADD</a:t>
            </a:r>
            <a:r>
              <a:rPr lang="en" sz="1000">
                <a:solidFill>
                  <a:srgbClr val="CD5555"/>
                </a:solidFill>
                <a:highlight>
                  <a:srgbClr val="FFFFFF"/>
                </a:highlight>
                <a:latin typeface="Courier New"/>
                <a:ea typeface="Courier New"/>
                <a:cs typeface="Courier New"/>
                <a:sym typeface="Courier New"/>
              </a:rPr>
              <a:t> test.txt /absoluteDir/</a:t>
            </a:r>
            <a:endParaRPr sz="1000">
              <a:latin typeface="Courier New"/>
              <a:ea typeface="Courier New"/>
              <a:cs typeface="Courier New"/>
              <a:sym typeface="Courier New"/>
            </a:endParaRPr>
          </a:p>
          <a:p>
            <a:pPr marL="0" lvl="0" indent="0" algn="l" rtl="0">
              <a:spcBef>
                <a:spcPts val="800"/>
              </a:spcBef>
              <a:spcAft>
                <a:spcPts val="0"/>
              </a:spcAft>
              <a:buNone/>
            </a:pPr>
            <a:endParaRPr sz="1000">
              <a:solidFill>
                <a:srgbClr val="CD5555"/>
              </a:solidFill>
              <a:latin typeface="Courier New"/>
              <a:ea typeface="Courier New"/>
              <a:cs typeface="Courier New"/>
              <a:sym typeface="Courier New"/>
            </a:endParaRPr>
          </a:p>
          <a:p>
            <a:pPr marL="0" lvl="0" indent="0" algn="l" rtl="0">
              <a:lnSpc>
                <a:spcPct val="163636"/>
              </a:lnSpc>
              <a:spcBef>
                <a:spcPts val="800"/>
              </a:spcBef>
              <a:spcAft>
                <a:spcPts val="0"/>
              </a:spcAft>
              <a:buNone/>
            </a:pPr>
            <a:r>
              <a:rPr lang="en" sz="1200" b="1">
                <a:highlight>
                  <a:srgbClr val="FFFFFF"/>
                </a:highlight>
                <a:latin typeface="Open Sans"/>
                <a:ea typeface="Open Sans"/>
                <a:cs typeface="Open Sans"/>
                <a:sym typeface="Open Sans"/>
              </a:rPr>
              <a:t>COPY - as it is, copies whatever you basically want FROM TO</a:t>
            </a:r>
            <a:endParaRPr sz="1100"/>
          </a:p>
          <a:p>
            <a:pPr marL="457200" lvl="0" indent="-292100" algn="l" rtl="0">
              <a:spcBef>
                <a:spcPts val="800"/>
              </a:spcBef>
              <a:spcAft>
                <a:spcPts val="0"/>
              </a:spcAft>
              <a:buSzPts val="1000"/>
              <a:buFont typeface="Courier New"/>
              <a:buChar char="●"/>
            </a:pPr>
            <a:r>
              <a:rPr lang="en" sz="1000">
                <a:solidFill>
                  <a:srgbClr val="8B008B"/>
                </a:solidFill>
                <a:highlight>
                  <a:srgbClr val="FFFFFF"/>
                </a:highlight>
                <a:latin typeface="Courier New"/>
                <a:ea typeface="Courier New"/>
                <a:cs typeface="Courier New"/>
                <a:sym typeface="Courier New"/>
              </a:rPr>
              <a:t>COPY</a:t>
            </a:r>
            <a:r>
              <a:rPr lang="en" sz="1000">
                <a:solidFill>
                  <a:srgbClr val="CD5555"/>
                </a:solidFill>
                <a:highlight>
                  <a:srgbClr val="FFFFFF"/>
                </a:highlight>
                <a:latin typeface="Courier New"/>
                <a:ea typeface="Courier New"/>
                <a:cs typeface="Courier New"/>
                <a:sym typeface="Courier New"/>
              </a:rPr>
              <a:t> hom* /mydir/</a:t>
            </a:r>
            <a:endParaRPr sz="1000">
              <a:solidFill>
                <a:srgbClr val="33444D"/>
              </a:solidFill>
              <a:highlight>
                <a:srgbClr val="FFFFFF"/>
              </a:highlight>
              <a:latin typeface="Courier New"/>
              <a:ea typeface="Courier New"/>
              <a:cs typeface="Courier New"/>
              <a:sym typeface="Courier New"/>
            </a:endParaRPr>
          </a:p>
          <a:p>
            <a:pPr marL="457200" lvl="0" indent="-292100" algn="l" rtl="0">
              <a:spcBef>
                <a:spcPts val="0"/>
              </a:spcBef>
              <a:spcAft>
                <a:spcPts val="0"/>
              </a:spcAft>
              <a:buSzPts val="1000"/>
              <a:buFont typeface="Courier New"/>
              <a:buChar char="●"/>
            </a:pPr>
            <a:r>
              <a:rPr lang="en" sz="1000">
                <a:solidFill>
                  <a:srgbClr val="8B008B"/>
                </a:solidFill>
                <a:highlight>
                  <a:srgbClr val="FFFFFF"/>
                </a:highlight>
                <a:latin typeface="Courier New"/>
                <a:ea typeface="Courier New"/>
                <a:cs typeface="Courier New"/>
                <a:sym typeface="Courier New"/>
              </a:rPr>
              <a:t>COPY</a:t>
            </a:r>
            <a:r>
              <a:rPr lang="en" sz="1000">
                <a:solidFill>
                  <a:srgbClr val="CD5555"/>
                </a:solidFill>
                <a:highlight>
                  <a:srgbClr val="FFFFFF"/>
                </a:highlight>
                <a:latin typeface="Courier New"/>
                <a:ea typeface="Courier New"/>
                <a:cs typeface="Courier New"/>
                <a:sym typeface="Courier New"/>
              </a:rPr>
              <a:t> hom?.txt /mydir/</a:t>
            </a:r>
            <a:endParaRPr sz="1000">
              <a:solidFill>
                <a:srgbClr val="33444D"/>
              </a:solidFill>
              <a:highlight>
                <a:srgbClr val="FFFFFF"/>
              </a:highlight>
              <a:latin typeface="Courier New"/>
              <a:ea typeface="Courier New"/>
              <a:cs typeface="Courier New"/>
              <a:sym typeface="Courier New"/>
            </a:endParaRPr>
          </a:p>
          <a:p>
            <a:pPr marL="0" lvl="0" indent="0" algn="l" rtl="0">
              <a:lnSpc>
                <a:spcPct val="142857"/>
              </a:lnSpc>
              <a:spcBef>
                <a:spcPts val="1100"/>
              </a:spcBef>
              <a:spcAft>
                <a:spcPts val="0"/>
              </a:spcAft>
              <a:buNone/>
            </a:pPr>
            <a:endParaRPr sz="1000">
              <a:solidFill>
                <a:srgbClr val="33444D"/>
              </a:solidFill>
              <a:highlight>
                <a:srgbClr val="FFFFFF"/>
              </a:highlight>
              <a:latin typeface="Courier New"/>
              <a:ea typeface="Courier New"/>
              <a:cs typeface="Courier New"/>
              <a:sym typeface="Courier New"/>
            </a:endParaRPr>
          </a:p>
          <a:p>
            <a:pPr marL="0" lvl="0" indent="0" algn="l" rtl="0">
              <a:lnSpc>
                <a:spcPct val="115000"/>
              </a:lnSpc>
              <a:spcBef>
                <a:spcPts val="1900"/>
              </a:spcBef>
              <a:spcAft>
                <a:spcPts val="0"/>
              </a:spcAft>
              <a:buNone/>
            </a:pPr>
            <a:endParaRPr sz="1050">
              <a:solidFill>
                <a:srgbClr val="33444D"/>
              </a:solidFill>
              <a:highlight>
                <a:srgbClr val="FFFFFF"/>
              </a:highlight>
              <a:latin typeface="Courier New"/>
              <a:ea typeface="Courier New"/>
              <a:cs typeface="Courier New"/>
              <a:sym typeface="Courier New"/>
            </a:endParaRPr>
          </a:p>
          <a:p>
            <a:pPr marL="0" lvl="0" indent="0" algn="l" rtl="0">
              <a:spcBef>
                <a:spcPts val="1100"/>
              </a:spcBef>
              <a:spcAft>
                <a:spcPts val="800"/>
              </a:spcAft>
              <a:buNone/>
            </a:pPr>
            <a:endParaRPr sz="1000">
              <a:solidFill>
                <a:srgbClr val="CD5555"/>
              </a:solidFill>
              <a:latin typeface="Courier New"/>
              <a:ea typeface="Courier New"/>
              <a:cs typeface="Courier New"/>
              <a:sym typeface="Courier New"/>
            </a:endParaRPr>
          </a:p>
        </p:txBody>
      </p:sp>
      <p:sp>
        <p:nvSpPr>
          <p:cNvPr id="1846" name="Google Shape;1846;p2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205</a:t>
            </a:fld>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1850"/>
        <p:cNvGrpSpPr/>
        <p:nvPr/>
      </p:nvGrpSpPr>
      <p:grpSpPr>
        <a:xfrm>
          <a:off x="0" y="0"/>
          <a:ext cx="0" cy="0"/>
          <a:chOff x="0" y="0"/>
          <a:chExt cx="0" cy="0"/>
        </a:xfrm>
      </p:grpSpPr>
      <p:sp>
        <p:nvSpPr>
          <p:cNvPr id="1851" name="Google Shape;1851;p231"/>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Files</a:t>
            </a:r>
            <a:endParaRPr sz="3000"/>
          </a:p>
        </p:txBody>
      </p:sp>
      <p:sp>
        <p:nvSpPr>
          <p:cNvPr id="1852" name="Google Shape;1852;p231"/>
          <p:cNvSpPr txBox="1"/>
          <p:nvPr/>
        </p:nvSpPr>
        <p:spPr>
          <a:xfrm>
            <a:off x="511550" y="872350"/>
            <a:ext cx="7329900" cy="39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highlight>
                  <a:srgbClr val="FFFFFF"/>
                </a:highlight>
                <a:latin typeface="Open Sans"/>
                <a:ea typeface="Open Sans"/>
                <a:cs typeface="Open Sans"/>
                <a:sym typeface="Open Sans"/>
              </a:rPr>
              <a:t>Order </a:t>
            </a:r>
            <a:r>
              <a:rPr lang="en" sz="1200">
                <a:highlight>
                  <a:srgbClr val="FFFFFF"/>
                </a:highlight>
                <a:latin typeface="Open Sans"/>
                <a:ea typeface="Open Sans"/>
                <a:cs typeface="Open Sans"/>
                <a:sym typeface="Open Sans"/>
              </a:rPr>
              <a:t>matters in a docker file!</a:t>
            </a:r>
            <a:endParaRPr sz="1200">
              <a:highlight>
                <a:srgbClr val="FFFFFF"/>
              </a:highlight>
              <a:latin typeface="Open Sans"/>
              <a:ea typeface="Open Sans"/>
              <a:cs typeface="Open Sans"/>
              <a:sym typeface="Open Sans"/>
            </a:endParaRPr>
          </a:p>
          <a:p>
            <a:pPr marL="0" lvl="0" indent="0" algn="l" rtl="0">
              <a:spcBef>
                <a:spcPts val="800"/>
              </a:spcBef>
              <a:spcAft>
                <a:spcPts val="0"/>
              </a:spcAft>
              <a:buNone/>
            </a:pPr>
            <a:r>
              <a:rPr lang="en" sz="1200">
                <a:highlight>
                  <a:srgbClr val="FFFFFF"/>
                </a:highlight>
                <a:latin typeface="Open Sans"/>
                <a:ea typeface="Open Sans"/>
                <a:cs typeface="Open Sans"/>
                <a:sym typeface="Open Sans"/>
              </a:rPr>
              <a:t>There are specific order rules that one should follow in order to make sure the dockerfile is indeed valid.</a:t>
            </a:r>
            <a:endParaRPr sz="1200">
              <a:highlight>
                <a:srgbClr val="FFFFFF"/>
              </a:highlight>
              <a:latin typeface="Open Sans"/>
              <a:ea typeface="Open Sans"/>
              <a:cs typeface="Open Sans"/>
              <a:sym typeface="Open Sans"/>
            </a:endParaRPr>
          </a:p>
          <a:p>
            <a:pPr marL="457200" lvl="0" indent="-304800" algn="l" rtl="0">
              <a:lnSpc>
                <a:spcPct val="150000"/>
              </a:lnSpc>
              <a:spcBef>
                <a:spcPts val="800"/>
              </a:spcBef>
              <a:spcAft>
                <a:spcPts val="0"/>
              </a:spcAft>
              <a:buSzPts val="1200"/>
              <a:buFont typeface="Open Sans"/>
              <a:buAutoNum type="arabicPeriod"/>
            </a:pPr>
            <a:r>
              <a:rPr lang="en" sz="1200">
                <a:highlight>
                  <a:srgbClr val="FFFFFF"/>
                </a:highlight>
                <a:latin typeface="Open Sans"/>
                <a:ea typeface="Open Sans"/>
                <a:cs typeface="Open Sans"/>
                <a:sym typeface="Open Sans"/>
              </a:rPr>
              <a:t>Place static instructions higher in the order. Instructions like, but not limited to, EXPOSE, VOLUME, CMD, ENTRYPOINT, and WORKDIR whose value is not going to change once it is set</a:t>
            </a:r>
            <a:endParaRPr sz="1200">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highlight>
                  <a:srgbClr val="FFFFFF"/>
                </a:highlight>
                <a:latin typeface="Open Sans"/>
                <a:ea typeface="Open Sans"/>
                <a:cs typeface="Open Sans"/>
                <a:sym typeface="Open Sans"/>
              </a:rPr>
              <a:t>Place dynamic instruction lower in the order. Instructions like ENV (when using variable substitution), ARG</a:t>
            </a:r>
            <a:endParaRPr sz="1200">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highlight>
                  <a:srgbClr val="FFFFFF"/>
                </a:highlight>
                <a:latin typeface="Open Sans"/>
                <a:ea typeface="Open Sans"/>
                <a:cs typeface="Open Sans"/>
                <a:sym typeface="Open Sans"/>
              </a:rPr>
              <a:t>Place dependency RUN instructions before ADD or COPY instructions</a:t>
            </a:r>
            <a:endParaRPr sz="1200">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highlight>
                  <a:srgbClr val="FFFFFF"/>
                </a:highlight>
                <a:latin typeface="Open Sans"/>
                <a:ea typeface="Open Sans"/>
                <a:cs typeface="Open Sans"/>
                <a:sym typeface="Open Sans"/>
              </a:rPr>
              <a:t>Place ADD and COPY instructions after RUN instructions for installing dependencies but before dynamic instructions</a:t>
            </a:r>
            <a:endParaRPr sz="1200">
              <a:highlight>
                <a:srgbClr val="FFFFFF"/>
              </a:highlight>
              <a:latin typeface="Open Sans"/>
              <a:ea typeface="Open Sans"/>
              <a:cs typeface="Open Sans"/>
              <a:sym typeface="Open Sans"/>
            </a:endParaRPr>
          </a:p>
          <a:p>
            <a:pPr marL="0" lvl="0" indent="0" algn="l" rtl="0">
              <a:spcBef>
                <a:spcPts val="800"/>
              </a:spcBef>
              <a:spcAft>
                <a:spcPts val="800"/>
              </a:spcAft>
              <a:buNone/>
            </a:pPr>
            <a:endParaRPr sz="1200">
              <a:highlight>
                <a:srgbClr val="FFFFFF"/>
              </a:highlight>
              <a:latin typeface="Open Sans"/>
              <a:ea typeface="Open Sans"/>
              <a:cs typeface="Open Sans"/>
              <a:sym typeface="Open Sans"/>
            </a:endParaRPr>
          </a:p>
        </p:txBody>
      </p:sp>
      <p:sp>
        <p:nvSpPr>
          <p:cNvPr id="1853" name="Google Shape;1853;p2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206</a:t>
            </a:fld>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58" name="Google Shape;1858;p232"/>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Files - a full example</a:t>
            </a:r>
            <a:endParaRPr sz="3000"/>
          </a:p>
        </p:txBody>
      </p:sp>
      <p:sp>
        <p:nvSpPr>
          <p:cNvPr id="1859" name="Google Shape;1859;p232"/>
          <p:cNvSpPr txBox="1"/>
          <p:nvPr/>
        </p:nvSpPr>
        <p:spPr>
          <a:xfrm>
            <a:off x="511550" y="872350"/>
            <a:ext cx="7329900" cy="3904200"/>
          </a:xfrm>
          <a:prstGeom prst="rect">
            <a:avLst/>
          </a:prstGeom>
          <a:noFill/>
          <a:ln>
            <a:noFill/>
          </a:ln>
        </p:spPr>
        <p:txBody>
          <a:bodyPr spcFirstLastPara="1" wrap="square" lIns="91425" tIns="91425" rIns="91425" bIns="91425" anchor="t" anchorCtr="0">
            <a:noAutofit/>
          </a:bodyPr>
          <a:lstStyle/>
          <a:p>
            <a:pPr marL="0" lvl="0" indent="0" algn="l" rtl="0">
              <a:lnSpc>
                <a:spcPct val="166666"/>
              </a:lnSpc>
              <a:spcBef>
                <a:spcPts val="0"/>
              </a:spcBef>
              <a:spcAft>
                <a:spcPts val="0"/>
              </a:spcAft>
              <a:buNone/>
            </a:pPr>
            <a:r>
              <a:rPr lang="en" sz="900">
                <a:solidFill>
                  <a:srgbClr val="D73A49"/>
                </a:solidFill>
                <a:latin typeface="Courier New"/>
                <a:ea typeface="Courier New"/>
                <a:cs typeface="Courier New"/>
                <a:sym typeface="Courier New"/>
              </a:rPr>
              <a:t>FROM</a:t>
            </a:r>
            <a:r>
              <a:rPr lang="en" sz="900">
                <a:solidFill>
                  <a:srgbClr val="333333"/>
                </a:solidFill>
                <a:latin typeface="Courier New"/>
                <a:ea typeface="Courier New"/>
                <a:cs typeface="Courier New"/>
                <a:sym typeface="Courier New"/>
              </a:rPr>
              <a:t> ubuntu</a:t>
            </a:r>
            <a:endParaRPr sz="900">
              <a:solidFill>
                <a:srgbClr val="333333"/>
              </a:solidFill>
              <a:latin typeface="Courier New"/>
              <a:ea typeface="Courier New"/>
              <a:cs typeface="Courier New"/>
              <a:sym typeface="Courier New"/>
            </a:endParaRPr>
          </a:p>
          <a:p>
            <a:pPr marL="0" lvl="0" indent="0" algn="l" rtl="0">
              <a:spcBef>
                <a:spcPts val="0"/>
              </a:spcBef>
              <a:spcAft>
                <a:spcPts val="0"/>
              </a:spcAft>
              <a:buNone/>
            </a:pP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r>
              <a:rPr lang="en" sz="900">
                <a:solidFill>
                  <a:srgbClr val="D73A49"/>
                </a:solidFill>
                <a:latin typeface="Courier New"/>
                <a:ea typeface="Courier New"/>
                <a:cs typeface="Courier New"/>
                <a:sym typeface="Courier New"/>
              </a:rPr>
              <a:t>RUN</a:t>
            </a:r>
            <a:r>
              <a:rPr lang="en" sz="900">
                <a:solidFill>
                  <a:srgbClr val="333333"/>
                </a:solidFill>
                <a:latin typeface="Courier New"/>
                <a:ea typeface="Courier New"/>
                <a:cs typeface="Courier New"/>
                <a:sym typeface="Courier New"/>
              </a:rPr>
              <a:t> \</a:t>
            </a: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r>
              <a:rPr lang="en" sz="900">
                <a:solidFill>
                  <a:srgbClr val="333333"/>
                </a:solidFill>
                <a:latin typeface="Courier New"/>
                <a:ea typeface="Courier New"/>
                <a:cs typeface="Courier New"/>
                <a:sym typeface="Courier New"/>
              </a:rPr>
              <a:t> apt-get update &amp;&amp; \</a:t>
            </a: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r>
              <a:rPr lang="en" sz="900">
                <a:solidFill>
                  <a:srgbClr val="333333"/>
                </a:solidFill>
                <a:latin typeface="Courier New"/>
                <a:ea typeface="Courier New"/>
                <a:cs typeface="Courier New"/>
                <a:sym typeface="Courier New"/>
              </a:rPr>
              <a:t> apt-get install -y wget sudo supervisor python-software-properies &amp;&amp; \</a:t>
            </a: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r>
              <a:rPr lang="en" sz="900">
                <a:solidFill>
                  <a:srgbClr val="333333"/>
                </a:solidFill>
                <a:latin typeface="Courier New"/>
                <a:ea typeface="Courier New"/>
                <a:cs typeface="Courier New"/>
                <a:sym typeface="Courier New"/>
              </a:rPr>
              <a:t> apt-get update &amp;&amp; \</a:t>
            </a: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r>
              <a:rPr lang="en" sz="900">
                <a:solidFill>
                  <a:srgbClr val="333333"/>
                </a:solidFill>
                <a:latin typeface="Courier New"/>
                <a:ea typeface="Courier New"/>
                <a:cs typeface="Courier New"/>
                <a:sym typeface="Courier New"/>
              </a:rPr>
              <a:t> add-apt-repository ppa:saltstack/salt &amp;&amp; \</a:t>
            </a: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r>
              <a:rPr lang="en" sz="900">
                <a:solidFill>
                  <a:srgbClr val="333333"/>
                </a:solidFill>
                <a:latin typeface="Courier New"/>
                <a:ea typeface="Courier New"/>
                <a:cs typeface="Courier New"/>
                <a:sym typeface="Courier New"/>
              </a:rPr>
              <a:t> apt-get update</a:t>
            </a:r>
            <a:endParaRPr sz="900">
              <a:solidFill>
                <a:srgbClr val="333333"/>
              </a:solidFill>
              <a:latin typeface="Courier New"/>
              <a:ea typeface="Courier New"/>
              <a:cs typeface="Courier New"/>
              <a:sym typeface="Courier New"/>
            </a:endParaRPr>
          </a:p>
          <a:p>
            <a:pPr marL="0" lvl="0" indent="0" algn="l" rtl="0">
              <a:spcBef>
                <a:spcPts val="0"/>
              </a:spcBef>
              <a:spcAft>
                <a:spcPts val="0"/>
              </a:spcAft>
              <a:buNone/>
            </a:pP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r>
              <a:rPr lang="en" sz="900">
                <a:solidFill>
                  <a:srgbClr val="D73A49"/>
                </a:solidFill>
                <a:latin typeface="Courier New"/>
                <a:ea typeface="Courier New"/>
                <a:cs typeface="Courier New"/>
                <a:sym typeface="Courier New"/>
              </a:rPr>
              <a:t>EXPOSE</a:t>
            </a:r>
            <a:r>
              <a:rPr lang="en" sz="900">
                <a:solidFill>
                  <a:srgbClr val="333333"/>
                </a:solidFill>
                <a:latin typeface="Courier New"/>
                <a:ea typeface="Courier New"/>
                <a:cs typeface="Courier New"/>
                <a:sym typeface="Courier New"/>
              </a:rPr>
              <a:t> 4505 4506</a:t>
            </a:r>
            <a:endParaRPr sz="900">
              <a:solidFill>
                <a:srgbClr val="333333"/>
              </a:solidFill>
              <a:latin typeface="Courier New"/>
              <a:ea typeface="Courier New"/>
              <a:cs typeface="Courier New"/>
              <a:sym typeface="Courier New"/>
            </a:endParaRPr>
          </a:p>
          <a:p>
            <a:pPr marL="0" lvl="0" indent="0" algn="l" rtl="0">
              <a:spcBef>
                <a:spcPts val="0"/>
              </a:spcBef>
              <a:spcAft>
                <a:spcPts val="0"/>
              </a:spcAft>
              <a:buNone/>
            </a:pP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r>
              <a:rPr lang="en" sz="900">
                <a:solidFill>
                  <a:srgbClr val="D73A49"/>
                </a:solidFill>
                <a:latin typeface="Courier New"/>
                <a:ea typeface="Courier New"/>
                <a:cs typeface="Courier New"/>
                <a:sym typeface="Courier New"/>
              </a:rPr>
              <a:t>CMD</a:t>
            </a:r>
            <a:r>
              <a:rPr lang="en" sz="900">
                <a:solidFill>
                  <a:srgbClr val="333333"/>
                </a:solidFill>
                <a:latin typeface="Courier New"/>
                <a:ea typeface="Courier New"/>
                <a:cs typeface="Courier New"/>
                <a:sym typeface="Courier New"/>
              </a:rPr>
              <a:t> [</a:t>
            </a:r>
            <a:r>
              <a:rPr lang="en" sz="900">
                <a:solidFill>
                  <a:srgbClr val="032F62"/>
                </a:solidFill>
                <a:latin typeface="Courier New"/>
                <a:ea typeface="Courier New"/>
                <a:cs typeface="Courier New"/>
                <a:sym typeface="Courier New"/>
              </a:rPr>
              <a:t>"/sbin/sshd"</a:t>
            </a:r>
            <a:r>
              <a:rPr lang="en" sz="900">
                <a:solidFill>
                  <a:srgbClr val="333333"/>
                </a:solidFill>
                <a:latin typeface="Courier New"/>
                <a:ea typeface="Courier New"/>
                <a:cs typeface="Courier New"/>
                <a:sym typeface="Courier New"/>
              </a:rPr>
              <a:t>]</a:t>
            </a:r>
            <a:endParaRPr sz="900">
              <a:solidFill>
                <a:srgbClr val="333333"/>
              </a:solidFill>
              <a:latin typeface="Courier New"/>
              <a:ea typeface="Courier New"/>
              <a:cs typeface="Courier New"/>
              <a:sym typeface="Courier New"/>
            </a:endParaRPr>
          </a:p>
          <a:p>
            <a:pPr marL="0" lvl="0" indent="0" algn="l" rtl="0">
              <a:lnSpc>
                <a:spcPct val="166666"/>
              </a:lnSpc>
              <a:spcBef>
                <a:spcPts val="0"/>
              </a:spcBef>
              <a:spcAft>
                <a:spcPts val="0"/>
              </a:spcAft>
              <a:buNone/>
            </a:pPr>
            <a:endParaRPr sz="900">
              <a:solidFill>
                <a:srgbClr val="D73A49"/>
              </a:solidFill>
              <a:latin typeface="Courier New"/>
              <a:ea typeface="Courier New"/>
              <a:cs typeface="Courier New"/>
              <a:sym typeface="Courier New"/>
            </a:endParaRPr>
          </a:p>
        </p:txBody>
      </p:sp>
      <p:cxnSp>
        <p:nvCxnSpPr>
          <p:cNvPr id="1860" name="Google Shape;1860;p232"/>
          <p:cNvCxnSpPr/>
          <p:nvPr/>
        </p:nvCxnSpPr>
        <p:spPr>
          <a:xfrm rot="10800000">
            <a:off x="4430900" y="2462550"/>
            <a:ext cx="2314200" cy="6900"/>
          </a:xfrm>
          <a:prstGeom prst="straightConnector1">
            <a:avLst/>
          </a:prstGeom>
          <a:noFill/>
          <a:ln w="9525" cap="flat" cmpd="sng">
            <a:solidFill>
              <a:srgbClr val="4D86F5"/>
            </a:solidFill>
            <a:prstDash val="solid"/>
            <a:round/>
            <a:headEnd type="none" w="med" len="med"/>
            <a:tailEnd type="triangle" w="med" len="med"/>
          </a:ln>
        </p:spPr>
      </p:cxnSp>
      <p:sp>
        <p:nvSpPr>
          <p:cNvPr id="1861" name="Google Shape;1861;p232"/>
          <p:cNvSpPr txBox="1"/>
          <p:nvPr/>
        </p:nvSpPr>
        <p:spPr>
          <a:xfrm>
            <a:off x="7034400" y="2314225"/>
            <a:ext cx="1227600" cy="800400"/>
          </a:xfrm>
          <a:prstGeom prst="rect">
            <a:avLst/>
          </a:prstGeom>
          <a:noFill/>
          <a:ln w="9525" cap="flat" cmpd="sng">
            <a:solidFill>
              <a:srgbClr val="4D86F5"/>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Note how we combined few “RUN” commands</a:t>
            </a:r>
            <a:endParaRPr sz="1000">
              <a:latin typeface="Open Sans"/>
              <a:ea typeface="Open Sans"/>
              <a:cs typeface="Open Sans"/>
              <a:sym typeface="Open Sans"/>
            </a:endParaRPr>
          </a:p>
        </p:txBody>
      </p:sp>
      <p:sp>
        <p:nvSpPr>
          <p:cNvPr id="1862" name="Google Shape;1862;p2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61"/>
                                        </p:tgtEl>
                                        <p:attrNameLst>
                                          <p:attrName>style.visibility</p:attrName>
                                        </p:attrNameLst>
                                      </p:cBhvr>
                                      <p:to>
                                        <p:strVal val="visible"/>
                                      </p:to>
                                    </p:set>
                                    <p:animEffect transition="in" filter="fade">
                                      <p:cBhvr>
                                        <p:cTn id="7" dur="1000"/>
                                        <p:tgtEl>
                                          <p:spTgt spid="1861"/>
                                        </p:tgtEl>
                                      </p:cBhvr>
                                    </p:animEffect>
                                  </p:childTnLst>
                                </p:cTn>
                              </p:par>
                              <p:par>
                                <p:cTn id="8" presetID="10" presetClass="entr" presetSubtype="0" fill="hold" nodeType="withEffect">
                                  <p:stCondLst>
                                    <p:cond delay="0"/>
                                  </p:stCondLst>
                                  <p:childTnLst>
                                    <p:set>
                                      <p:cBhvr>
                                        <p:cTn id="9" dur="1" fill="hold">
                                          <p:stCondLst>
                                            <p:cond delay="0"/>
                                          </p:stCondLst>
                                        </p:cTn>
                                        <p:tgtEl>
                                          <p:spTgt spid="1860"/>
                                        </p:tgtEl>
                                        <p:attrNameLst>
                                          <p:attrName>style.visibility</p:attrName>
                                        </p:attrNameLst>
                                      </p:cBhvr>
                                      <p:to>
                                        <p:strVal val="visible"/>
                                      </p:to>
                                    </p:set>
                                    <p:animEffect transition="in" filter="fade">
                                      <p:cBhvr>
                                        <p:cTn id="10" dur="1000"/>
                                        <p:tgtEl>
                                          <p:spTgt spid="18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67" name="Google Shape;1867;p233"/>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Images</a:t>
            </a:r>
            <a:endParaRPr sz="3000"/>
          </a:p>
        </p:txBody>
      </p:sp>
      <p:sp>
        <p:nvSpPr>
          <p:cNvPr id="1868" name="Google Shape;1868;p233"/>
          <p:cNvSpPr txBox="1"/>
          <p:nvPr/>
        </p:nvSpPr>
        <p:spPr>
          <a:xfrm>
            <a:off x="511550" y="872350"/>
            <a:ext cx="7329900" cy="39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highlight>
                  <a:srgbClr val="FFFFFF"/>
                </a:highlight>
                <a:latin typeface="Open Sans"/>
                <a:ea typeface="Open Sans"/>
                <a:cs typeface="Open Sans"/>
                <a:sym typeface="Open Sans"/>
              </a:rPr>
              <a:t>Docker Images </a:t>
            </a:r>
            <a:r>
              <a:rPr lang="en" sz="1200">
                <a:highlight>
                  <a:srgbClr val="FFFFFF"/>
                </a:highlight>
                <a:latin typeface="Open Sans"/>
                <a:ea typeface="Open Sans"/>
                <a:cs typeface="Open Sans"/>
                <a:sym typeface="Open Sans"/>
              </a:rPr>
              <a:t>are the output of the Dockerfiles.</a:t>
            </a:r>
            <a:endParaRPr sz="1200">
              <a:highlight>
                <a:srgbClr val="FFFFFF"/>
              </a:highlight>
              <a:latin typeface="Open Sans"/>
              <a:ea typeface="Open Sans"/>
              <a:cs typeface="Open Sans"/>
              <a:sym typeface="Open Sans"/>
            </a:endParaRPr>
          </a:p>
          <a:p>
            <a:pPr marL="0" lvl="0" indent="0" algn="l" rtl="0">
              <a:spcBef>
                <a:spcPts val="800"/>
              </a:spcBef>
              <a:spcAft>
                <a:spcPts val="0"/>
              </a:spcAft>
              <a:buNone/>
            </a:pPr>
            <a:r>
              <a:rPr lang="en" sz="1200">
                <a:highlight>
                  <a:srgbClr val="FFFFFF"/>
                </a:highlight>
                <a:latin typeface="Open Sans"/>
                <a:ea typeface="Open Sans"/>
                <a:cs typeface="Open Sans"/>
                <a:sym typeface="Open Sans"/>
              </a:rPr>
              <a:t>This basically means that using the </a:t>
            </a:r>
            <a:r>
              <a:rPr lang="en" sz="1200" b="1">
                <a:highlight>
                  <a:srgbClr val="FFFFFF"/>
                </a:highlight>
                <a:latin typeface="Open Sans"/>
                <a:ea typeface="Open Sans"/>
                <a:cs typeface="Open Sans"/>
                <a:sym typeface="Open Sans"/>
              </a:rPr>
              <a:t>dockerfile</a:t>
            </a:r>
            <a:r>
              <a:rPr lang="en" sz="1200">
                <a:highlight>
                  <a:srgbClr val="FFFFFF"/>
                </a:highlight>
                <a:latin typeface="Open Sans"/>
                <a:ea typeface="Open Sans"/>
                <a:cs typeface="Open Sans"/>
                <a:sym typeface="Open Sans"/>
              </a:rPr>
              <a:t>, we can build a </a:t>
            </a:r>
            <a:r>
              <a:rPr lang="en" sz="1200" b="1">
                <a:highlight>
                  <a:srgbClr val="FFFFFF"/>
                </a:highlight>
                <a:latin typeface="Open Sans"/>
                <a:ea typeface="Open Sans"/>
                <a:cs typeface="Open Sans"/>
                <a:sym typeface="Open Sans"/>
              </a:rPr>
              <a:t>docker image</a:t>
            </a:r>
            <a:r>
              <a:rPr lang="en" sz="1200">
                <a:highlight>
                  <a:srgbClr val="FFFFFF"/>
                </a:highlight>
                <a:latin typeface="Open Sans"/>
                <a:ea typeface="Open Sans"/>
                <a:cs typeface="Open Sans"/>
                <a:sym typeface="Open Sans"/>
              </a:rPr>
              <a:t>, that will eventually can be run and thus generate us the </a:t>
            </a:r>
            <a:r>
              <a:rPr lang="en" sz="1200" b="1">
                <a:highlight>
                  <a:srgbClr val="FFFFFF"/>
                </a:highlight>
                <a:latin typeface="Open Sans"/>
                <a:ea typeface="Open Sans"/>
                <a:cs typeface="Open Sans"/>
                <a:sym typeface="Open Sans"/>
              </a:rPr>
              <a:t>docker container</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spcBef>
                <a:spcPts val="800"/>
              </a:spcBef>
              <a:spcAft>
                <a:spcPts val="0"/>
              </a:spcAft>
              <a:buNone/>
            </a:pPr>
            <a:r>
              <a:rPr lang="en" sz="1200">
                <a:highlight>
                  <a:srgbClr val="FFFFFF"/>
                </a:highlight>
                <a:latin typeface="Open Sans"/>
                <a:ea typeface="Open Sans"/>
                <a:cs typeface="Open Sans"/>
                <a:sym typeface="Open Sans"/>
              </a:rPr>
              <a:t>We can create Docker Images / we can use existing ones!</a:t>
            </a:r>
            <a:endParaRPr sz="1200">
              <a:highlight>
                <a:srgbClr val="FFFFFF"/>
              </a:highlight>
              <a:latin typeface="Open Sans"/>
              <a:ea typeface="Open Sans"/>
              <a:cs typeface="Open Sans"/>
              <a:sym typeface="Open Sans"/>
            </a:endParaRPr>
          </a:p>
          <a:p>
            <a:pPr marL="0" lvl="0" indent="0" algn="l" rtl="0">
              <a:spcBef>
                <a:spcPts val="800"/>
              </a:spcBef>
              <a:spcAft>
                <a:spcPts val="0"/>
              </a:spcAft>
              <a:buNone/>
            </a:pPr>
            <a:r>
              <a:rPr lang="en" sz="1200">
                <a:highlight>
                  <a:srgbClr val="FFFFFF"/>
                </a:highlight>
                <a:latin typeface="Open Sans"/>
                <a:ea typeface="Open Sans"/>
                <a:cs typeface="Open Sans"/>
                <a:sym typeface="Open Sans"/>
              </a:rPr>
              <a:t>For using existing ones, there’s the “github” of Docker - “</a:t>
            </a:r>
            <a:r>
              <a:rPr lang="en" sz="1200" i="1">
                <a:highlight>
                  <a:srgbClr val="FFFFFF"/>
                </a:highlight>
                <a:latin typeface="Open Sans"/>
                <a:ea typeface="Open Sans"/>
                <a:cs typeface="Open Sans"/>
                <a:sym typeface="Open Sans"/>
              </a:rPr>
              <a:t>Docker Hub</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spcBef>
                <a:spcPts val="800"/>
              </a:spcBef>
              <a:spcAft>
                <a:spcPts val="0"/>
              </a:spcAft>
              <a:buNone/>
            </a:pPr>
            <a:endParaRPr sz="1200">
              <a:highlight>
                <a:srgbClr val="FFFFFF"/>
              </a:highlight>
              <a:latin typeface="Open Sans"/>
              <a:ea typeface="Open Sans"/>
              <a:cs typeface="Open Sans"/>
              <a:sym typeface="Open Sans"/>
            </a:endParaRPr>
          </a:p>
          <a:p>
            <a:pPr marL="0" lvl="0" indent="0" algn="l" rtl="0">
              <a:spcBef>
                <a:spcPts val="800"/>
              </a:spcBef>
              <a:spcAft>
                <a:spcPts val="800"/>
              </a:spcAft>
              <a:buNone/>
            </a:pPr>
            <a:r>
              <a:rPr lang="en" sz="1200">
                <a:highlight>
                  <a:srgbClr val="FFFFFF"/>
                </a:highlight>
                <a:latin typeface="Open Sans"/>
                <a:ea typeface="Open Sans"/>
                <a:cs typeface="Open Sans"/>
                <a:sym typeface="Open Sans"/>
              </a:rPr>
              <a:t>Let’s have a quick review of </a:t>
            </a:r>
            <a:r>
              <a:rPr lang="en" sz="1200" u="sng">
                <a:solidFill>
                  <a:schemeClr val="hlink"/>
                </a:solidFill>
                <a:highlight>
                  <a:srgbClr val="FFFFFF"/>
                </a:highlight>
                <a:latin typeface="Open Sans"/>
                <a:ea typeface="Open Sans"/>
                <a:cs typeface="Open Sans"/>
                <a:sym typeface="Open Sans"/>
                <a:hlinkClick r:id="rId3"/>
              </a:rPr>
              <a:t>Docker Hub</a:t>
            </a:r>
            <a:endParaRPr sz="1200">
              <a:highlight>
                <a:srgbClr val="FFFFFF"/>
              </a:highlight>
              <a:latin typeface="Open Sans"/>
              <a:ea typeface="Open Sans"/>
              <a:cs typeface="Open Sans"/>
              <a:sym typeface="Open Sans"/>
            </a:endParaRPr>
          </a:p>
        </p:txBody>
      </p:sp>
      <p:sp>
        <p:nvSpPr>
          <p:cNvPr id="1869" name="Google Shape;1869;p2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208</a:t>
            </a:fld>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1873"/>
        <p:cNvGrpSpPr/>
        <p:nvPr/>
      </p:nvGrpSpPr>
      <p:grpSpPr>
        <a:xfrm>
          <a:off x="0" y="0"/>
          <a:ext cx="0" cy="0"/>
          <a:chOff x="0" y="0"/>
          <a:chExt cx="0" cy="0"/>
        </a:xfrm>
      </p:grpSpPr>
      <p:sp>
        <p:nvSpPr>
          <p:cNvPr id="1874" name="Google Shape;1874;p234"/>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Commands</a:t>
            </a:r>
            <a:endParaRPr sz="3000"/>
          </a:p>
        </p:txBody>
      </p:sp>
      <p:sp>
        <p:nvSpPr>
          <p:cNvPr id="1875" name="Google Shape;1875;p234"/>
          <p:cNvSpPr txBox="1"/>
          <p:nvPr/>
        </p:nvSpPr>
        <p:spPr>
          <a:xfrm>
            <a:off x="511550" y="872350"/>
            <a:ext cx="7329900" cy="39042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SzPts val="1200"/>
              <a:buFont typeface="Open Sans"/>
              <a:buChar char="●"/>
            </a:pPr>
            <a:r>
              <a:rPr lang="en" sz="1200" b="1">
                <a:highlight>
                  <a:srgbClr val="FFFFFF"/>
                </a:highlight>
                <a:latin typeface="Open Sans"/>
                <a:ea typeface="Open Sans"/>
                <a:cs typeface="Open Sans"/>
                <a:sym typeface="Open Sans"/>
              </a:rPr>
              <a:t>docker run</a:t>
            </a:r>
            <a:r>
              <a:rPr lang="en" sz="1200">
                <a:highlight>
                  <a:srgbClr val="FFFFFF"/>
                </a:highlight>
                <a:latin typeface="Open Sans"/>
                <a:ea typeface="Open Sans"/>
                <a:cs typeface="Open Sans"/>
                <a:sym typeface="Open Sans"/>
              </a:rPr>
              <a:t> - a command that takes a docker image, and creates a docker container from it</a:t>
            </a:r>
            <a:endParaRPr sz="1200">
              <a:highlight>
                <a:srgbClr val="FFFFFF"/>
              </a:highlight>
              <a:latin typeface="Open Sans"/>
              <a:ea typeface="Open Sans"/>
              <a:cs typeface="Open Sans"/>
              <a:sym typeface="Open Sans"/>
            </a:endParaRPr>
          </a:p>
          <a:p>
            <a:pPr marL="457200" marR="0" lvl="0" indent="-304800" algn="l" rtl="0">
              <a:lnSpc>
                <a:spcPct val="150000"/>
              </a:lnSpc>
              <a:spcBef>
                <a:spcPts val="0"/>
              </a:spcBef>
              <a:spcAft>
                <a:spcPts val="0"/>
              </a:spcAft>
              <a:buSzPts val="1200"/>
              <a:buFont typeface="Open Sans"/>
              <a:buChar char="●"/>
            </a:pPr>
            <a:r>
              <a:rPr lang="en" sz="1200" b="1">
                <a:highlight>
                  <a:srgbClr val="FFFFFF"/>
                </a:highlight>
                <a:latin typeface="Open Sans"/>
                <a:ea typeface="Open Sans"/>
                <a:cs typeface="Open Sans"/>
                <a:sym typeface="Open Sans"/>
              </a:rPr>
              <a:t>docker start – </a:t>
            </a:r>
            <a:r>
              <a:rPr lang="en" sz="1200">
                <a:highlight>
                  <a:srgbClr val="FFFFFF"/>
                </a:highlight>
                <a:latin typeface="Open Sans"/>
                <a:ea typeface="Open Sans"/>
                <a:cs typeface="Open Sans"/>
                <a:sym typeface="Open Sans"/>
              </a:rPr>
              <a:t>starts one or more stopped containers</a:t>
            </a:r>
            <a:endParaRPr sz="1200">
              <a:highlight>
                <a:srgbClr val="FFFFFF"/>
              </a:highlight>
              <a:latin typeface="Open Sans"/>
              <a:ea typeface="Open Sans"/>
              <a:cs typeface="Open Sans"/>
              <a:sym typeface="Open Sans"/>
            </a:endParaRPr>
          </a:p>
          <a:p>
            <a:pPr marL="457200" marR="0" lvl="0" indent="-304800" algn="l" rtl="0">
              <a:lnSpc>
                <a:spcPct val="150000"/>
              </a:lnSpc>
              <a:spcBef>
                <a:spcPts val="0"/>
              </a:spcBef>
              <a:spcAft>
                <a:spcPts val="0"/>
              </a:spcAft>
              <a:buSzPts val="1200"/>
              <a:buFont typeface="Open Sans"/>
              <a:buChar char="●"/>
            </a:pPr>
            <a:r>
              <a:rPr lang="en" sz="1200" b="1">
                <a:highlight>
                  <a:srgbClr val="FFFFFF"/>
                </a:highlight>
                <a:latin typeface="Open Sans"/>
                <a:ea typeface="Open Sans"/>
                <a:cs typeface="Open Sans"/>
                <a:sym typeface="Open Sans"/>
              </a:rPr>
              <a:t>docker stop – </a:t>
            </a:r>
            <a:r>
              <a:rPr lang="en" sz="1200">
                <a:highlight>
                  <a:srgbClr val="FFFFFF"/>
                </a:highlight>
                <a:latin typeface="Open Sans"/>
                <a:ea typeface="Open Sans"/>
                <a:cs typeface="Open Sans"/>
                <a:sym typeface="Open Sans"/>
              </a:rPr>
              <a:t>stops one or more running containers</a:t>
            </a:r>
            <a:endParaRPr sz="1200">
              <a:highlight>
                <a:srgbClr val="FFFFFF"/>
              </a:highlight>
              <a:latin typeface="Open Sans"/>
              <a:ea typeface="Open Sans"/>
              <a:cs typeface="Open Sans"/>
              <a:sym typeface="Open Sans"/>
            </a:endParaRPr>
          </a:p>
          <a:p>
            <a:pPr marL="457200" marR="0" lvl="0" indent="-304800" algn="l" rtl="0">
              <a:lnSpc>
                <a:spcPct val="150000"/>
              </a:lnSpc>
              <a:spcBef>
                <a:spcPts val="0"/>
              </a:spcBef>
              <a:spcAft>
                <a:spcPts val="0"/>
              </a:spcAft>
              <a:buSzPts val="1200"/>
              <a:buFont typeface="Open Sans"/>
              <a:buChar char="●"/>
            </a:pPr>
            <a:r>
              <a:rPr lang="en" sz="1200" b="1">
                <a:highlight>
                  <a:srgbClr val="FFFFFF"/>
                </a:highlight>
                <a:latin typeface="Open Sans"/>
                <a:ea typeface="Open Sans"/>
                <a:cs typeface="Open Sans"/>
                <a:sym typeface="Open Sans"/>
              </a:rPr>
              <a:t>docker build – </a:t>
            </a:r>
            <a:r>
              <a:rPr lang="en" sz="1200">
                <a:highlight>
                  <a:srgbClr val="FFFFFF"/>
                </a:highlight>
                <a:latin typeface="Open Sans"/>
                <a:ea typeface="Open Sans"/>
                <a:cs typeface="Open Sans"/>
                <a:sym typeface="Open Sans"/>
              </a:rPr>
              <a:t>builds an image from a Dockerfile</a:t>
            </a:r>
            <a:endParaRPr sz="1200">
              <a:highlight>
                <a:srgbClr val="FFFFFF"/>
              </a:highlight>
              <a:latin typeface="Open Sans"/>
              <a:ea typeface="Open Sans"/>
              <a:cs typeface="Open Sans"/>
              <a:sym typeface="Open Sans"/>
            </a:endParaRPr>
          </a:p>
          <a:p>
            <a:pPr marL="457200" marR="0" lvl="0" indent="-304800" algn="l" rtl="0">
              <a:lnSpc>
                <a:spcPct val="150000"/>
              </a:lnSpc>
              <a:spcBef>
                <a:spcPts val="0"/>
              </a:spcBef>
              <a:spcAft>
                <a:spcPts val="0"/>
              </a:spcAft>
              <a:buSzPts val="1200"/>
              <a:buFont typeface="Open Sans"/>
              <a:buChar char="●"/>
            </a:pPr>
            <a:r>
              <a:rPr lang="en" sz="1200" b="1">
                <a:highlight>
                  <a:srgbClr val="FFFFFF"/>
                </a:highlight>
                <a:latin typeface="Open Sans"/>
                <a:ea typeface="Open Sans"/>
                <a:cs typeface="Open Sans"/>
                <a:sym typeface="Open Sans"/>
              </a:rPr>
              <a:t>docker pull – </a:t>
            </a:r>
            <a:r>
              <a:rPr lang="en" sz="1200">
                <a:highlight>
                  <a:srgbClr val="FFFFFF"/>
                </a:highlight>
                <a:latin typeface="Open Sans"/>
                <a:ea typeface="Open Sans"/>
                <a:cs typeface="Open Sans"/>
                <a:sym typeface="Open Sans"/>
              </a:rPr>
              <a:t>pulls an image or a repository from a registry</a:t>
            </a:r>
            <a:endParaRPr sz="1200">
              <a:highlight>
                <a:srgbClr val="FFFFFF"/>
              </a:highlight>
              <a:latin typeface="Open Sans"/>
              <a:ea typeface="Open Sans"/>
              <a:cs typeface="Open Sans"/>
              <a:sym typeface="Open Sans"/>
            </a:endParaRPr>
          </a:p>
          <a:p>
            <a:pPr marL="457200" marR="0" lvl="0" indent="-304800" algn="l" rtl="0">
              <a:lnSpc>
                <a:spcPct val="150000"/>
              </a:lnSpc>
              <a:spcBef>
                <a:spcPts val="0"/>
              </a:spcBef>
              <a:spcAft>
                <a:spcPts val="0"/>
              </a:spcAft>
              <a:buSzPts val="1200"/>
              <a:buFont typeface="Open Sans"/>
              <a:buChar char="●"/>
            </a:pPr>
            <a:r>
              <a:rPr lang="en" sz="1200" b="1">
                <a:highlight>
                  <a:srgbClr val="FFFFFF"/>
                </a:highlight>
                <a:latin typeface="Open Sans"/>
                <a:ea typeface="Open Sans"/>
                <a:cs typeface="Open Sans"/>
                <a:sym typeface="Open Sans"/>
              </a:rPr>
              <a:t>docker push – </a:t>
            </a:r>
            <a:r>
              <a:rPr lang="en" sz="1200">
                <a:highlight>
                  <a:srgbClr val="FFFFFF"/>
                </a:highlight>
                <a:latin typeface="Open Sans"/>
                <a:ea typeface="Open Sans"/>
                <a:cs typeface="Open Sans"/>
                <a:sym typeface="Open Sans"/>
              </a:rPr>
              <a:t>pushes an image or a repository to a registry</a:t>
            </a:r>
            <a:endParaRPr sz="1200">
              <a:highlight>
                <a:srgbClr val="FFFFFF"/>
              </a:highlight>
              <a:latin typeface="Open Sans"/>
              <a:ea typeface="Open Sans"/>
              <a:cs typeface="Open Sans"/>
              <a:sym typeface="Open Sans"/>
            </a:endParaRPr>
          </a:p>
          <a:p>
            <a:pPr marL="457200" marR="0" lvl="0" indent="-304800" algn="l" rtl="0">
              <a:lnSpc>
                <a:spcPct val="150000"/>
              </a:lnSpc>
              <a:spcBef>
                <a:spcPts val="0"/>
              </a:spcBef>
              <a:spcAft>
                <a:spcPts val="0"/>
              </a:spcAft>
              <a:buSzPts val="1200"/>
              <a:buFont typeface="Open Sans"/>
              <a:buChar char="●"/>
            </a:pPr>
            <a:r>
              <a:rPr lang="en" sz="1200" b="1">
                <a:highlight>
                  <a:srgbClr val="FFFFFF"/>
                </a:highlight>
                <a:latin typeface="Open Sans"/>
                <a:ea typeface="Open Sans"/>
                <a:cs typeface="Open Sans"/>
                <a:sym typeface="Open Sans"/>
              </a:rPr>
              <a:t>docker export – </a:t>
            </a:r>
            <a:r>
              <a:rPr lang="en" sz="1200">
                <a:highlight>
                  <a:srgbClr val="FFFFFF"/>
                </a:highlight>
                <a:latin typeface="Open Sans"/>
                <a:ea typeface="Open Sans"/>
                <a:cs typeface="Open Sans"/>
                <a:sym typeface="Open Sans"/>
              </a:rPr>
              <a:t>exports a container’s filesystem as a tar archive</a:t>
            </a:r>
            <a:endParaRPr sz="1200">
              <a:highlight>
                <a:srgbClr val="FFFFFF"/>
              </a:highlight>
              <a:latin typeface="Open Sans"/>
              <a:ea typeface="Open Sans"/>
              <a:cs typeface="Open Sans"/>
              <a:sym typeface="Open Sans"/>
            </a:endParaRPr>
          </a:p>
          <a:p>
            <a:pPr marL="457200" marR="0" lvl="0" indent="-304800" algn="l" rtl="0">
              <a:lnSpc>
                <a:spcPct val="150000"/>
              </a:lnSpc>
              <a:spcBef>
                <a:spcPts val="0"/>
              </a:spcBef>
              <a:spcAft>
                <a:spcPts val="0"/>
              </a:spcAft>
              <a:buSzPts val="1200"/>
              <a:buFont typeface="Open Sans"/>
              <a:buChar char="●"/>
            </a:pPr>
            <a:r>
              <a:rPr lang="en" sz="1200" b="1">
                <a:highlight>
                  <a:srgbClr val="FFFFFF"/>
                </a:highlight>
                <a:latin typeface="Open Sans"/>
                <a:ea typeface="Open Sans"/>
                <a:cs typeface="Open Sans"/>
                <a:sym typeface="Open Sans"/>
              </a:rPr>
              <a:t>docker search – </a:t>
            </a:r>
            <a:r>
              <a:rPr lang="en" sz="1200">
                <a:highlight>
                  <a:srgbClr val="FFFFFF"/>
                </a:highlight>
                <a:latin typeface="Open Sans"/>
                <a:ea typeface="Open Sans"/>
                <a:cs typeface="Open Sans"/>
                <a:sym typeface="Open Sans"/>
              </a:rPr>
              <a:t>searches the Docker Hub for images</a:t>
            </a:r>
            <a:endParaRPr sz="1200">
              <a:highlight>
                <a:srgbClr val="FFFFFF"/>
              </a:highlight>
              <a:latin typeface="Open Sans"/>
              <a:ea typeface="Open Sans"/>
              <a:cs typeface="Open Sans"/>
              <a:sym typeface="Open Sans"/>
            </a:endParaRPr>
          </a:p>
        </p:txBody>
      </p:sp>
      <p:sp>
        <p:nvSpPr>
          <p:cNvPr id="1876" name="Google Shape;1876;p2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209</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9"/>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 Descent</a:t>
            </a:r>
            <a:endParaRPr/>
          </a:p>
        </p:txBody>
      </p:sp>
      <p:pic>
        <p:nvPicPr>
          <p:cNvPr id="264" name="Google Shape;264;p39"/>
          <p:cNvPicPr preferRelativeResize="0"/>
          <p:nvPr/>
        </p:nvPicPr>
        <p:blipFill>
          <a:blip r:embed="rId3">
            <a:alphaModFix/>
          </a:blip>
          <a:stretch>
            <a:fillRect/>
          </a:stretch>
        </p:blipFill>
        <p:spPr>
          <a:xfrm>
            <a:off x="311700" y="1138450"/>
            <a:ext cx="1743075" cy="476250"/>
          </a:xfrm>
          <a:prstGeom prst="rect">
            <a:avLst/>
          </a:prstGeom>
          <a:noFill/>
          <a:ln>
            <a:noFill/>
          </a:ln>
        </p:spPr>
      </p:pic>
      <p:pic>
        <p:nvPicPr>
          <p:cNvPr id="265" name="Google Shape;265;p39"/>
          <p:cNvPicPr preferRelativeResize="0"/>
          <p:nvPr/>
        </p:nvPicPr>
        <p:blipFill>
          <a:blip r:embed="rId4">
            <a:alphaModFix/>
          </a:blip>
          <a:stretch>
            <a:fillRect/>
          </a:stretch>
        </p:blipFill>
        <p:spPr>
          <a:xfrm>
            <a:off x="502775" y="2146500"/>
            <a:ext cx="1717565" cy="1762375"/>
          </a:xfrm>
          <a:prstGeom prst="rect">
            <a:avLst/>
          </a:prstGeom>
          <a:noFill/>
          <a:ln>
            <a:noFill/>
          </a:ln>
        </p:spPr>
      </p:pic>
      <p:sp>
        <p:nvSpPr>
          <p:cNvPr id="266" name="Google Shape;266;p39"/>
          <p:cNvSpPr txBox="1"/>
          <p:nvPr/>
        </p:nvSpPr>
        <p:spPr>
          <a:xfrm>
            <a:off x="777825" y="1730850"/>
            <a:ext cx="14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X0 = 6, alpha = 0.2</a:t>
            </a:r>
            <a:endParaRPr sz="1000">
              <a:latin typeface="Open Sans"/>
              <a:ea typeface="Open Sans"/>
              <a:cs typeface="Open Sans"/>
              <a:sym typeface="Open Sans"/>
            </a:endParaRPr>
          </a:p>
        </p:txBody>
      </p:sp>
      <p:sp>
        <p:nvSpPr>
          <p:cNvPr id="267" name="Google Shape;267;p39"/>
          <p:cNvSpPr txBox="1"/>
          <p:nvPr/>
        </p:nvSpPr>
        <p:spPr>
          <a:xfrm>
            <a:off x="196225" y="4716050"/>
            <a:ext cx="1905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Derivative from </a:t>
            </a:r>
            <a:r>
              <a:rPr lang="en" sz="1000" u="sng">
                <a:solidFill>
                  <a:schemeClr val="hlink"/>
                </a:solidFill>
                <a:latin typeface="Open Sans"/>
                <a:ea typeface="Open Sans"/>
                <a:cs typeface="Open Sans"/>
                <a:sym typeface="Open Sans"/>
                <a:hlinkClick r:id="rId5"/>
              </a:rPr>
              <a:t>here</a:t>
            </a:r>
            <a:endParaRPr sz="1000">
              <a:latin typeface="Open Sans"/>
              <a:ea typeface="Open Sans"/>
              <a:cs typeface="Open Sans"/>
              <a:sym typeface="Open Sans"/>
            </a:endParaRPr>
          </a:p>
        </p:txBody>
      </p:sp>
      <p:pic>
        <p:nvPicPr>
          <p:cNvPr id="268" name="Google Shape;268;p39"/>
          <p:cNvPicPr preferRelativeResize="0"/>
          <p:nvPr/>
        </p:nvPicPr>
        <p:blipFill>
          <a:blip r:embed="rId6">
            <a:alphaModFix/>
          </a:blip>
          <a:stretch>
            <a:fillRect/>
          </a:stretch>
        </p:blipFill>
        <p:spPr>
          <a:xfrm>
            <a:off x="3284725" y="2186575"/>
            <a:ext cx="1657525" cy="1762375"/>
          </a:xfrm>
          <a:prstGeom prst="rect">
            <a:avLst/>
          </a:prstGeom>
          <a:noFill/>
          <a:ln>
            <a:noFill/>
          </a:ln>
        </p:spPr>
      </p:pic>
      <p:sp>
        <p:nvSpPr>
          <p:cNvPr id="269" name="Google Shape;269;p39"/>
          <p:cNvSpPr txBox="1"/>
          <p:nvPr/>
        </p:nvSpPr>
        <p:spPr>
          <a:xfrm>
            <a:off x="3368625" y="1730850"/>
            <a:ext cx="14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X0 = 6, alpha = 1.5</a:t>
            </a:r>
            <a:endParaRPr sz="1000">
              <a:latin typeface="Open Sans"/>
              <a:ea typeface="Open Sans"/>
              <a:cs typeface="Open Sans"/>
              <a:sym typeface="Open Sans"/>
            </a:endParaRPr>
          </a:p>
        </p:txBody>
      </p:sp>
      <p:sp>
        <p:nvSpPr>
          <p:cNvPr id="270" name="Google Shape;270;p39"/>
          <p:cNvSpPr txBox="1"/>
          <p:nvPr/>
        </p:nvSpPr>
        <p:spPr>
          <a:xfrm>
            <a:off x="6188025" y="1730850"/>
            <a:ext cx="14085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X0 = 7, alpha = 0.2</a:t>
            </a:r>
            <a:endParaRPr sz="1000">
              <a:latin typeface="Open Sans"/>
              <a:ea typeface="Open Sans"/>
              <a:cs typeface="Open Sans"/>
              <a:sym typeface="Open Sans"/>
            </a:endParaRPr>
          </a:p>
        </p:txBody>
      </p:sp>
      <p:pic>
        <p:nvPicPr>
          <p:cNvPr id="271" name="Google Shape;271;p39"/>
          <p:cNvPicPr preferRelativeResize="0"/>
          <p:nvPr/>
        </p:nvPicPr>
        <p:blipFill>
          <a:blip r:embed="rId7">
            <a:alphaModFix/>
          </a:blip>
          <a:stretch>
            <a:fillRect/>
          </a:stretch>
        </p:blipFill>
        <p:spPr>
          <a:xfrm>
            <a:off x="6188028" y="2239850"/>
            <a:ext cx="1603472" cy="1709100"/>
          </a:xfrm>
          <a:prstGeom prst="rect">
            <a:avLst/>
          </a:prstGeom>
          <a:noFill/>
          <a:ln>
            <a:noFill/>
          </a:ln>
        </p:spPr>
      </p:pic>
      <p:grpSp>
        <p:nvGrpSpPr>
          <p:cNvPr id="272" name="Google Shape;272;p39"/>
          <p:cNvGrpSpPr/>
          <p:nvPr/>
        </p:nvGrpSpPr>
        <p:grpSpPr>
          <a:xfrm>
            <a:off x="2878675" y="1138450"/>
            <a:ext cx="3014425" cy="581025"/>
            <a:chOff x="2878675" y="1138450"/>
            <a:chExt cx="3014425" cy="581025"/>
          </a:xfrm>
        </p:grpSpPr>
        <p:pic>
          <p:nvPicPr>
            <p:cNvPr id="273" name="Google Shape;273;p39"/>
            <p:cNvPicPr preferRelativeResize="0"/>
            <p:nvPr/>
          </p:nvPicPr>
          <p:blipFill>
            <a:blip r:embed="rId8">
              <a:alphaModFix/>
            </a:blip>
            <a:stretch>
              <a:fillRect/>
            </a:stretch>
          </p:blipFill>
          <p:spPr>
            <a:xfrm>
              <a:off x="3607100" y="1138450"/>
              <a:ext cx="2286000" cy="581025"/>
            </a:xfrm>
            <a:prstGeom prst="rect">
              <a:avLst/>
            </a:prstGeom>
            <a:noFill/>
            <a:ln>
              <a:noFill/>
            </a:ln>
          </p:spPr>
        </p:pic>
        <p:sp>
          <p:nvSpPr>
            <p:cNvPr id="274" name="Google Shape;274;p39"/>
            <p:cNvSpPr txBox="1"/>
            <p:nvPr/>
          </p:nvSpPr>
          <p:spPr>
            <a:xfrm>
              <a:off x="2878675" y="1241538"/>
              <a:ext cx="663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f’(x) =</a:t>
              </a:r>
              <a:endParaRPr>
                <a:latin typeface="Open Sans"/>
                <a:ea typeface="Open Sans"/>
                <a:cs typeface="Open Sans"/>
                <a:sym typeface="Open Sans"/>
              </a:endParaRPr>
            </a:p>
          </p:txBody>
        </p:sp>
      </p:grpSp>
      <p:sp>
        <p:nvSpPr>
          <p:cNvPr id="275" name="Google Shape;27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35"/>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Flags</a:t>
            </a:r>
            <a:endParaRPr sz="3000"/>
          </a:p>
        </p:txBody>
      </p:sp>
      <p:sp>
        <p:nvSpPr>
          <p:cNvPr id="1882" name="Google Shape;1882;p235"/>
          <p:cNvSpPr txBox="1"/>
          <p:nvPr/>
        </p:nvSpPr>
        <p:spPr>
          <a:xfrm>
            <a:off x="511550" y="872350"/>
            <a:ext cx="3125400" cy="3100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200" b="1">
                <a:highlight>
                  <a:srgbClr val="FFFFFF"/>
                </a:highlight>
                <a:latin typeface="Open Sans"/>
                <a:ea typeface="Open Sans"/>
                <a:cs typeface="Open Sans"/>
                <a:sym typeface="Open Sans"/>
              </a:rPr>
              <a:t>Given this example:</a:t>
            </a:r>
            <a:endParaRPr sz="1200" b="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200" b="1">
                <a:highlight>
                  <a:srgbClr val="FFFFFF"/>
                </a:highlight>
                <a:latin typeface="Open Sans"/>
                <a:ea typeface="Open Sans"/>
                <a:cs typeface="Open Sans"/>
                <a:sym typeface="Open Sans"/>
              </a:rPr>
              <a:t>	</a:t>
            </a:r>
            <a:r>
              <a:rPr lang="en" sz="1000" i="1">
                <a:highlight>
                  <a:srgbClr val="FFFFFF"/>
                </a:highlight>
                <a:latin typeface="Open Sans"/>
                <a:ea typeface="Open Sans"/>
                <a:cs typeface="Open Sans"/>
                <a:sym typeface="Open Sans"/>
              </a:rPr>
              <a:t>docker run </a:t>
            </a:r>
            <a:r>
              <a:rPr lang="en" sz="1000" b="1" i="1">
                <a:highlight>
                  <a:srgbClr val="FFFFFF"/>
                </a:highlight>
                <a:latin typeface="Open Sans"/>
                <a:ea typeface="Open Sans"/>
                <a:cs typeface="Open Sans"/>
                <a:sym typeface="Open Sans"/>
              </a:rPr>
              <a:t>-d</a:t>
            </a:r>
            <a:r>
              <a:rPr lang="en" sz="1000" i="1">
                <a:highlight>
                  <a:srgbClr val="FFFFFF"/>
                </a:highlight>
                <a:latin typeface="Open Sans"/>
                <a:ea typeface="Open Sans"/>
                <a:cs typeface="Open Sans"/>
                <a:sym typeface="Open Sans"/>
              </a:rPr>
              <a:t>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v</a:t>
            </a:r>
            <a:r>
              <a:rPr lang="en" sz="1000" i="1">
                <a:highlight>
                  <a:srgbClr val="FFFFFF"/>
                </a:highlight>
                <a:latin typeface="Open Sans"/>
                <a:ea typeface="Open Sans"/>
                <a:cs typeface="Open Sans"/>
                <a:sym typeface="Open Sans"/>
              </a:rPr>
              <a:t> "/${PWD}:/workspace"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p</a:t>
            </a:r>
            <a:r>
              <a:rPr lang="en" sz="1000" i="1">
                <a:highlight>
                  <a:srgbClr val="FFFFFF"/>
                </a:highlight>
                <a:latin typeface="Open Sans"/>
                <a:ea typeface="Open Sans"/>
                <a:cs typeface="Open Sans"/>
                <a:sym typeface="Open Sans"/>
              </a:rPr>
              <a:t> 8080:8080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name</a:t>
            </a:r>
            <a:r>
              <a:rPr lang="en" sz="1000" i="1">
                <a:highlight>
                  <a:srgbClr val="FFFFFF"/>
                </a:highlight>
                <a:latin typeface="Open Sans"/>
                <a:ea typeface="Open Sans"/>
                <a:cs typeface="Open Sans"/>
                <a:sym typeface="Open Sans"/>
              </a:rPr>
              <a:t> "ml-workspace"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env</a:t>
            </a:r>
            <a:r>
              <a:rPr lang="en" sz="1000" i="1">
                <a:highlight>
                  <a:srgbClr val="FFFFFF"/>
                </a:highlight>
                <a:latin typeface="Open Sans"/>
                <a:ea typeface="Open Sans"/>
                <a:cs typeface="Open Sans"/>
                <a:sym typeface="Open Sans"/>
              </a:rPr>
              <a:t> AUTHENTICATE_VIA_JUPYTER="mytoken"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shm</a:t>
            </a:r>
            <a:r>
              <a:rPr lang="en" sz="1000" i="1">
                <a:highlight>
                  <a:srgbClr val="FFFFFF"/>
                </a:highlight>
                <a:latin typeface="Open Sans"/>
                <a:ea typeface="Open Sans"/>
                <a:cs typeface="Open Sans"/>
                <a:sym typeface="Open Sans"/>
              </a:rPr>
              <a:t>-size 2g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restart</a:t>
            </a:r>
            <a:r>
              <a:rPr lang="en" sz="1000" i="1">
                <a:highlight>
                  <a:srgbClr val="FFFFFF"/>
                </a:highlight>
                <a:latin typeface="Open Sans"/>
                <a:ea typeface="Open Sans"/>
                <a:cs typeface="Open Sans"/>
                <a:sym typeface="Open Sans"/>
              </a:rPr>
              <a:t> always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800"/>
              </a:spcAft>
              <a:buNone/>
            </a:pPr>
            <a:r>
              <a:rPr lang="en" sz="1000" i="1">
                <a:highlight>
                  <a:srgbClr val="FFFFFF"/>
                </a:highlight>
                <a:latin typeface="Open Sans"/>
                <a:ea typeface="Open Sans"/>
                <a:cs typeface="Open Sans"/>
                <a:sym typeface="Open Sans"/>
              </a:rPr>
              <a:t>    dagshub/ml-workspace:latest</a:t>
            </a:r>
            <a:endParaRPr sz="1000" i="1">
              <a:highlight>
                <a:srgbClr val="FFFFFF"/>
              </a:highlight>
              <a:latin typeface="Open Sans"/>
              <a:ea typeface="Open Sans"/>
              <a:cs typeface="Open Sans"/>
              <a:sym typeface="Open Sans"/>
            </a:endParaRPr>
          </a:p>
        </p:txBody>
      </p:sp>
      <p:cxnSp>
        <p:nvCxnSpPr>
          <p:cNvPr id="1883" name="Google Shape;1883;p235"/>
          <p:cNvCxnSpPr>
            <a:stCxn id="1884" idx="1"/>
          </p:cNvCxnSpPr>
          <p:nvPr/>
        </p:nvCxnSpPr>
        <p:spPr>
          <a:xfrm flipH="1">
            <a:off x="1976225" y="406475"/>
            <a:ext cx="2235300" cy="983700"/>
          </a:xfrm>
          <a:prstGeom prst="straightConnector1">
            <a:avLst/>
          </a:prstGeom>
          <a:noFill/>
          <a:ln w="9525" cap="flat" cmpd="sng">
            <a:solidFill>
              <a:schemeClr val="accent3"/>
            </a:solidFill>
            <a:prstDash val="solid"/>
            <a:round/>
            <a:headEnd type="none" w="med" len="med"/>
            <a:tailEnd type="triangle" w="med" len="med"/>
          </a:ln>
        </p:spPr>
      </p:cxnSp>
      <p:sp>
        <p:nvSpPr>
          <p:cNvPr id="1884" name="Google Shape;1884;p235"/>
          <p:cNvSpPr txBox="1"/>
          <p:nvPr/>
        </p:nvSpPr>
        <p:spPr>
          <a:xfrm>
            <a:off x="4211525" y="83225"/>
            <a:ext cx="4176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the -d flag causes Docker to start the container in "detached" mode. A simple way to think of this is to think of </a:t>
            </a:r>
            <a:r>
              <a:rPr lang="en" sz="1000" b="1" i="1">
                <a:latin typeface="Open Sans"/>
                <a:ea typeface="Open Sans"/>
                <a:cs typeface="Open Sans"/>
                <a:sym typeface="Open Sans"/>
              </a:rPr>
              <a:t>-d</a:t>
            </a:r>
            <a:r>
              <a:rPr lang="en" sz="1000" i="1">
                <a:latin typeface="Open Sans"/>
                <a:ea typeface="Open Sans"/>
                <a:cs typeface="Open Sans"/>
                <a:sym typeface="Open Sans"/>
              </a:rPr>
              <a:t> as running the container in "the background," just like any other Unix process</a:t>
            </a:r>
            <a:endParaRPr sz="1000" i="1">
              <a:latin typeface="Open Sans"/>
              <a:ea typeface="Open Sans"/>
              <a:cs typeface="Open Sans"/>
              <a:sym typeface="Open Sans"/>
            </a:endParaRPr>
          </a:p>
        </p:txBody>
      </p:sp>
      <p:cxnSp>
        <p:nvCxnSpPr>
          <p:cNvPr id="1885" name="Google Shape;1885;p235"/>
          <p:cNvCxnSpPr>
            <a:stCxn id="1886" idx="1"/>
          </p:cNvCxnSpPr>
          <p:nvPr/>
        </p:nvCxnSpPr>
        <p:spPr>
          <a:xfrm flipH="1">
            <a:off x="2242375" y="1402175"/>
            <a:ext cx="2163600" cy="349800"/>
          </a:xfrm>
          <a:prstGeom prst="straightConnector1">
            <a:avLst/>
          </a:prstGeom>
          <a:noFill/>
          <a:ln w="9525" cap="flat" cmpd="sng">
            <a:solidFill>
              <a:schemeClr val="accent3"/>
            </a:solidFill>
            <a:prstDash val="solid"/>
            <a:round/>
            <a:headEnd type="none" w="med" len="med"/>
            <a:tailEnd type="triangle" w="med" len="med"/>
          </a:ln>
        </p:spPr>
      </p:cxnSp>
      <p:sp>
        <p:nvSpPr>
          <p:cNvPr id="1886" name="Google Shape;1886;p235"/>
          <p:cNvSpPr txBox="1"/>
          <p:nvPr/>
        </p:nvSpPr>
        <p:spPr>
          <a:xfrm>
            <a:off x="4405975" y="848075"/>
            <a:ext cx="4176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-v stands for “volume”. It allows you to retain your work (files) after the container shuts down, and to access them from outside the container.</a:t>
            </a:r>
            <a:endParaRPr sz="1000" i="1">
              <a:latin typeface="Open Sans"/>
              <a:ea typeface="Open Sans"/>
              <a:cs typeface="Open Sans"/>
              <a:sym typeface="Open Sans"/>
            </a:endParaRPr>
          </a:p>
          <a:p>
            <a:pPr marL="0" lvl="0" indent="0" algn="l" rtl="0">
              <a:spcBef>
                <a:spcPts val="0"/>
              </a:spcBef>
              <a:spcAft>
                <a:spcPts val="0"/>
              </a:spcAft>
              <a:buNone/>
            </a:pPr>
            <a:r>
              <a:rPr lang="en" sz="1000" i="1">
                <a:latin typeface="Open Sans"/>
                <a:ea typeface="Open Sans"/>
                <a:cs typeface="Open Sans"/>
                <a:sym typeface="Open Sans"/>
              </a:rPr>
              <a:t>It does this by mapping your current working folder (where you execute the docker run command), denoted as /${PWD},  to a /workspace folder inside the container's virtual file system. If you'd like to change that, you can change this argument appropriately</a:t>
            </a:r>
            <a:endParaRPr sz="1000" i="1">
              <a:latin typeface="Open Sans"/>
              <a:ea typeface="Open Sans"/>
              <a:cs typeface="Open Sans"/>
              <a:sym typeface="Open Sans"/>
            </a:endParaRPr>
          </a:p>
        </p:txBody>
      </p:sp>
      <p:cxnSp>
        <p:nvCxnSpPr>
          <p:cNvPr id="1887" name="Google Shape;1887;p235"/>
          <p:cNvCxnSpPr>
            <a:stCxn id="1888" idx="1"/>
          </p:cNvCxnSpPr>
          <p:nvPr/>
        </p:nvCxnSpPr>
        <p:spPr>
          <a:xfrm rot="10800000">
            <a:off x="1820275" y="2116175"/>
            <a:ext cx="2661900" cy="275100"/>
          </a:xfrm>
          <a:prstGeom prst="straightConnector1">
            <a:avLst/>
          </a:prstGeom>
          <a:noFill/>
          <a:ln w="9525" cap="flat" cmpd="sng">
            <a:solidFill>
              <a:schemeClr val="accent3"/>
            </a:solidFill>
            <a:prstDash val="solid"/>
            <a:round/>
            <a:headEnd type="none" w="med" len="med"/>
            <a:tailEnd type="triangle" w="med" len="med"/>
          </a:ln>
        </p:spPr>
      </p:cxnSp>
      <p:sp>
        <p:nvSpPr>
          <p:cNvPr id="1888" name="Google Shape;1888;p235"/>
          <p:cNvSpPr txBox="1"/>
          <p:nvPr/>
        </p:nvSpPr>
        <p:spPr>
          <a:xfrm>
            <a:off x="4482175" y="1991075"/>
            <a:ext cx="4176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The -p argument exposes the 8080 port. In essence it means that after you run this on a computer, your container will be accessible via http://{computer-ip}:8080. If you're running this on your local system, that address will be http://localhost:8080</a:t>
            </a:r>
            <a:endParaRPr sz="1000" i="1">
              <a:latin typeface="Open Sans"/>
              <a:ea typeface="Open Sans"/>
              <a:cs typeface="Open Sans"/>
              <a:sym typeface="Open Sans"/>
            </a:endParaRPr>
          </a:p>
        </p:txBody>
      </p:sp>
      <p:sp>
        <p:nvSpPr>
          <p:cNvPr id="1889" name="Google Shape;1889;p235"/>
          <p:cNvSpPr txBox="1"/>
          <p:nvPr/>
        </p:nvSpPr>
        <p:spPr>
          <a:xfrm>
            <a:off x="4405975" y="2981675"/>
            <a:ext cx="4176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This generates a unique identifier for our container for future reference. As it might imply, this name should be unique per your system, so if you make multiple containers from the same image, you'll need to define different names for them. --name is also useful to add meaning to our container. If you don't define a name, a meaningless one will be generated for you automatically</a:t>
            </a:r>
            <a:endParaRPr sz="1000" i="1">
              <a:latin typeface="Open Sans"/>
              <a:ea typeface="Open Sans"/>
              <a:cs typeface="Open Sans"/>
              <a:sym typeface="Open Sans"/>
            </a:endParaRPr>
          </a:p>
        </p:txBody>
      </p:sp>
      <p:cxnSp>
        <p:nvCxnSpPr>
          <p:cNvPr id="1890" name="Google Shape;1890;p235"/>
          <p:cNvCxnSpPr>
            <a:stCxn id="1889" idx="1"/>
          </p:cNvCxnSpPr>
          <p:nvPr/>
        </p:nvCxnSpPr>
        <p:spPr>
          <a:xfrm rot="10800000">
            <a:off x="2347375" y="2522675"/>
            <a:ext cx="2058600" cy="1013100"/>
          </a:xfrm>
          <a:prstGeom prst="straightConnector1">
            <a:avLst/>
          </a:prstGeom>
          <a:noFill/>
          <a:ln w="9525" cap="flat" cmpd="sng">
            <a:solidFill>
              <a:schemeClr val="accent3"/>
            </a:solidFill>
            <a:prstDash val="solid"/>
            <a:round/>
            <a:headEnd type="none" w="med" len="med"/>
            <a:tailEnd type="triangle" w="med" len="med"/>
          </a:ln>
        </p:spPr>
      </p:cxnSp>
      <p:sp>
        <p:nvSpPr>
          <p:cNvPr id="1891" name="Google Shape;1891;p2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84"/>
                                        </p:tgtEl>
                                        <p:attrNameLst>
                                          <p:attrName>style.visibility</p:attrName>
                                        </p:attrNameLst>
                                      </p:cBhvr>
                                      <p:to>
                                        <p:strVal val="visible"/>
                                      </p:to>
                                    </p:set>
                                    <p:animEffect transition="in" filter="fade">
                                      <p:cBhvr>
                                        <p:cTn id="7" dur="1000"/>
                                        <p:tgtEl>
                                          <p:spTgt spid="1884"/>
                                        </p:tgtEl>
                                      </p:cBhvr>
                                    </p:animEffect>
                                  </p:childTnLst>
                                </p:cTn>
                              </p:par>
                              <p:par>
                                <p:cTn id="8" presetID="10" presetClass="entr" presetSubtype="0" fill="hold" nodeType="withEffect">
                                  <p:stCondLst>
                                    <p:cond delay="0"/>
                                  </p:stCondLst>
                                  <p:childTnLst>
                                    <p:set>
                                      <p:cBhvr>
                                        <p:cTn id="9" dur="1" fill="hold">
                                          <p:stCondLst>
                                            <p:cond delay="0"/>
                                          </p:stCondLst>
                                        </p:cTn>
                                        <p:tgtEl>
                                          <p:spTgt spid="1883"/>
                                        </p:tgtEl>
                                        <p:attrNameLst>
                                          <p:attrName>style.visibility</p:attrName>
                                        </p:attrNameLst>
                                      </p:cBhvr>
                                      <p:to>
                                        <p:strVal val="visible"/>
                                      </p:to>
                                    </p:set>
                                    <p:animEffect transition="in" filter="fade">
                                      <p:cBhvr>
                                        <p:cTn id="10" dur="1000"/>
                                        <p:tgtEl>
                                          <p:spTgt spid="188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86"/>
                                        </p:tgtEl>
                                        <p:attrNameLst>
                                          <p:attrName>style.visibility</p:attrName>
                                        </p:attrNameLst>
                                      </p:cBhvr>
                                      <p:to>
                                        <p:strVal val="visible"/>
                                      </p:to>
                                    </p:set>
                                    <p:animEffect transition="in" filter="fade">
                                      <p:cBhvr>
                                        <p:cTn id="15" dur="1000"/>
                                        <p:tgtEl>
                                          <p:spTgt spid="1886"/>
                                        </p:tgtEl>
                                      </p:cBhvr>
                                    </p:animEffect>
                                  </p:childTnLst>
                                </p:cTn>
                              </p:par>
                              <p:par>
                                <p:cTn id="16" presetID="10" presetClass="entr" presetSubtype="0" fill="hold" nodeType="withEffect">
                                  <p:stCondLst>
                                    <p:cond delay="0"/>
                                  </p:stCondLst>
                                  <p:childTnLst>
                                    <p:set>
                                      <p:cBhvr>
                                        <p:cTn id="17" dur="1" fill="hold">
                                          <p:stCondLst>
                                            <p:cond delay="0"/>
                                          </p:stCondLst>
                                        </p:cTn>
                                        <p:tgtEl>
                                          <p:spTgt spid="1885"/>
                                        </p:tgtEl>
                                        <p:attrNameLst>
                                          <p:attrName>style.visibility</p:attrName>
                                        </p:attrNameLst>
                                      </p:cBhvr>
                                      <p:to>
                                        <p:strVal val="visible"/>
                                      </p:to>
                                    </p:set>
                                    <p:animEffect transition="in" filter="fade">
                                      <p:cBhvr>
                                        <p:cTn id="18" dur="1000"/>
                                        <p:tgtEl>
                                          <p:spTgt spid="188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88"/>
                                        </p:tgtEl>
                                        <p:attrNameLst>
                                          <p:attrName>style.visibility</p:attrName>
                                        </p:attrNameLst>
                                      </p:cBhvr>
                                      <p:to>
                                        <p:strVal val="visible"/>
                                      </p:to>
                                    </p:set>
                                    <p:animEffect transition="in" filter="fade">
                                      <p:cBhvr>
                                        <p:cTn id="23" dur="1000"/>
                                        <p:tgtEl>
                                          <p:spTgt spid="1888"/>
                                        </p:tgtEl>
                                      </p:cBhvr>
                                    </p:animEffect>
                                  </p:childTnLst>
                                </p:cTn>
                              </p:par>
                              <p:par>
                                <p:cTn id="24" presetID="10" presetClass="entr" presetSubtype="0" fill="hold" nodeType="withEffect">
                                  <p:stCondLst>
                                    <p:cond delay="0"/>
                                  </p:stCondLst>
                                  <p:childTnLst>
                                    <p:set>
                                      <p:cBhvr>
                                        <p:cTn id="25" dur="1" fill="hold">
                                          <p:stCondLst>
                                            <p:cond delay="0"/>
                                          </p:stCondLst>
                                        </p:cTn>
                                        <p:tgtEl>
                                          <p:spTgt spid="1887"/>
                                        </p:tgtEl>
                                        <p:attrNameLst>
                                          <p:attrName>style.visibility</p:attrName>
                                        </p:attrNameLst>
                                      </p:cBhvr>
                                      <p:to>
                                        <p:strVal val="visible"/>
                                      </p:to>
                                    </p:set>
                                    <p:animEffect transition="in" filter="fade">
                                      <p:cBhvr>
                                        <p:cTn id="26" dur="1000"/>
                                        <p:tgtEl>
                                          <p:spTgt spid="188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89"/>
                                        </p:tgtEl>
                                        <p:attrNameLst>
                                          <p:attrName>style.visibility</p:attrName>
                                        </p:attrNameLst>
                                      </p:cBhvr>
                                      <p:to>
                                        <p:strVal val="visible"/>
                                      </p:to>
                                    </p:set>
                                    <p:animEffect transition="in" filter="fade">
                                      <p:cBhvr>
                                        <p:cTn id="31" dur="1000"/>
                                        <p:tgtEl>
                                          <p:spTgt spid="1889"/>
                                        </p:tgtEl>
                                      </p:cBhvr>
                                    </p:animEffect>
                                  </p:childTnLst>
                                </p:cTn>
                              </p:par>
                              <p:par>
                                <p:cTn id="32" presetID="10" presetClass="entr" presetSubtype="0" fill="hold" nodeType="withEffect">
                                  <p:stCondLst>
                                    <p:cond delay="0"/>
                                  </p:stCondLst>
                                  <p:childTnLst>
                                    <p:set>
                                      <p:cBhvr>
                                        <p:cTn id="33" dur="1" fill="hold">
                                          <p:stCondLst>
                                            <p:cond delay="0"/>
                                          </p:stCondLst>
                                        </p:cTn>
                                        <p:tgtEl>
                                          <p:spTgt spid="1890"/>
                                        </p:tgtEl>
                                        <p:attrNameLst>
                                          <p:attrName>style.visibility</p:attrName>
                                        </p:attrNameLst>
                                      </p:cBhvr>
                                      <p:to>
                                        <p:strVal val="visible"/>
                                      </p:to>
                                    </p:set>
                                    <p:animEffect transition="in" filter="fade">
                                      <p:cBhvr>
                                        <p:cTn id="34" dur="1000"/>
                                        <p:tgtEl>
                                          <p:spTgt spid="18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236"/>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Flags</a:t>
            </a:r>
            <a:endParaRPr sz="3000"/>
          </a:p>
        </p:txBody>
      </p:sp>
      <p:sp>
        <p:nvSpPr>
          <p:cNvPr id="1897" name="Google Shape;1897;p236"/>
          <p:cNvSpPr txBox="1"/>
          <p:nvPr/>
        </p:nvSpPr>
        <p:spPr>
          <a:xfrm>
            <a:off x="511550" y="872350"/>
            <a:ext cx="3125400" cy="3100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None/>
            </a:pPr>
            <a:r>
              <a:rPr lang="en" sz="1200" b="1">
                <a:highlight>
                  <a:srgbClr val="FFFFFF"/>
                </a:highlight>
                <a:latin typeface="Open Sans"/>
                <a:ea typeface="Open Sans"/>
                <a:cs typeface="Open Sans"/>
                <a:sym typeface="Open Sans"/>
              </a:rPr>
              <a:t>Given this example:</a:t>
            </a:r>
            <a:endParaRPr sz="1200" b="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200" b="1">
                <a:highlight>
                  <a:srgbClr val="FFFFFF"/>
                </a:highlight>
                <a:latin typeface="Open Sans"/>
                <a:ea typeface="Open Sans"/>
                <a:cs typeface="Open Sans"/>
                <a:sym typeface="Open Sans"/>
              </a:rPr>
              <a:t>	</a:t>
            </a:r>
            <a:r>
              <a:rPr lang="en" sz="1000" i="1">
                <a:highlight>
                  <a:srgbClr val="FFFFFF"/>
                </a:highlight>
                <a:latin typeface="Open Sans"/>
                <a:ea typeface="Open Sans"/>
                <a:cs typeface="Open Sans"/>
                <a:sym typeface="Open Sans"/>
              </a:rPr>
              <a:t>docker run </a:t>
            </a:r>
            <a:r>
              <a:rPr lang="en" sz="1000" b="1" i="1">
                <a:highlight>
                  <a:srgbClr val="FFFFFF"/>
                </a:highlight>
                <a:latin typeface="Open Sans"/>
                <a:ea typeface="Open Sans"/>
                <a:cs typeface="Open Sans"/>
                <a:sym typeface="Open Sans"/>
              </a:rPr>
              <a:t>-d</a:t>
            </a:r>
            <a:r>
              <a:rPr lang="en" sz="1000" i="1">
                <a:highlight>
                  <a:srgbClr val="FFFFFF"/>
                </a:highlight>
                <a:latin typeface="Open Sans"/>
                <a:ea typeface="Open Sans"/>
                <a:cs typeface="Open Sans"/>
                <a:sym typeface="Open Sans"/>
              </a:rPr>
              <a:t>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v</a:t>
            </a:r>
            <a:r>
              <a:rPr lang="en" sz="1000" i="1">
                <a:highlight>
                  <a:srgbClr val="FFFFFF"/>
                </a:highlight>
                <a:latin typeface="Open Sans"/>
                <a:ea typeface="Open Sans"/>
                <a:cs typeface="Open Sans"/>
                <a:sym typeface="Open Sans"/>
              </a:rPr>
              <a:t> "/${PWD}:/workspace"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p</a:t>
            </a:r>
            <a:r>
              <a:rPr lang="en" sz="1000" i="1">
                <a:highlight>
                  <a:srgbClr val="FFFFFF"/>
                </a:highlight>
                <a:latin typeface="Open Sans"/>
                <a:ea typeface="Open Sans"/>
                <a:cs typeface="Open Sans"/>
                <a:sym typeface="Open Sans"/>
              </a:rPr>
              <a:t> 8080:8080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name</a:t>
            </a:r>
            <a:r>
              <a:rPr lang="en" sz="1000" i="1">
                <a:highlight>
                  <a:srgbClr val="FFFFFF"/>
                </a:highlight>
                <a:latin typeface="Open Sans"/>
                <a:ea typeface="Open Sans"/>
                <a:cs typeface="Open Sans"/>
                <a:sym typeface="Open Sans"/>
              </a:rPr>
              <a:t> "ml-workspace"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env</a:t>
            </a:r>
            <a:r>
              <a:rPr lang="en" sz="1000" i="1">
                <a:highlight>
                  <a:srgbClr val="FFFFFF"/>
                </a:highlight>
                <a:latin typeface="Open Sans"/>
                <a:ea typeface="Open Sans"/>
                <a:cs typeface="Open Sans"/>
                <a:sym typeface="Open Sans"/>
              </a:rPr>
              <a:t> AUTHENTICATE_VIA_JUPYTER="mytoken"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shm</a:t>
            </a:r>
            <a:r>
              <a:rPr lang="en" sz="1000" i="1">
                <a:highlight>
                  <a:srgbClr val="FFFFFF"/>
                </a:highlight>
                <a:latin typeface="Open Sans"/>
                <a:ea typeface="Open Sans"/>
                <a:cs typeface="Open Sans"/>
                <a:sym typeface="Open Sans"/>
              </a:rPr>
              <a:t>-size 2g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0"/>
              </a:spcAft>
              <a:buNone/>
            </a:pP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restart</a:t>
            </a:r>
            <a:r>
              <a:rPr lang="en" sz="1000" i="1">
                <a:highlight>
                  <a:srgbClr val="FFFFFF"/>
                </a:highlight>
                <a:latin typeface="Open Sans"/>
                <a:ea typeface="Open Sans"/>
                <a:cs typeface="Open Sans"/>
                <a:sym typeface="Open Sans"/>
              </a:rPr>
              <a:t> always \</a:t>
            </a:r>
            <a:endParaRPr sz="1000" i="1">
              <a:highlight>
                <a:srgbClr val="FFFFFF"/>
              </a:highlight>
              <a:latin typeface="Open Sans"/>
              <a:ea typeface="Open Sans"/>
              <a:cs typeface="Open Sans"/>
              <a:sym typeface="Open Sans"/>
            </a:endParaRPr>
          </a:p>
          <a:p>
            <a:pPr marL="0" marR="0" lvl="0" indent="0" algn="l" rtl="0">
              <a:lnSpc>
                <a:spcPct val="150000"/>
              </a:lnSpc>
              <a:spcBef>
                <a:spcPts val="800"/>
              </a:spcBef>
              <a:spcAft>
                <a:spcPts val="800"/>
              </a:spcAft>
              <a:buNone/>
            </a:pPr>
            <a:r>
              <a:rPr lang="en" sz="1000" i="1">
                <a:highlight>
                  <a:srgbClr val="FFFFFF"/>
                </a:highlight>
                <a:latin typeface="Open Sans"/>
                <a:ea typeface="Open Sans"/>
                <a:cs typeface="Open Sans"/>
                <a:sym typeface="Open Sans"/>
              </a:rPr>
              <a:t>    dagshub/ml-workspace:latest</a:t>
            </a:r>
            <a:endParaRPr sz="1000" i="1">
              <a:highlight>
                <a:srgbClr val="FFFFFF"/>
              </a:highlight>
              <a:latin typeface="Open Sans"/>
              <a:ea typeface="Open Sans"/>
              <a:cs typeface="Open Sans"/>
              <a:sym typeface="Open Sans"/>
            </a:endParaRPr>
          </a:p>
        </p:txBody>
      </p:sp>
      <p:cxnSp>
        <p:nvCxnSpPr>
          <p:cNvPr id="1898" name="Google Shape;1898;p236"/>
          <p:cNvCxnSpPr>
            <a:stCxn id="1899" idx="1"/>
          </p:cNvCxnSpPr>
          <p:nvPr/>
        </p:nvCxnSpPr>
        <p:spPr>
          <a:xfrm flipH="1">
            <a:off x="2511775" y="1780925"/>
            <a:ext cx="1970400" cy="858000"/>
          </a:xfrm>
          <a:prstGeom prst="straightConnector1">
            <a:avLst/>
          </a:prstGeom>
          <a:noFill/>
          <a:ln w="9525" cap="flat" cmpd="sng">
            <a:solidFill>
              <a:schemeClr val="accent3"/>
            </a:solidFill>
            <a:prstDash val="solid"/>
            <a:round/>
            <a:headEnd type="none" w="med" len="med"/>
            <a:tailEnd type="triangle" w="med" len="med"/>
          </a:ln>
        </p:spPr>
      </p:cxnSp>
      <p:sp>
        <p:nvSpPr>
          <p:cNvPr id="1899" name="Google Shape;1899;p236"/>
          <p:cNvSpPr txBox="1"/>
          <p:nvPr/>
        </p:nvSpPr>
        <p:spPr>
          <a:xfrm>
            <a:off x="4482175" y="1457675"/>
            <a:ext cx="4176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The --env flag defines environment variables for your container. This can vary wildly between containers, and so it's hard to give a generic use case for it.</a:t>
            </a:r>
            <a:endParaRPr sz="1000" i="1">
              <a:latin typeface="Open Sans"/>
              <a:ea typeface="Open Sans"/>
              <a:cs typeface="Open Sans"/>
              <a:sym typeface="Open Sans"/>
            </a:endParaRPr>
          </a:p>
        </p:txBody>
      </p:sp>
      <p:sp>
        <p:nvSpPr>
          <p:cNvPr id="1900" name="Google Shape;1900;p236"/>
          <p:cNvSpPr txBox="1"/>
          <p:nvPr/>
        </p:nvSpPr>
        <p:spPr>
          <a:xfrm>
            <a:off x="4405975" y="2295875"/>
            <a:ext cx="4176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This flag is used to define the shared memory of your container (the more the better). Remember that this uses the same RAM as your regular system, so if you set it too high it might slow your computer down. A good size would be somewhere between 2g and 8g for most use cases</a:t>
            </a:r>
            <a:endParaRPr sz="1000" i="1">
              <a:latin typeface="Open Sans"/>
              <a:ea typeface="Open Sans"/>
              <a:cs typeface="Open Sans"/>
              <a:sym typeface="Open Sans"/>
            </a:endParaRPr>
          </a:p>
        </p:txBody>
      </p:sp>
      <p:cxnSp>
        <p:nvCxnSpPr>
          <p:cNvPr id="1901" name="Google Shape;1901;p236"/>
          <p:cNvCxnSpPr>
            <a:stCxn id="1900" idx="1"/>
          </p:cNvCxnSpPr>
          <p:nvPr/>
        </p:nvCxnSpPr>
        <p:spPr>
          <a:xfrm flipH="1">
            <a:off x="1686175" y="2773025"/>
            <a:ext cx="2719800" cy="248100"/>
          </a:xfrm>
          <a:prstGeom prst="straightConnector1">
            <a:avLst/>
          </a:prstGeom>
          <a:noFill/>
          <a:ln w="9525" cap="flat" cmpd="sng">
            <a:solidFill>
              <a:schemeClr val="accent3"/>
            </a:solidFill>
            <a:prstDash val="solid"/>
            <a:round/>
            <a:headEnd type="none" w="med" len="med"/>
            <a:tailEnd type="triangle" w="med" len="med"/>
          </a:ln>
        </p:spPr>
      </p:cxnSp>
      <p:sp>
        <p:nvSpPr>
          <p:cNvPr id="1902" name="Google Shape;1902;p236"/>
          <p:cNvSpPr txBox="1"/>
          <p:nvPr/>
        </p:nvSpPr>
        <p:spPr>
          <a:xfrm>
            <a:off x="4405975" y="3362675"/>
            <a:ext cx="4176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A restart policy controls whether the Docker daemon restarts a container after exit.</a:t>
            </a:r>
            <a:endParaRPr sz="1000" i="1">
              <a:latin typeface="Open Sans"/>
              <a:ea typeface="Open Sans"/>
              <a:cs typeface="Open Sans"/>
              <a:sym typeface="Open Sans"/>
            </a:endParaRPr>
          </a:p>
          <a:p>
            <a:pPr marL="0" lvl="0" indent="0" algn="l" rtl="0">
              <a:spcBef>
                <a:spcPts val="0"/>
              </a:spcBef>
              <a:spcAft>
                <a:spcPts val="0"/>
              </a:spcAft>
              <a:buNone/>
            </a:pPr>
            <a:r>
              <a:rPr lang="en" sz="1000" i="1">
                <a:latin typeface="Open Sans"/>
                <a:ea typeface="Open Sans"/>
                <a:cs typeface="Open Sans"/>
                <a:sym typeface="Open Sans"/>
              </a:rPr>
              <a:t>Using the always option which means Docker will try to keep the container running even if the system restarts. This is great in order to keep your project context intact.</a:t>
            </a:r>
            <a:endParaRPr sz="1000" i="1">
              <a:latin typeface="Open Sans"/>
              <a:ea typeface="Open Sans"/>
              <a:cs typeface="Open Sans"/>
              <a:sym typeface="Open Sans"/>
            </a:endParaRPr>
          </a:p>
        </p:txBody>
      </p:sp>
      <p:cxnSp>
        <p:nvCxnSpPr>
          <p:cNvPr id="1903" name="Google Shape;1903;p236"/>
          <p:cNvCxnSpPr>
            <a:stCxn id="1902" idx="1"/>
          </p:cNvCxnSpPr>
          <p:nvPr/>
        </p:nvCxnSpPr>
        <p:spPr>
          <a:xfrm rot="10800000">
            <a:off x="1792075" y="3520625"/>
            <a:ext cx="2613900" cy="319200"/>
          </a:xfrm>
          <a:prstGeom prst="straightConnector1">
            <a:avLst/>
          </a:prstGeom>
          <a:noFill/>
          <a:ln w="9525" cap="flat" cmpd="sng">
            <a:solidFill>
              <a:schemeClr val="accent3"/>
            </a:solidFill>
            <a:prstDash val="solid"/>
            <a:round/>
            <a:headEnd type="none" w="med" len="med"/>
            <a:tailEnd type="triangle" w="med" len="med"/>
          </a:ln>
        </p:spPr>
      </p:cxnSp>
      <p:sp>
        <p:nvSpPr>
          <p:cNvPr id="1904" name="Google Shape;1904;p236"/>
          <p:cNvSpPr txBox="1"/>
          <p:nvPr/>
        </p:nvSpPr>
        <p:spPr>
          <a:xfrm>
            <a:off x="1964275" y="4548000"/>
            <a:ext cx="522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There are many flags and commands, you can see all </a:t>
            </a:r>
            <a:r>
              <a:rPr lang="en" u="sng">
                <a:solidFill>
                  <a:schemeClr val="hlink"/>
                </a:solidFill>
                <a:latin typeface="Open Sans"/>
                <a:ea typeface="Open Sans"/>
                <a:cs typeface="Open Sans"/>
                <a:sym typeface="Open Sans"/>
                <a:hlinkClick r:id="rId3"/>
              </a:rPr>
              <a:t>here</a:t>
            </a:r>
            <a:endParaRPr>
              <a:latin typeface="Open Sans"/>
              <a:ea typeface="Open Sans"/>
              <a:cs typeface="Open Sans"/>
              <a:sym typeface="Open Sans"/>
            </a:endParaRPr>
          </a:p>
        </p:txBody>
      </p:sp>
      <p:sp>
        <p:nvSpPr>
          <p:cNvPr id="1905" name="Google Shape;1905;p2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9"/>
                                        </p:tgtEl>
                                        <p:attrNameLst>
                                          <p:attrName>style.visibility</p:attrName>
                                        </p:attrNameLst>
                                      </p:cBhvr>
                                      <p:to>
                                        <p:strVal val="visible"/>
                                      </p:to>
                                    </p:set>
                                    <p:animEffect transition="in" filter="fade">
                                      <p:cBhvr>
                                        <p:cTn id="7" dur="1000"/>
                                        <p:tgtEl>
                                          <p:spTgt spid="1899"/>
                                        </p:tgtEl>
                                      </p:cBhvr>
                                    </p:animEffect>
                                  </p:childTnLst>
                                </p:cTn>
                              </p:par>
                              <p:par>
                                <p:cTn id="8" presetID="10" presetClass="entr" presetSubtype="0" fill="hold" nodeType="withEffect">
                                  <p:stCondLst>
                                    <p:cond delay="0"/>
                                  </p:stCondLst>
                                  <p:childTnLst>
                                    <p:set>
                                      <p:cBhvr>
                                        <p:cTn id="9" dur="1" fill="hold">
                                          <p:stCondLst>
                                            <p:cond delay="0"/>
                                          </p:stCondLst>
                                        </p:cTn>
                                        <p:tgtEl>
                                          <p:spTgt spid="1898"/>
                                        </p:tgtEl>
                                        <p:attrNameLst>
                                          <p:attrName>style.visibility</p:attrName>
                                        </p:attrNameLst>
                                      </p:cBhvr>
                                      <p:to>
                                        <p:strVal val="visible"/>
                                      </p:to>
                                    </p:set>
                                    <p:animEffect transition="in" filter="fade">
                                      <p:cBhvr>
                                        <p:cTn id="10" dur="1000"/>
                                        <p:tgtEl>
                                          <p:spTgt spid="189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00"/>
                                        </p:tgtEl>
                                        <p:attrNameLst>
                                          <p:attrName>style.visibility</p:attrName>
                                        </p:attrNameLst>
                                      </p:cBhvr>
                                      <p:to>
                                        <p:strVal val="visible"/>
                                      </p:to>
                                    </p:set>
                                    <p:animEffect transition="in" filter="fade">
                                      <p:cBhvr>
                                        <p:cTn id="15" dur="1000"/>
                                        <p:tgtEl>
                                          <p:spTgt spid="1900"/>
                                        </p:tgtEl>
                                      </p:cBhvr>
                                    </p:animEffect>
                                  </p:childTnLst>
                                </p:cTn>
                              </p:par>
                              <p:par>
                                <p:cTn id="16" presetID="10" presetClass="entr" presetSubtype="0" fill="hold" nodeType="withEffect">
                                  <p:stCondLst>
                                    <p:cond delay="0"/>
                                  </p:stCondLst>
                                  <p:childTnLst>
                                    <p:set>
                                      <p:cBhvr>
                                        <p:cTn id="17" dur="1" fill="hold">
                                          <p:stCondLst>
                                            <p:cond delay="0"/>
                                          </p:stCondLst>
                                        </p:cTn>
                                        <p:tgtEl>
                                          <p:spTgt spid="1901"/>
                                        </p:tgtEl>
                                        <p:attrNameLst>
                                          <p:attrName>style.visibility</p:attrName>
                                        </p:attrNameLst>
                                      </p:cBhvr>
                                      <p:to>
                                        <p:strVal val="visible"/>
                                      </p:to>
                                    </p:set>
                                    <p:animEffect transition="in" filter="fade">
                                      <p:cBhvr>
                                        <p:cTn id="18" dur="1000"/>
                                        <p:tgtEl>
                                          <p:spTgt spid="19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02"/>
                                        </p:tgtEl>
                                        <p:attrNameLst>
                                          <p:attrName>style.visibility</p:attrName>
                                        </p:attrNameLst>
                                      </p:cBhvr>
                                      <p:to>
                                        <p:strVal val="visible"/>
                                      </p:to>
                                    </p:set>
                                    <p:animEffect transition="in" filter="fade">
                                      <p:cBhvr>
                                        <p:cTn id="23" dur="1000"/>
                                        <p:tgtEl>
                                          <p:spTgt spid="1902"/>
                                        </p:tgtEl>
                                      </p:cBhvr>
                                    </p:animEffect>
                                  </p:childTnLst>
                                </p:cTn>
                              </p:par>
                              <p:par>
                                <p:cTn id="24" presetID="10" presetClass="entr" presetSubtype="0" fill="hold" nodeType="withEffect">
                                  <p:stCondLst>
                                    <p:cond delay="0"/>
                                  </p:stCondLst>
                                  <p:childTnLst>
                                    <p:set>
                                      <p:cBhvr>
                                        <p:cTn id="25" dur="1" fill="hold">
                                          <p:stCondLst>
                                            <p:cond delay="0"/>
                                          </p:stCondLst>
                                        </p:cTn>
                                        <p:tgtEl>
                                          <p:spTgt spid="1903"/>
                                        </p:tgtEl>
                                        <p:attrNameLst>
                                          <p:attrName>style.visibility</p:attrName>
                                        </p:attrNameLst>
                                      </p:cBhvr>
                                      <p:to>
                                        <p:strVal val="visible"/>
                                      </p:to>
                                    </p:set>
                                    <p:animEffect transition="in" filter="fade">
                                      <p:cBhvr>
                                        <p:cTn id="26" dur="1000"/>
                                        <p:tgtEl>
                                          <p:spTgt spid="190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904"/>
                                        </p:tgtEl>
                                        <p:attrNameLst>
                                          <p:attrName>style.visibility</p:attrName>
                                        </p:attrNameLst>
                                      </p:cBhvr>
                                      <p:to>
                                        <p:strVal val="visible"/>
                                      </p:to>
                                    </p:set>
                                    <p:animEffect transition="in" filter="fade">
                                      <p:cBhvr>
                                        <p:cTn id="31" dur="1000"/>
                                        <p:tgtEl>
                                          <p:spTgt spid="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1909"/>
        <p:cNvGrpSpPr/>
        <p:nvPr/>
      </p:nvGrpSpPr>
      <p:grpSpPr>
        <a:xfrm>
          <a:off x="0" y="0"/>
          <a:ext cx="0" cy="0"/>
          <a:chOff x="0" y="0"/>
          <a:chExt cx="0" cy="0"/>
        </a:xfrm>
      </p:grpSpPr>
      <p:sp>
        <p:nvSpPr>
          <p:cNvPr id="1910" name="Google Shape;1910;p237"/>
          <p:cNvSpPr txBox="1">
            <a:spLocks noGrp="1"/>
          </p:cNvSpPr>
          <p:nvPr>
            <p:ph type="title"/>
          </p:nvPr>
        </p:nvSpPr>
        <p:spPr>
          <a:xfrm>
            <a:off x="311700" y="140225"/>
            <a:ext cx="83706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 The ML Full Use-Case + Recipe</a:t>
            </a:r>
            <a:endParaRPr sz="3000"/>
          </a:p>
        </p:txBody>
      </p:sp>
      <p:sp>
        <p:nvSpPr>
          <p:cNvPr id="1911" name="Google Shape;1911;p237"/>
          <p:cNvSpPr txBox="1"/>
          <p:nvPr/>
        </p:nvSpPr>
        <p:spPr>
          <a:xfrm>
            <a:off x="511550" y="872350"/>
            <a:ext cx="7329900" cy="312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u="sng">
                <a:highlight>
                  <a:srgbClr val="FFFFFF"/>
                </a:highlight>
                <a:latin typeface="Open Sans"/>
                <a:ea typeface="Open Sans"/>
                <a:cs typeface="Open Sans"/>
                <a:sym typeface="Open Sans"/>
              </a:rPr>
              <a:t>Note</a:t>
            </a:r>
            <a:r>
              <a:rPr lang="en" sz="1200">
                <a:highlight>
                  <a:srgbClr val="FFFFFF"/>
                </a:highlight>
                <a:latin typeface="Open Sans"/>
                <a:ea typeface="Open Sans"/>
                <a:cs typeface="Open Sans"/>
                <a:sym typeface="Open Sans"/>
              </a:rPr>
              <a:t>: The following slides can be relevant to your project</a:t>
            </a:r>
            <a:br>
              <a:rPr lang="en" sz="1200" b="1">
                <a:highlight>
                  <a:srgbClr val="FFFFFF"/>
                </a:highlight>
                <a:latin typeface="Open Sans"/>
                <a:ea typeface="Open Sans"/>
                <a:cs typeface="Open Sans"/>
                <a:sym typeface="Open Sans"/>
              </a:rPr>
            </a:br>
            <a:br>
              <a:rPr lang="en" sz="1200" b="1">
                <a:highlight>
                  <a:srgbClr val="FFFFFF"/>
                </a:highlight>
                <a:latin typeface="Open Sans"/>
                <a:ea typeface="Open Sans"/>
                <a:cs typeface="Open Sans"/>
                <a:sym typeface="Open Sans"/>
              </a:rPr>
            </a:br>
            <a:r>
              <a:rPr lang="en" sz="1200" b="1">
                <a:highlight>
                  <a:srgbClr val="FFFFFF"/>
                </a:highlight>
                <a:latin typeface="Open Sans"/>
                <a:ea typeface="Open Sans"/>
                <a:cs typeface="Open Sans"/>
                <a:sym typeface="Open Sans"/>
              </a:rPr>
              <a:t>Let’s say we are developing a ML model, and we want to containerize it, so we will be able to eventually host it, meaning we want to “dockerize” our model</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spcBef>
                <a:spcPts val="800"/>
              </a:spcBef>
              <a:spcAft>
                <a:spcPts val="0"/>
              </a:spcAft>
              <a:buNone/>
            </a:pPr>
            <a:r>
              <a:rPr lang="en" sz="1200">
                <a:highlight>
                  <a:srgbClr val="FFFFFF"/>
                </a:highlight>
                <a:latin typeface="Open Sans"/>
                <a:ea typeface="Open Sans"/>
                <a:cs typeface="Open Sans"/>
                <a:sym typeface="Open Sans"/>
              </a:rPr>
              <a:t>The steps needed are:</a:t>
            </a:r>
            <a:endParaRPr sz="1200">
              <a:highlight>
                <a:srgbClr val="FFFFFF"/>
              </a:highlight>
              <a:latin typeface="Open Sans"/>
              <a:ea typeface="Open Sans"/>
              <a:cs typeface="Open Sans"/>
              <a:sym typeface="Open Sans"/>
            </a:endParaRPr>
          </a:p>
          <a:p>
            <a:pPr marL="457200" lvl="0" indent="-304800" algn="l" rtl="0">
              <a:lnSpc>
                <a:spcPct val="150000"/>
              </a:lnSpc>
              <a:spcBef>
                <a:spcPts val="800"/>
              </a:spcBef>
              <a:spcAft>
                <a:spcPts val="0"/>
              </a:spcAft>
              <a:buSzPts val="1200"/>
              <a:buFont typeface="Open Sans"/>
              <a:buChar char="●"/>
            </a:pPr>
            <a:r>
              <a:rPr lang="en" sz="1200">
                <a:highlight>
                  <a:srgbClr val="FFFFFF"/>
                </a:highlight>
                <a:latin typeface="Open Sans"/>
                <a:ea typeface="Open Sans"/>
                <a:cs typeface="Open Sans"/>
                <a:sym typeface="Open Sans"/>
              </a:rPr>
              <a:t>Install Docker</a:t>
            </a:r>
            <a:endParaRPr sz="1200">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Create Dockerfile (as an empty txt file)</a:t>
            </a:r>
            <a:endParaRPr sz="1200">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Fill in Dockerfile with as many as relevant packages, installations that we need</a:t>
            </a:r>
            <a:endParaRPr sz="1200">
              <a:highlight>
                <a:srgbClr val="FFFFFF"/>
              </a:highlight>
              <a:latin typeface="Open Sans"/>
              <a:ea typeface="Open Sans"/>
              <a:cs typeface="Open Sans"/>
              <a:sym typeface="Open Sans"/>
            </a:endParaRPr>
          </a:p>
          <a:p>
            <a:pPr marL="914400" lvl="1" indent="-304800" algn="l" rtl="0">
              <a:lnSpc>
                <a:spcPct val="15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Mostly we can get it with </a:t>
            </a:r>
            <a:r>
              <a:rPr lang="en" sz="1200">
                <a:highlight>
                  <a:srgbClr val="228B22"/>
                </a:highlight>
                <a:latin typeface="Open Sans"/>
                <a:ea typeface="Open Sans"/>
                <a:cs typeface="Open Sans"/>
                <a:sym typeface="Open Sans"/>
              </a:rPr>
              <a:t>FROM ubuntu:18.04</a:t>
            </a:r>
            <a:r>
              <a:rPr lang="en" sz="1200">
                <a:highlight>
                  <a:srgbClr val="FFFFFF"/>
                </a:highlight>
                <a:latin typeface="Open Sans"/>
                <a:ea typeface="Open Sans"/>
                <a:cs typeface="Open Sans"/>
                <a:sym typeface="Open Sans"/>
              </a:rPr>
              <a:t> (for example)</a:t>
            </a:r>
            <a:endParaRPr sz="1200">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Add requirements.txt file with the relevant python packages (e.g. Pandas, TF, Keras, …)</a:t>
            </a:r>
            <a:endParaRPr sz="1200">
              <a:highlight>
                <a:srgbClr val="FFFFFF"/>
              </a:highlight>
              <a:latin typeface="Open Sans"/>
              <a:ea typeface="Open Sans"/>
              <a:cs typeface="Open Sans"/>
              <a:sym typeface="Open Sans"/>
            </a:endParaRPr>
          </a:p>
          <a:p>
            <a:pPr marL="914400" lvl="1" indent="-304800" algn="l" rtl="0">
              <a:lnSpc>
                <a:spcPct val="15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We can use </a:t>
            </a:r>
            <a:r>
              <a:rPr lang="en" sz="1200" i="1">
                <a:highlight>
                  <a:srgbClr val="FFFFFF"/>
                </a:highlight>
                <a:latin typeface="Open Sans"/>
                <a:ea typeface="Open Sans"/>
                <a:cs typeface="Open Sans"/>
                <a:sym typeface="Open Sans"/>
              </a:rPr>
              <a:t>pip freeze</a:t>
            </a:r>
            <a:r>
              <a:rPr lang="en" sz="1200">
                <a:highlight>
                  <a:srgbClr val="FFFFFF"/>
                </a:highlight>
                <a:latin typeface="Open Sans"/>
                <a:ea typeface="Open Sans"/>
                <a:cs typeface="Open Sans"/>
                <a:sym typeface="Open Sans"/>
              </a:rPr>
              <a:t> to get list of packages + specific versions</a:t>
            </a:r>
            <a:endParaRPr sz="1200">
              <a:highlight>
                <a:schemeClr val="lt1"/>
              </a:highlight>
              <a:latin typeface="Open Sans"/>
              <a:ea typeface="Open Sans"/>
              <a:cs typeface="Open Sans"/>
              <a:sym typeface="Open Sans"/>
            </a:endParaRPr>
          </a:p>
        </p:txBody>
      </p:sp>
      <p:sp>
        <p:nvSpPr>
          <p:cNvPr id="1912" name="Google Shape;1912;p2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212</a:t>
            </a:fld>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1916"/>
        <p:cNvGrpSpPr/>
        <p:nvPr/>
      </p:nvGrpSpPr>
      <p:grpSpPr>
        <a:xfrm>
          <a:off x="0" y="0"/>
          <a:ext cx="0" cy="0"/>
          <a:chOff x="0" y="0"/>
          <a:chExt cx="0" cy="0"/>
        </a:xfrm>
      </p:grpSpPr>
      <p:sp>
        <p:nvSpPr>
          <p:cNvPr id="1917" name="Google Shape;1917;p238"/>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Docker - The ML Full Use-Case + Recipe</a:t>
            </a:r>
            <a:endParaRPr sz="3000"/>
          </a:p>
        </p:txBody>
      </p:sp>
      <p:sp>
        <p:nvSpPr>
          <p:cNvPr id="1918" name="Google Shape;1918;p238"/>
          <p:cNvSpPr txBox="1"/>
          <p:nvPr/>
        </p:nvSpPr>
        <p:spPr>
          <a:xfrm>
            <a:off x="511550" y="872350"/>
            <a:ext cx="7329900" cy="40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highlight>
                  <a:srgbClr val="FFFFFF"/>
                </a:highlight>
                <a:latin typeface="Open Sans"/>
                <a:ea typeface="Open Sans"/>
                <a:cs typeface="Open Sans"/>
                <a:sym typeface="Open Sans"/>
              </a:rPr>
              <a:t>Let’s say we are developing a ML model, and we want to containerize it, so we will be able to eventually host it, meaning we want to “dockerize” our model</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spcBef>
                <a:spcPts val="800"/>
              </a:spcBef>
              <a:spcAft>
                <a:spcPts val="0"/>
              </a:spcAft>
              <a:buNone/>
            </a:pPr>
            <a:r>
              <a:rPr lang="en" sz="1200">
                <a:highlight>
                  <a:srgbClr val="FFFFFF"/>
                </a:highlight>
                <a:latin typeface="Open Sans"/>
                <a:ea typeface="Open Sans"/>
                <a:cs typeface="Open Sans"/>
                <a:sym typeface="Open Sans"/>
              </a:rPr>
              <a:t>The steps needed are:</a:t>
            </a:r>
            <a:endParaRPr sz="1200">
              <a:highlight>
                <a:srgbClr val="FFFFFF"/>
              </a:highlight>
              <a:latin typeface="Open Sans"/>
              <a:ea typeface="Open Sans"/>
              <a:cs typeface="Open Sans"/>
              <a:sym typeface="Open Sans"/>
            </a:endParaRPr>
          </a:p>
          <a:p>
            <a:pPr marL="457200" lvl="0" indent="-304800" algn="l" rtl="0">
              <a:spcBef>
                <a:spcPts val="800"/>
              </a:spcBef>
              <a:spcAft>
                <a:spcPts val="0"/>
              </a:spcAft>
              <a:buSzPts val="1200"/>
              <a:buFont typeface="Open Sans"/>
              <a:buChar char="●"/>
            </a:pPr>
            <a:r>
              <a:rPr lang="en" sz="1200">
                <a:highlight>
                  <a:srgbClr val="FFFFFF"/>
                </a:highlight>
                <a:latin typeface="Open Sans"/>
                <a:ea typeface="Open Sans"/>
                <a:cs typeface="Open Sans"/>
                <a:sym typeface="Open Sans"/>
              </a:rPr>
              <a:t>Add to Dockerfile </a:t>
            </a:r>
            <a:r>
              <a:rPr lang="en" sz="1200">
                <a:highlight>
                  <a:srgbClr val="228B22"/>
                </a:highlight>
                <a:latin typeface="Open Sans"/>
                <a:ea typeface="Open Sans"/>
                <a:cs typeface="Open Sans"/>
                <a:sym typeface="Open Sans"/>
              </a:rPr>
              <a:t>“RUN” command</a:t>
            </a:r>
            <a:r>
              <a:rPr lang="en" sz="1200">
                <a:highlight>
                  <a:schemeClr val="lt1"/>
                </a:highlight>
                <a:latin typeface="Open Sans"/>
                <a:ea typeface="Open Sans"/>
                <a:cs typeface="Open Sans"/>
                <a:sym typeface="Open Sans"/>
              </a:rPr>
              <a:t> with relevant packages (e.g. apt-install python3-dev - a minimal version of python)</a:t>
            </a:r>
            <a:endParaRPr sz="1200">
              <a:highlight>
                <a:schemeClr val="lt1"/>
              </a:highlight>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Add to Dockerfile </a:t>
            </a:r>
            <a:r>
              <a:rPr lang="en" sz="1200">
                <a:highlight>
                  <a:srgbClr val="228B22"/>
                </a:highlight>
                <a:latin typeface="Open Sans"/>
                <a:ea typeface="Open Sans"/>
                <a:cs typeface="Open Sans"/>
                <a:sym typeface="Open Sans"/>
              </a:rPr>
              <a:t>“RUN” command</a:t>
            </a:r>
            <a:r>
              <a:rPr lang="en" sz="1200">
                <a:highlight>
                  <a:schemeClr val="lt1"/>
                </a:highlight>
                <a:latin typeface="Open Sans"/>
                <a:ea typeface="Open Sans"/>
                <a:cs typeface="Open Sans"/>
                <a:sym typeface="Open Sans"/>
              </a:rPr>
              <a:t> with relevant packages from requirements.txt (i.e. </a:t>
            </a:r>
            <a:r>
              <a:rPr lang="en" sz="1200" i="1">
                <a:highlight>
                  <a:schemeClr val="lt1"/>
                </a:highlight>
                <a:latin typeface="Open Sans"/>
                <a:ea typeface="Open Sans"/>
                <a:cs typeface="Open Sans"/>
                <a:sym typeface="Open Sans"/>
              </a:rPr>
              <a:t>RUN pip install -r requirements.txt</a:t>
            </a:r>
            <a:r>
              <a:rPr lang="en" sz="1200">
                <a:highlight>
                  <a:schemeClr val="lt1"/>
                </a:highlight>
                <a:latin typeface="Open Sans"/>
                <a:ea typeface="Open Sans"/>
                <a:cs typeface="Open Sans"/>
                <a:sym typeface="Open Sans"/>
              </a:rPr>
              <a:t>)</a:t>
            </a:r>
            <a:endParaRPr sz="1200">
              <a:highlight>
                <a:schemeClr val="lt1"/>
              </a:highlight>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highlight>
                  <a:schemeClr val="lt1"/>
                </a:highlight>
                <a:latin typeface="Open Sans"/>
                <a:ea typeface="Open Sans"/>
                <a:cs typeface="Open Sans"/>
                <a:sym typeface="Open Sans"/>
              </a:rPr>
              <a:t>Build your dockerfile in order to make it a Docker Image (use </a:t>
            </a:r>
            <a:r>
              <a:rPr lang="en" sz="1200" i="1">
                <a:highlight>
                  <a:schemeClr val="lt1"/>
                </a:highlight>
                <a:latin typeface="Open Sans"/>
                <a:ea typeface="Open Sans"/>
                <a:cs typeface="Open Sans"/>
                <a:sym typeface="Open Sans"/>
              </a:rPr>
              <a:t>“Docker build -f Dockerfile”</a:t>
            </a:r>
            <a:r>
              <a:rPr lang="en" sz="1200">
                <a:highlight>
                  <a:schemeClr val="lt1"/>
                </a:highlight>
                <a:latin typeface="Open Sans"/>
                <a:ea typeface="Open Sans"/>
                <a:cs typeface="Open Sans"/>
                <a:sym typeface="Open Sans"/>
              </a:rPr>
              <a:t>, for example)</a:t>
            </a:r>
            <a:endParaRPr sz="1200">
              <a:highlight>
                <a:schemeClr val="lt1"/>
              </a:highlight>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a:highlight>
                  <a:schemeClr val="lt1"/>
                </a:highlight>
                <a:latin typeface="Open Sans"/>
                <a:ea typeface="Open Sans"/>
                <a:cs typeface="Open Sans"/>
                <a:sym typeface="Open Sans"/>
              </a:rPr>
              <a:t>“Docker run” your docker image</a:t>
            </a:r>
            <a:endParaRPr sz="1200">
              <a:highlight>
                <a:schemeClr val="lt1"/>
              </a:highlight>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Eventually, you should be able to do anything in that new containerized environment</a:t>
            </a:r>
            <a:endParaRPr sz="1200">
              <a:highlight>
                <a:srgbClr val="FFFFFF"/>
              </a:highlight>
              <a:latin typeface="Open Sans"/>
              <a:ea typeface="Open Sans"/>
              <a:cs typeface="Open Sans"/>
              <a:sym typeface="Open Sans"/>
            </a:endParaRPr>
          </a:p>
          <a:p>
            <a:pPr marL="914400" lvl="1" indent="-304800" algn="l" rtl="0">
              <a:lnSpc>
                <a:spcPct val="15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Let’s say we have a train script called train.py, you should be able to run </a:t>
            </a:r>
            <a:r>
              <a:rPr lang="en" sz="1200" i="1">
                <a:highlight>
                  <a:srgbClr val="FFFFFF"/>
                </a:highlight>
                <a:latin typeface="Open Sans"/>
                <a:ea typeface="Open Sans"/>
                <a:cs typeface="Open Sans"/>
                <a:sym typeface="Open Sans"/>
              </a:rPr>
              <a:t>python train.py</a:t>
            </a:r>
            <a:r>
              <a:rPr lang="en" sz="1200">
                <a:highlight>
                  <a:srgbClr val="FFFFFF"/>
                </a:highlight>
                <a:latin typeface="Open Sans"/>
                <a:ea typeface="Open Sans"/>
                <a:cs typeface="Open Sans"/>
                <a:sym typeface="Open Sans"/>
              </a:rPr>
              <a:t> inside the docker container!</a:t>
            </a:r>
            <a:endParaRPr sz="1200">
              <a:highlight>
                <a:srgbClr val="FFFFFF"/>
              </a:highlight>
              <a:latin typeface="Open Sans"/>
              <a:ea typeface="Open Sans"/>
              <a:cs typeface="Open Sans"/>
              <a:sym typeface="Open Sans"/>
            </a:endParaRPr>
          </a:p>
          <a:p>
            <a:pPr marL="914400" lvl="1" indent="-304800" algn="l" rtl="0">
              <a:lnSpc>
                <a:spcPct val="15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Let’s say we have a test script called test.py, you should be able to run </a:t>
            </a:r>
            <a:r>
              <a:rPr lang="en" sz="1200" i="1">
                <a:highlight>
                  <a:srgbClr val="FFFFFF"/>
                </a:highlight>
                <a:latin typeface="Open Sans"/>
                <a:ea typeface="Open Sans"/>
                <a:cs typeface="Open Sans"/>
                <a:sym typeface="Open Sans"/>
              </a:rPr>
              <a:t>python test.py</a:t>
            </a:r>
            <a:r>
              <a:rPr lang="en" sz="1200">
                <a:highlight>
                  <a:srgbClr val="FFFFFF"/>
                </a:highlight>
                <a:latin typeface="Open Sans"/>
                <a:ea typeface="Open Sans"/>
                <a:cs typeface="Open Sans"/>
                <a:sym typeface="Open Sans"/>
              </a:rPr>
              <a:t> inside the docker container!</a:t>
            </a:r>
            <a:endParaRPr sz="1200">
              <a:highlight>
                <a:srgbClr val="FFFFFF"/>
              </a:highlight>
              <a:latin typeface="Open Sans"/>
              <a:ea typeface="Open Sans"/>
              <a:cs typeface="Open Sans"/>
              <a:sym typeface="Open Sans"/>
            </a:endParaRPr>
          </a:p>
          <a:p>
            <a:pPr marL="914400" lvl="1" indent="-304800" algn="l" rtl="0">
              <a:lnSpc>
                <a:spcPct val="15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Let’s say you had a file “app.py” that contain some Flask API logic, for example (:-)), you should be able to host and activate it within the Docker container (Note: Porting issues)</a:t>
            </a:r>
            <a:endParaRPr sz="1200">
              <a:highlight>
                <a:srgbClr val="FFFFFF"/>
              </a:highlight>
              <a:latin typeface="Open Sans"/>
              <a:ea typeface="Open Sans"/>
              <a:cs typeface="Open Sans"/>
              <a:sym typeface="Open Sans"/>
            </a:endParaRPr>
          </a:p>
        </p:txBody>
      </p:sp>
      <p:sp>
        <p:nvSpPr>
          <p:cNvPr id="1919" name="Google Shape;1919;p2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213</a:t>
            </a:fld>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1923"/>
        <p:cNvGrpSpPr/>
        <p:nvPr/>
      </p:nvGrpSpPr>
      <p:grpSpPr>
        <a:xfrm>
          <a:off x="0" y="0"/>
          <a:ext cx="0" cy="0"/>
          <a:chOff x="0" y="0"/>
          <a:chExt cx="0" cy="0"/>
        </a:xfrm>
      </p:grpSpPr>
      <p:sp>
        <p:nvSpPr>
          <p:cNvPr id="1924" name="Google Shape;1924;p239"/>
          <p:cNvSpPr txBox="1">
            <a:spLocks noGrp="1"/>
          </p:cNvSpPr>
          <p:nvPr>
            <p:ph type="title"/>
          </p:nvPr>
        </p:nvSpPr>
        <p:spPr>
          <a:xfrm>
            <a:off x="311700" y="814800"/>
            <a:ext cx="8571300" cy="9420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Flask (a short intro)</a:t>
            </a:r>
            <a:endParaRPr/>
          </a:p>
        </p:txBody>
      </p:sp>
      <p:sp>
        <p:nvSpPr>
          <p:cNvPr id="1925" name="Google Shape;1925;p2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214</a:t>
            </a:fld>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240"/>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What is Flask?</a:t>
            </a:r>
            <a:endParaRPr sz="3000"/>
          </a:p>
        </p:txBody>
      </p:sp>
      <p:sp>
        <p:nvSpPr>
          <p:cNvPr id="1931" name="Google Shape;1931;p240"/>
          <p:cNvSpPr txBox="1"/>
          <p:nvPr/>
        </p:nvSpPr>
        <p:spPr>
          <a:xfrm>
            <a:off x="511550" y="872350"/>
            <a:ext cx="7329900" cy="4073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highlight>
                  <a:srgbClr val="FFFFFF"/>
                </a:highlight>
                <a:latin typeface="Open Sans"/>
                <a:ea typeface="Open Sans"/>
                <a:cs typeface="Open Sans"/>
                <a:sym typeface="Open Sans"/>
              </a:rPr>
              <a:t>Flask is a web application framework written in Python.</a:t>
            </a:r>
            <a:endParaRPr sz="1200">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1200">
                <a:highlight>
                  <a:srgbClr val="FFFFFF"/>
                </a:highlight>
                <a:latin typeface="Open Sans"/>
                <a:ea typeface="Open Sans"/>
                <a:cs typeface="Open Sans"/>
                <a:sym typeface="Open Sans"/>
              </a:rPr>
              <a:t>Flask is very </a:t>
            </a:r>
            <a:r>
              <a:rPr lang="en" sz="1200" b="1">
                <a:highlight>
                  <a:srgbClr val="FFFFFF"/>
                </a:highlight>
                <a:latin typeface="Open Sans"/>
                <a:ea typeface="Open Sans"/>
                <a:cs typeface="Open Sans"/>
                <a:sym typeface="Open Sans"/>
              </a:rPr>
              <a:t>Pythonic</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1200">
                <a:highlight>
                  <a:srgbClr val="FFFFFF"/>
                </a:highlight>
                <a:latin typeface="Open Sans"/>
                <a:ea typeface="Open Sans"/>
                <a:cs typeface="Open Sans"/>
                <a:sym typeface="Open Sans"/>
              </a:rPr>
              <a:t>It’s easy to get started with Flask, because it doesn’t have a huge learning curve.</a:t>
            </a:r>
            <a:endParaRPr sz="1200">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1200">
                <a:highlight>
                  <a:srgbClr val="FFFFFF"/>
                </a:highlight>
                <a:latin typeface="Open Sans"/>
                <a:ea typeface="Open Sans"/>
                <a:cs typeface="Open Sans"/>
                <a:sym typeface="Open Sans"/>
              </a:rPr>
              <a:t>On top of that it’s very explicit, which increases readability.</a:t>
            </a:r>
            <a:endParaRPr sz="1200">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1200">
                <a:highlight>
                  <a:srgbClr val="FFFFFF"/>
                </a:highlight>
                <a:latin typeface="Open Sans"/>
                <a:ea typeface="Open Sans"/>
                <a:cs typeface="Open Sans"/>
                <a:sym typeface="Open Sans"/>
              </a:rPr>
              <a:t>Basically, a web app framework represents a collection of libraries and modules that enable web application developers to write applications without worrying about low-level details such as protocol, thread management, and so on. Flask manages all of it!</a:t>
            </a:r>
            <a:endParaRPr sz="1200">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endParaRPr sz="1200">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1200">
                <a:highlight>
                  <a:srgbClr val="FFFFFF"/>
                </a:highlight>
                <a:latin typeface="Open Sans"/>
                <a:ea typeface="Open Sans"/>
                <a:cs typeface="Open Sans"/>
                <a:sym typeface="Open Sans"/>
              </a:rPr>
              <a:t>Let’s go over Flask in a more </a:t>
            </a:r>
            <a:r>
              <a:rPr lang="en" sz="1200" u="sng">
                <a:solidFill>
                  <a:schemeClr val="hlink"/>
                </a:solidFill>
                <a:highlight>
                  <a:srgbClr val="FFFFFF"/>
                </a:highlight>
                <a:latin typeface="Open Sans"/>
                <a:ea typeface="Open Sans"/>
                <a:cs typeface="Open Sans"/>
                <a:sym typeface="Open Sans"/>
                <a:hlinkClick r:id="rId3"/>
              </a:rPr>
              <a:t>detailed way</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endParaRPr sz="1200">
              <a:highlight>
                <a:srgbClr val="FFFFFF"/>
              </a:highlight>
              <a:latin typeface="Open Sans"/>
              <a:ea typeface="Open Sans"/>
              <a:cs typeface="Open Sans"/>
              <a:sym typeface="Open Sans"/>
            </a:endParaRPr>
          </a:p>
          <a:p>
            <a:pPr marL="0" lvl="0" indent="0" algn="l" rtl="0">
              <a:lnSpc>
                <a:spcPct val="150000"/>
              </a:lnSpc>
              <a:spcBef>
                <a:spcPts val="800"/>
              </a:spcBef>
              <a:spcAft>
                <a:spcPts val="800"/>
              </a:spcAft>
              <a:buNone/>
            </a:pPr>
            <a:endParaRPr sz="1200">
              <a:highlight>
                <a:srgbClr val="FFFFFF"/>
              </a:highlight>
              <a:latin typeface="Open Sans"/>
              <a:ea typeface="Open Sans"/>
              <a:cs typeface="Open Sans"/>
              <a:sym typeface="Open Sans"/>
            </a:endParaRPr>
          </a:p>
        </p:txBody>
      </p:sp>
      <p:pic>
        <p:nvPicPr>
          <p:cNvPr id="1932" name="Google Shape;1932;p240"/>
          <p:cNvPicPr preferRelativeResize="0"/>
          <p:nvPr/>
        </p:nvPicPr>
        <p:blipFill>
          <a:blip r:embed="rId4">
            <a:alphaModFix/>
          </a:blip>
          <a:stretch>
            <a:fillRect/>
          </a:stretch>
        </p:blipFill>
        <p:spPr>
          <a:xfrm>
            <a:off x="7179025" y="302163"/>
            <a:ext cx="1714500" cy="1533525"/>
          </a:xfrm>
          <a:prstGeom prst="rect">
            <a:avLst/>
          </a:prstGeom>
          <a:noFill/>
          <a:ln>
            <a:noFill/>
          </a:ln>
        </p:spPr>
      </p:pic>
      <p:sp>
        <p:nvSpPr>
          <p:cNvPr id="1933" name="Google Shape;1933;p2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215</a:t>
            </a:fld>
            <a:endParaRP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241"/>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What is Flask?</a:t>
            </a:r>
            <a:endParaRPr sz="3000"/>
          </a:p>
        </p:txBody>
      </p:sp>
      <p:sp>
        <p:nvSpPr>
          <p:cNvPr id="1939" name="Google Shape;1939;p241"/>
          <p:cNvSpPr txBox="1"/>
          <p:nvPr/>
        </p:nvSpPr>
        <p:spPr>
          <a:xfrm>
            <a:off x="511550" y="872350"/>
            <a:ext cx="7329900" cy="4073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highlight>
                  <a:srgbClr val="FFFFFF"/>
                </a:highlight>
                <a:latin typeface="Open Sans"/>
                <a:ea typeface="Open Sans"/>
                <a:cs typeface="Open Sans"/>
                <a:sym typeface="Open Sans"/>
              </a:rPr>
              <a:t>To get started with Flask, all you can run is few lines of basic code:</a:t>
            </a:r>
            <a:endParaRPr sz="1200">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a:t>
            </a:r>
            <a:r>
              <a:rPr lang="en" sz="800" b="1" i="1">
                <a:highlight>
                  <a:srgbClr val="FFFFFF"/>
                </a:highlight>
                <a:latin typeface="Open Sans"/>
                <a:ea typeface="Open Sans"/>
                <a:cs typeface="Open Sans"/>
                <a:sym typeface="Open Sans"/>
              </a:rPr>
              <a:t>script</a:t>
            </a:r>
            <a:r>
              <a:rPr lang="en" sz="800" i="1">
                <a:highlight>
                  <a:srgbClr val="FFFFFF"/>
                </a:highlight>
                <a:latin typeface="Open Sans"/>
                <a:ea typeface="Open Sans"/>
                <a:cs typeface="Open Sans"/>
                <a:sym typeface="Open Sans"/>
              </a:rPr>
              <a:t>)</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from flask import Flask</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app = Flask(__name__)</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@app.route('/')</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def hello_world():</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    return 'Web App with Python Flask!'</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if __name__ == '__main__':</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    app.run()</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a:t>
            </a:r>
            <a:r>
              <a:rPr lang="en" sz="800" b="1" i="1">
                <a:highlight>
                  <a:srgbClr val="FFFFFF"/>
                </a:highlight>
                <a:latin typeface="Open Sans"/>
                <a:ea typeface="Open Sans"/>
                <a:cs typeface="Open Sans"/>
                <a:sym typeface="Open Sans"/>
              </a:rPr>
              <a:t>terminal</a:t>
            </a:r>
            <a:r>
              <a:rPr lang="en" sz="800" i="1">
                <a:highlight>
                  <a:srgbClr val="FFFFFF"/>
                </a:highlight>
                <a:latin typeface="Open Sans"/>
                <a:ea typeface="Open Sans"/>
                <a:cs typeface="Open Sans"/>
                <a:sym typeface="Open Sans"/>
              </a:rPr>
              <a:t>)</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python server.py</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0"/>
              </a:spcAft>
              <a:buNone/>
            </a:pPr>
            <a:r>
              <a:rPr lang="en" sz="800" i="1">
                <a:highlight>
                  <a:srgbClr val="FFFFFF"/>
                </a:highlight>
                <a:latin typeface="Open Sans"/>
                <a:ea typeface="Open Sans"/>
                <a:cs typeface="Open Sans"/>
                <a:sym typeface="Open Sans"/>
              </a:rPr>
              <a:t> * Serving Flask app "hello"</a:t>
            </a:r>
            <a:endParaRPr sz="800" i="1">
              <a:highlight>
                <a:srgbClr val="FFFFFF"/>
              </a:highlight>
              <a:latin typeface="Open Sans"/>
              <a:ea typeface="Open Sans"/>
              <a:cs typeface="Open Sans"/>
              <a:sym typeface="Open Sans"/>
            </a:endParaRPr>
          </a:p>
          <a:p>
            <a:pPr marL="0" lvl="0" indent="0" algn="l" rtl="0">
              <a:lnSpc>
                <a:spcPct val="150000"/>
              </a:lnSpc>
              <a:spcBef>
                <a:spcPts val="800"/>
              </a:spcBef>
              <a:spcAft>
                <a:spcPts val="800"/>
              </a:spcAft>
              <a:buNone/>
            </a:pPr>
            <a:r>
              <a:rPr lang="en" sz="800" i="1">
                <a:highlight>
                  <a:srgbClr val="FFFFFF"/>
                </a:highlight>
                <a:latin typeface="Open Sans"/>
                <a:ea typeface="Open Sans"/>
                <a:cs typeface="Open Sans"/>
                <a:sym typeface="Open Sans"/>
              </a:rPr>
              <a:t> * Running on http://127.0.0.1:5000/ (Press CTRL+C to quit)</a:t>
            </a:r>
            <a:endParaRPr sz="800" i="1">
              <a:highlight>
                <a:srgbClr val="FFFFFF"/>
              </a:highlight>
              <a:latin typeface="Open Sans"/>
              <a:ea typeface="Open Sans"/>
              <a:cs typeface="Open Sans"/>
              <a:sym typeface="Open Sans"/>
            </a:endParaRPr>
          </a:p>
        </p:txBody>
      </p:sp>
      <p:pic>
        <p:nvPicPr>
          <p:cNvPr id="1940" name="Google Shape;1940;p241"/>
          <p:cNvPicPr preferRelativeResize="0"/>
          <p:nvPr/>
        </p:nvPicPr>
        <p:blipFill>
          <a:blip r:embed="rId3">
            <a:alphaModFix/>
          </a:blip>
          <a:stretch>
            <a:fillRect/>
          </a:stretch>
        </p:blipFill>
        <p:spPr>
          <a:xfrm>
            <a:off x="5038896" y="1806225"/>
            <a:ext cx="3399550" cy="1880325"/>
          </a:xfrm>
          <a:prstGeom prst="rect">
            <a:avLst/>
          </a:prstGeom>
          <a:noFill/>
          <a:ln w="9525" cap="flat" cmpd="sng">
            <a:solidFill>
              <a:schemeClr val="dk2"/>
            </a:solidFill>
            <a:prstDash val="solid"/>
            <a:round/>
            <a:headEnd type="none" w="sm" len="sm"/>
            <a:tailEnd type="none" w="sm" len="sm"/>
          </a:ln>
        </p:spPr>
      </p:pic>
      <p:sp>
        <p:nvSpPr>
          <p:cNvPr id="1941" name="Google Shape;1941;p2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216</a:t>
            </a:fld>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1951"/>
        <p:cNvGrpSpPr/>
        <p:nvPr/>
      </p:nvGrpSpPr>
      <p:grpSpPr>
        <a:xfrm>
          <a:off x="0" y="0"/>
          <a:ext cx="0" cy="0"/>
          <a:chOff x="0" y="0"/>
          <a:chExt cx="0" cy="0"/>
        </a:xfrm>
      </p:grpSpPr>
      <p:sp>
        <p:nvSpPr>
          <p:cNvPr id="1952" name="Google Shape;1952;p243"/>
          <p:cNvSpPr txBox="1">
            <a:spLocks noGrp="1"/>
          </p:cNvSpPr>
          <p:nvPr>
            <p:ph type="title"/>
          </p:nvPr>
        </p:nvSpPr>
        <p:spPr>
          <a:xfrm>
            <a:off x="311700" y="814800"/>
            <a:ext cx="8571300" cy="15840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4000"/>
              <a:t>A full ML example</a:t>
            </a:r>
            <a:endParaRPr sz="4000"/>
          </a:p>
          <a:p>
            <a:pPr marL="0" lvl="0" indent="0" algn="ctr" rtl="0">
              <a:spcBef>
                <a:spcPts val="0"/>
              </a:spcBef>
              <a:spcAft>
                <a:spcPts val="0"/>
              </a:spcAft>
              <a:buNone/>
            </a:pPr>
            <a:r>
              <a:rPr lang="en" sz="3100"/>
              <a:t>(training/pre-trained, prediction, hosting and containerizing…)</a:t>
            </a:r>
            <a:endParaRPr sz="3100"/>
          </a:p>
        </p:txBody>
      </p:sp>
      <p:sp>
        <p:nvSpPr>
          <p:cNvPr id="1953" name="Google Shape;1953;p2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217</a:t>
            </a:fld>
            <a:endParaRP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1957"/>
        <p:cNvGrpSpPr/>
        <p:nvPr/>
      </p:nvGrpSpPr>
      <p:grpSpPr>
        <a:xfrm>
          <a:off x="0" y="0"/>
          <a:ext cx="0" cy="0"/>
          <a:chOff x="0" y="0"/>
          <a:chExt cx="0" cy="0"/>
        </a:xfrm>
      </p:grpSpPr>
      <p:sp>
        <p:nvSpPr>
          <p:cNvPr id="1958" name="Google Shape;1958;p244"/>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Use Case - close as possible to your project</a:t>
            </a:r>
            <a:endParaRPr sz="3000"/>
          </a:p>
        </p:txBody>
      </p:sp>
      <p:sp>
        <p:nvSpPr>
          <p:cNvPr id="1959" name="Google Shape;1959;p244"/>
          <p:cNvSpPr txBox="1"/>
          <p:nvPr/>
        </p:nvSpPr>
        <p:spPr>
          <a:xfrm>
            <a:off x="511550" y="872350"/>
            <a:ext cx="7329900" cy="4073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Open Sans"/>
                <a:ea typeface="Open Sans"/>
                <a:cs typeface="Open Sans"/>
                <a:sym typeface="Open Sans"/>
              </a:rPr>
              <a:t>Let’s say we want to:</a:t>
            </a:r>
            <a:endParaRPr sz="1200">
              <a:highlight>
                <a:srgbClr val="FFFFFF"/>
              </a:highlight>
              <a:latin typeface="Open Sans"/>
              <a:ea typeface="Open Sans"/>
              <a:cs typeface="Open Sans"/>
              <a:sym typeface="Open Sans"/>
            </a:endParaRPr>
          </a:p>
          <a:p>
            <a:pPr marL="457200" lvl="0" indent="-304800" algn="l" rtl="0">
              <a:lnSpc>
                <a:spcPct val="200000"/>
              </a:lnSpc>
              <a:spcBef>
                <a:spcPts val="800"/>
              </a:spcBef>
              <a:spcAft>
                <a:spcPts val="0"/>
              </a:spcAft>
              <a:buSzPts val="1200"/>
              <a:buFont typeface="Open Sans"/>
              <a:buChar char="●"/>
            </a:pPr>
            <a:r>
              <a:rPr lang="en" sz="1200">
                <a:highlight>
                  <a:srgbClr val="FFFFFF"/>
                </a:highlight>
                <a:latin typeface="Open Sans"/>
                <a:ea typeface="Open Sans"/>
                <a:cs typeface="Open Sans"/>
                <a:sym typeface="Open Sans"/>
              </a:rPr>
              <a:t>Develop a model that will know to classify images correctly (with Keras)</a:t>
            </a:r>
            <a:endParaRPr sz="1200">
              <a:highlight>
                <a:srgbClr val="FFFFFF"/>
              </a:highlight>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Create an API for the model (with Flask)</a:t>
            </a:r>
            <a:endParaRPr sz="1200">
              <a:highlight>
                <a:srgbClr val="FFFFFF"/>
              </a:highlight>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Containerize it (using Docker) so we’ll be able to run it on multiple environments</a:t>
            </a:r>
            <a:endParaRPr sz="1200">
              <a:highlight>
                <a:srgbClr val="FFFFFF"/>
              </a:highlight>
              <a:latin typeface="Open Sans"/>
              <a:ea typeface="Open Sans"/>
              <a:cs typeface="Open Sans"/>
              <a:sym typeface="Open Sans"/>
            </a:endParaRPr>
          </a:p>
        </p:txBody>
      </p:sp>
      <p:sp>
        <p:nvSpPr>
          <p:cNvPr id="1960" name="Google Shape;1960;p244"/>
          <p:cNvSpPr txBox="1"/>
          <p:nvPr/>
        </p:nvSpPr>
        <p:spPr>
          <a:xfrm>
            <a:off x="7212200" y="4635250"/>
            <a:ext cx="1446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u="sng">
                <a:solidFill>
                  <a:schemeClr val="hlink"/>
                </a:solidFill>
                <a:latin typeface="Open Sans"/>
                <a:ea typeface="Open Sans"/>
                <a:cs typeface="Open Sans"/>
                <a:sym typeface="Open Sans"/>
                <a:hlinkClick r:id="rId3"/>
              </a:rPr>
              <a:t>Inspired by this</a:t>
            </a:r>
            <a:endParaRPr sz="1000" i="1">
              <a:latin typeface="Open Sans"/>
              <a:ea typeface="Open Sans"/>
              <a:cs typeface="Open Sans"/>
              <a:sym typeface="Open Sans"/>
            </a:endParaRPr>
          </a:p>
        </p:txBody>
      </p:sp>
      <p:sp>
        <p:nvSpPr>
          <p:cNvPr id="1961" name="Google Shape;1961;p2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218</a:t>
            </a:fld>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1965"/>
        <p:cNvGrpSpPr/>
        <p:nvPr/>
      </p:nvGrpSpPr>
      <p:grpSpPr>
        <a:xfrm>
          <a:off x="0" y="0"/>
          <a:ext cx="0" cy="0"/>
          <a:chOff x="0" y="0"/>
          <a:chExt cx="0" cy="0"/>
        </a:xfrm>
      </p:grpSpPr>
      <p:sp>
        <p:nvSpPr>
          <p:cNvPr id="1966" name="Google Shape;1966;p245"/>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ImageNet</a:t>
            </a:r>
            <a:endParaRPr sz="3000"/>
          </a:p>
        </p:txBody>
      </p:sp>
      <p:sp>
        <p:nvSpPr>
          <p:cNvPr id="1967" name="Google Shape;1967;p245"/>
          <p:cNvSpPr txBox="1"/>
          <p:nvPr/>
        </p:nvSpPr>
        <p:spPr>
          <a:xfrm>
            <a:off x="511550" y="872350"/>
            <a:ext cx="7329900" cy="4073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Open Sans"/>
                <a:ea typeface="Open Sans"/>
                <a:cs typeface="Open Sans"/>
                <a:sym typeface="Open Sans"/>
              </a:rPr>
              <a:t>ImageNet is an Image Database, and it is a “pivot” for many many DL models.</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Let’s go over </a:t>
            </a:r>
            <a:r>
              <a:rPr lang="en" sz="1200" u="sng">
                <a:solidFill>
                  <a:schemeClr val="hlink"/>
                </a:solidFill>
                <a:highlight>
                  <a:srgbClr val="FFFFFF"/>
                </a:highlight>
                <a:latin typeface="Open Sans"/>
                <a:ea typeface="Open Sans"/>
                <a:cs typeface="Open Sans"/>
                <a:sym typeface="Open Sans"/>
                <a:hlinkClick r:id="rId3"/>
              </a:rPr>
              <a:t>it</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It contains 1000 classes (full list </a:t>
            </a:r>
            <a:r>
              <a:rPr lang="en" sz="1200" u="sng">
                <a:solidFill>
                  <a:schemeClr val="hlink"/>
                </a:solidFill>
                <a:highlight>
                  <a:srgbClr val="FFFFFF"/>
                </a:highlight>
                <a:latin typeface="Open Sans"/>
                <a:ea typeface="Open Sans"/>
                <a:cs typeface="Open Sans"/>
                <a:sym typeface="Open Sans"/>
                <a:hlinkClick r:id="rId4"/>
              </a:rPr>
              <a:t>here</a:t>
            </a:r>
            <a:r>
              <a:rPr lang="en" sz="1200">
                <a:highlight>
                  <a:srgbClr val="FFFFFF"/>
                </a:highlight>
                <a:latin typeface="Open Sans"/>
                <a:ea typeface="Open Sans"/>
                <a:cs typeface="Open Sans"/>
                <a:sym typeface="Open Sans"/>
              </a:rPr>
              <a:t>), e.g.:</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i="1">
                <a:highlight>
                  <a:srgbClr val="FFFFFF"/>
                </a:highlight>
                <a:latin typeface="Open Sans"/>
                <a:ea typeface="Open Sans"/>
                <a:cs typeface="Open Sans"/>
                <a:sym typeface="Open Sans"/>
              </a:rPr>
              <a:t>	</a:t>
            </a:r>
            <a:r>
              <a:rPr lang="en" sz="800" i="1">
                <a:highlight>
                  <a:srgbClr val="FFFFFF"/>
                </a:highlight>
                <a:latin typeface="Open Sans"/>
                <a:ea typeface="Open Sans"/>
                <a:cs typeface="Open Sans"/>
                <a:sym typeface="Open Sans"/>
              </a:rPr>
              <a:t>{...</a:t>
            </a:r>
            <a:endParaRPr sz="800" i="1">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800" i="1">
                <a:highlight>
                  <a:srgbClr val="FFFFFF"/>
                </a:highlight>
                <a:latin typeface="Open Sans"/>
                <a:ea typeface="Open Sans"/>
                <a:cs typeface="Open Sans"/>
                <a:sym typeface="Open Sans"/>
              </a:rPr>
              <a:t>	54: 'hognose snake, puff adder, sand viper',</a:t>
            </a:r>
            <a:endParaRPr sz="800" i="1">
              <a:highlight>
                <a:srgbClr val="FFFFFF"/>
              </a:highlight>
              <a:latin typeface="Open Sans"/>
              <a:ea typeface="Open Sans"/>
              <a:cs typeface="Open Sans"/>
              <a:sym typeface="Open Sans"/>
            </a:endParaRPr>
          </a:p>
          <a:p>
            <a:pPr marL="0" lvl="0" indent="457200" algn="l" rtl="0">
              <a:lnSpc>
                <a:spcPct val="200000"/>
              </a:lnSpc>
              <a:spcBef>
                <a:spcPts val="800"/>
              </a:spcBef>
              <a:spcAft>
                <a:spcPts val="0"/>
              </a:spcAft>
              <a:buNone/>
            </a:pPr>
            <a:r>
              <a:rPr lang="en" sz="800" i="1">
                <a:highlight>
                  <a:srgbClr val="FFFFFF"/>
                </a:highlight>
                <a:latin typeface="Open Sans"/>
                <a:ea typeface="Open Sans"/>
                <a:cs typeface="Open Sans"/>
                <a:sym typeface="Open Sans"/>
              </a:rPr>
              <a:t>55: 'green snake, grass snake',</a:t>
            </a:r>
            <a:endParaRPr sz="800" i="1">
              <a:highlight>
                <a:srgbClr val="FFFFFF"/>
              </a:highlight>
              <a:latin typeface="Open Sans"/>
              <a:ea typeface="Open Sans"/>
              <a:cs typeface="Open Sans"/>
              <a:sym typeface="Open Sans"/>
            </a:endParaRPr>
          </a:p>
          <a:p>
            <a:pPr marL="0" lvl="0" indent="457200" algn="l" rtl="0">
              <a:lnSpc>
                <a:spcPct val="200000"/>
              </a:lnSpc>
              <a:spcBef>
                <a:spcPts val="800"/>
              </a:spcBef>
              <a:spcAft>
                <a:spcPts val="0"/>
              </a:spcAft>
              <a:buNone/>
            </a:pPr>
            <a:r>
              <a:rPr lang="en" sz="800" i="1">
                <a:highlight>
                  <a:srgbClr val="FFFFFF"/>
                </a:highlight>
                <a:latin typeface="Open Sans"/>
                <a:ea typeface="Open Sans"/>
                <a:cs typeface="Open Sans"/>
                <a:sym typeface="Open Sans"/>
              </a:rPr>
              <a:t>56: 'king snake, kingsnake',</a:t>
            </a:r>
            <a:endParaRPr sz="800" i="1">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800" i="1">
                <a:highlight>
                  <a:srgbClr val="FFFFFF"/>
                </a:highlight>
                <a:latin typeface="Open Sans"/>
                <a:ea typeface="Open Sans"/>
                <a:cs typeface="Open Sans"/>
                <a:sym typeface="Open Sans"/>
              </a:rPr>
              <a:t> 	57: 'garter snake, grass snake',</a:t>
            </a:r>
            <a:endParaRPr sz="800" i="1">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800" i="1">
                <a:highlight>
                  <a:srgbClr val="FFFFFF"/>
                </a:highlight>
                <a:latin typeface="Open Sans"/>
                <a:ea typeface="Open Sans"/>
                <a:cs typeface="Open Sans"/>
                <a:sym typeface="Open Sans"/>
              </a:rPr>
              <a:t> 	58: 'water snake',</a:t>
            </a:r>
            <a:endParaRPr sz="800" i="1">
              <a:highlight>
                <a:srgbClr val="FFFFFF"/>
              </a:highlight>
              <a:latin typeface="Open Sans"/>
              <a:ea typeface="Open Sans"/>
              <a:cs typeface="Open Sans"/>
              <a:sym typeface="Open Sans"/>
            </a:endParaRPr>
          </a:p>
          <a:p>
            <a:pPr marL="0" lvl="0" indent="457200" algn="l" rtl="0">
              <a:lnSpc>
                <a:spcPct val="200000"/>
              </a:lnSpc>
              <a:spcBef>
                <a:spcPts val="800"/>
              </a:spcBef>
              <a:spcAft>
                <a:spcPts val="0"/>
              </a:spcAft>
              <a:buNone/>
            </a:pPr>
            <a:r>
              <a:rPr lang="en" sz="800" i="1">
                <a:highlight>
                  <a:srgbClr val="FFFFFF"/>
                </a:highlight>
                <a:latin typeface="Open Sans"/>
                <a:ea typeface="Open Sans"/>
                <a:cs typeface="Open Sans"/>
                <a:sym typeface="Open Sans"/>
              </a:rPr>
              <a:t>...}</a:t>
            </a:r>
            <a:endParaRPr sz="800" i="1">
              <a:highlight>
                <a:srgbClr val="FFFFFF"/>
              </a:highlight>
              <a:latin typeface="Open Sans"/>
              <a:ea typeface="Open Sans"/>
              <a:cs typeface="Open Sans"/>
              <a:sym typeface="Open Sans"/>
            </a:endParaRPr>
          </a:p>
          <a:p>
            <a:pPr marL="0" lvl="0" indent="0" algn="l" rtl="0">
              <a:lnSpc>
                <a:spcPct val="200000"/>
              </a:lnSpc>
              <a:spcBef>
                <a:spcPts val="800"/>
              </a:spcBef>
              <a:spcAft>
                <a:spcPts val="800"/>
              </a:spcAft>
              <a:buNone/>
            </a:pPr>
            <a:endParaRPr sz="1200">
              <a:highlight>
                <a:srgbClr val="FFFFFF"/>
              </a:highlight>
              <a:latin typeface="Open Sans"/>
              <a:ea typeface="Open Sans"/>
              <a:cs typeface="Open Sans"/>
              <a:sym typeface="Open Sans"/>
            </a:endParaRPr>
          </a:p>
        </p:txBody>
      </p:sp>
      <p:sp>
        <p:nvSpPr>
          <p:cNvPr id="1968" name="Google Shape;1968;p2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219</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0"/>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Gradient Descent</a:t>
            </a:r>
            <a:endParaRPr/>
          </a:p>
        </p:txBody>
      </p:sp>
      <p:pic>
        <p:nvPicPr>
          <p:cNvPr id="281" name="Google Shape;281;p40"/>
          <p:cNvPicPr preferRelativeResize="0"/>
          <p:nvPr/>
        </p:nvPicPr>
        <p:blipFill rotWithShape="1">
          <a:blip r:embed="rId3">
            <a:alphaModFix/>
          </a:blip>
          <a:srcRect t="4852" b="2184"/>
          <a:stretch/>
        </p:blipFill>
        <p:spPr>
          <a:xfrm>
            <a:off x="2822250" y="1331425"/>
            <a:ext cx="3717250" cy="3426675"/>
          </a:xfrm>
          <a:prstGeom prst="rect">
            <a:avLst/>
          </a:prstGeom>
          <a:noFill/>
          <a:ln>
            <a:noFill/>
          </a:ln>
        </p:spPr>
      </p:pic>
      <p:sp>
        <p:nvSpPr>
          <p:cNvPr id="282" name="Google Shape;282;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246"/>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a:t>Deep Learning Model - Meet the best technique for baselines!</a:t>
            </a:r>
            <a:endParaRPr sz="3000"/>
          </a:p>
        </p:txBody>
      </p:sp>
      <p:sp>
        <p:nvSpPr>
          <p:cNvPr id="1974" name="Google Shape;1974;p246"/>
          <p:cNvSpPr txBox="1"/>
          <p:nvPr/>
        </p:nvSpPr>
        <p:spPr>
          <a:xfrm>
            <a:off x="511550" y="872350"/>
            <a:ext cx="7329900" cy="4073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Open Sans"/>
                <a:ea typeface="Open Sans"/>
                <a:cs typeface="Open Sans"/>
                <a:sym typeface="Open Sans"/>
              </a:rPr>
              <a:t>Instead of developing from scratch, a lot of ML practitioners use what is known as “pre-trained” models.</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Meaning, a model that was trained on some task (e.g. ImageNet), and now if we need it for another task (e.g. classify dogs vs. cats), we can definitely use it and thus “save” ourselves precious time.</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Training time can be hours, days, … so sometimes it is worth this effort.</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800"/>
              </a:spcAft>
              <a:buNone/>
            </a:pPr>
            <a:r>
              <a:rPr lang="en" sz="1200">
                <a:highlight>
                  <a:srgbClr val="FFFFFF"/>
                </a:highlight>
                <a:latin typeface="Open Sans"/>
                <a:ea typeface="Open Sans"/>
                <a:cs typeface="Open Sans"/>
                <a:sym typeface="Open Sans"/>
              </a:rPr>
              <a:t>This technique is also called “transfer learning”, because we transfer our learning from one task to another, and it is very common in the industry to use that technique.</a:t>
            </a:r>
            <a:endParaRPr sz="1200">
              <a:highlight>
                <a:srgbClr val="FFFFFF"/>
              </a:highlight>
              <a:latin typeface="Open Sans"/>
              <a:ea typeface="Open Sans"/>
              <a:cs typeface="Open Sans"/>
              <a:sym typeface="Open Sans"/>
            </a:endParaRPr>
          </a:p>
        </p:txBody>
      </p:sp>
      <p:sp>
        <p:nvSpPr>
          <p:cNvPr id="1975" name="Google Shape;1975;p2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220</a:t>
            </a:fld>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p247"/>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000"/>
              <a:t>Deep Learning Model - Meet the best technique for baselines!</a:t>
            </a:r>
            <a:endParaRPr sz="3000"/>
          </a:p>
        </p:txBody>
      </p:sp>
      <p:sp>
        <p:nvSpPr>
          <p:cNvPr id="1981" name="Google Shape;1981;p247"/>
          <p:cNvSpPr txBox="1"/>
          <p:nvPr/>
        </p:nvSpPr>
        <p:spPr>
          <a:xfrm>
            <a:off x="511550" y="872350"/>
            <a:ext cx="7329900" cy="28452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Open Sans"/>
                <a:ea typeface="Open Sans"/>
                <a:cs typeface="Open Sans"/>
                <a:sym typeface="Open Sans"/>
              </a:rPr>
              <a:t>Luckily, for our use-case, Keras supports pre-trained models which can be pretty easily used.</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Also, feel free to check Keras pre-trained models (</a:t>
            </a:r>
            <a:r>
              <a:rPr lang="en" sz="1200" u="sng">
                <a:solidFill>
                  <a:schemeClr val="hlink"/>
                </a:solidFill>
                <a:highlight>
                  <a:srgbClr val="FFFFFF"/>
                </a:highlight>
                <a:latin typeface="Open Sans"/>
                <a:ea typeface="Open Sans"/>
                <a:cs typeface="Open Sans"/>
                <a:sym typeface="Open Sans"/>
                <a:hlinkClick r:id="rId3"/>
              </a:rPr>
              <a:t>See here</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800"/>
              </a:spcAft>
              <a:buNone/>
            </a:pPr>
            <a:endParaRPr sz="1200">
              <a:highlight>
                <a:srgbClr val="FFFFFF"/>
              </a:highlight>
              <a:latin typeface="Open Sans"/>
              <a:ea typeface="Open Sans"/>
              <a:cs typeface="Open Sans"/>
              <a:sym typeface="Open Sans"/>
            </a:endParaRPr>
          </a:p>
        </p:txBody>
      </p:sp>
      <p:pic>
        <p:nvPicPr>
          <p:cNvPr id="1982" name="Google Shape;1982;p247"/>
          <p:cNvPicPr preferRelativeResize="0"/>
          <p:nvPr/>
        </p:nvPicPr>
        <p:blipFill>
          <a:blip r:embed="rId4">
            <a:alphaModFix/>
          </a:blip>
          <a:stretch>
            <a:fillRect/>
          </a:stretch>
        </p:blipFill>
        <p:spPr>
          <a:xfrm>
            <a:off x="640249" y="1670875"/>
            <a:ext cx="5637774" cy="1602425"/>
          </a:xfrm>
          <a:prstGeom prst="rect">
            <a:avLst/>
          </a:prstGeom>
          <a:noFill/>
          <a:ln>
            <a:noFill/>
          </a:ln>
        </p:spPr>
      </p:pic>
      <p:sp>
        <p:nvSpPr>
          <p:cNvPr id="1983" name="Google Shape;1983;p247"/>
          <p:cNvSpPr txBox="1"/>
          <p:nvPr/>
        </p:nvSpPr>
        <p:spPr>
          <a:xfrm>
            <a:off x="7394225" y="1636900"/>
            <a:ext cx="1474500" cy="338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Relevant imports</a:t>
            </a:r>
            <a:endParaRPr sz="1000" i="1">
              <a:latin typeface="Open Sans"/>
              <a:ea typeface="Open Sans"/>
              <a:cs typeface="Open Sans"/>
              <a:sym typeface="Open Sans"/>
            </a:endParaRPr>
          </a:p>
        </p:txBody>
      </p:sp>
      <p:cxnSp>
        <p:nvCxnSpPr>
          <p:cNvPr id="1984" name="Google Shape;1984;p247"/>
          <p:cNvCxnSpPr>
            <a:stCxn id="1983" idx="1"/>
          </p:cNvCxnSpPr>
          <p:nvPr/>
        </p:nvCxnSpPr>
        <p:spPr>
          <a:xfrm flipH="1">
            <a:off x="5341025" y="1806250"/>
            <a:ext cx="2053200" cy="138600"/>
          </a:xfrm>
          <a:prstGeom prst="straightConnector1">
            <a:avLst/>
          </a:prstGeom>
          <a:noFill/>
          <a:ln w="9525" cap="flat" cmpd="sng">
            <a:solidFill>
              <a:schemeClr val="accent4"/>
            </a:solidFill>
            <a:prstDash val="solid"/>
            <a:round/>
            <a:headEnd type="none" w="med" len="med"/>
            <a:tailEnd type="triangle" w="med" len="med"/>
          </a:ln>
        </p:spPr>
      </p:cxnSp>
      <p:sp>
        <p:nvSpPr>
          <p:cNvPr id="1985" name="Google Shape;1985;p247"/>
          <p:cNvSpPr txBox="1"/>
          <p:nvPr/>
        </p:nvSpPr>
        <p:spPr>
          <a:xfrm>
            <a:off x="7546625" y="3618100"/>
            <a:ext cx="1474500" cy="8004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Loading a pretrained model (the weights were downloaded before)</a:t>
            </a:r>
            <a:endParaRPr sz="1000" i="1">
              <a:latin typeface="Open Sans"/>
              <a:ea typeface="Open Sans"/>
              <a:cs typeface="Open Sans"/>
              <a:sym typeface="Open Sans"/>
            </a:endParaRPr>
          </a:p>
        </p:txBody>
      </p:sp>
      <p:cxnSp>
        <p:nvCxnSpPr>
          <p:cNvPr id="1986" name="Google Shape;1986;p247"/>
          <p:cNvCxnSpPr>
            <a:stCxn id="1985" idx="1"/>
          </p:cNvCxnSpPr>
          <p:nvPr/>
        </p:nvCxnSpPr>
        <p:spPr>
          <a:xfrm rot="10800000">
            <a:off x="5545625" y="3596500"/>
            <a:ext cx="2001000" cy="421800"/>
          </a:xfrm>
          <a:prstGeom prst="straightConnector1">
            <a:avLst/>
          </a:prstGeom>
          <a:noFill/>
          <a:ln w="9525" cap="flat" cmpd="sng">
            <a:solidFill>
              <a:schemeClr val="accent4"/>
            </a:solidFill>
            <a:prstDash val="solid"/>
            <a:round/>
            <a:headEnd type="none" w="med" len="med"/>
            <a:tailEnd type="triangle" w="med" len="med"/>
          </a:ln>
        </p:spPr>
      </p:cxnSp>
      <p:sp>
        <p:nvSpPr>
          <p:cNvPr id="1987" name="Google Shape;1987;p247"/>
          <p:cNvSpPr txBox="1"/>
          <p:nvPr/>
        </p:nvSpPr>
        <p:spPr>
          <a:xfrm>
            <a:off x="663950" y="4377550"/>
            <a:ext cx="7329900" cy="5598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Open Sans"/>
                <a:ea typeface="Open Sans"/>
                <a:cs typeface="Open Sans"/>
                <a:sym typeface="Open Sans"/>
              </a:rPr>
              <a:t>Following this step, we have a Keras model which can be used for training, evaluation, prediction, and everything we know</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800"/>
              </a:spcAft>
              <a:buNone/>
            </a:pPr>
            <a:endParaRPr sz="1200">
              <a:highlight>
                <a:srgbClr val="FFFFFF"/>
              </a:highlight>
              <a:latin typeface="Open Sans"/>
              <a:ea typeface="Open Sans"/>
              <a:cs typeface="Open Sans"/>
              <a:sym typeface="Open Sans"/>
            </a:endParaRPr>
          </a:p>
        </p:txBody>
      </p:sp>
      <p:sp>
        <p:nvSpPr>
          <p:cNvPr id="1988" name="Google Shape;1988;p2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3"/>
                                        </p:tgtEl>
                                        <p:attrNameLst>
                                          <p:attrName>style.visibility</p:attrName>
                                        </p:attrNameLst>
                                      </p:cBhvr>
                                      <p:to>
                                        <p:strVal val="visible"/>
                                      </p:to>
                                    </p:set>
                                    <p:animEffect transition="in" filter="fade">
                                      <p:cBhvr>
                                        <p:cTn id="7" dur="1000"/>
                                        <p:tgtEl>
                                          <p:spTgt spid="1983"/>
                                        </p:tgtEl>
                                      </p:cBhvr>
                                    </p:animEffect>
                                  </p:childTnLst>
                                </p:cTn>
                              </p:par>
                              <p:par>
                                <p:cTn id="8" presetID="10" presetClass="entr" presetSubtype="0" fill="hold" nodeType="withEffect">
                                  <p:stCondLst>
                                    <p:cond delay="0"/>
                                  </p:stCondLst>
                                  <p:childTnLst>
                                    <p:set>
                                      <p:cBhvr>
                                        <p:cTn id="9" dur="1" fill="hold">
                                          <p:stCondLst>
                                            <p:cond delay="0"/>
                                          </p:stCondLst>
                                        </p:cTn>
                                        <p:tgtEl>
                                          <p:spTgt spid="1984"/>
                                        </p:tgtEl>
                                        <p:attrNameLst>
                                          <p:attrName>style.visibility</p:attrName>
                                        </p:attrNameLst>
                                      </p:cBhvr>
                                      <p:to>
                                        <p:strVal val="visible"/>
                                      </p:to>
                                    </p:set>
                                    <p:animEffect transition="in" filter="fade">
                                      <p:cBhvr>
                                        <p:cTn id="10" dur="1000"/>
                                        <p:tgtEl>
                                          <p:spTgt spid="198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86"/>
                                        </p:tgtEl>
                                        <p:attrNameLst>
                                          <p:attrName>style.visibility</p:attrName>
                                        </p:attrNameLst>
                                      </p:cBhvr>
                                      <p:to>
                                        <p:strVal val="visible"/>
                                      </p:to>
                                    </p:set>
                                    <p:animEffect transition="in" filter="fade">
                                      <p:cBhvr>
                                        <p:cTn id="15" dur="1000"/>
                                        <p:tgtEl>
                                          <p:spTgt spid="1986"/>
                                        </p:tgtEl>
                                      </p:cBhvr>
                                    </p:animEffect>
                                  </p:childTnLst>
                                </p:cTn>
                              </p:par>
                              <p:par>
                                <p:cTn id="16" presetID="10" presetClass="entr" presetSubtype="0" fill="hold" nodeType="withEffect">
                                  <p:stCondLst>
                                    <p:cond delay="0"/>
                                  </p:stCondLst>
                                  <p:childTnLst>
                                    <p:set>
                                      <p:cBhvr>
                                        <p:cTn id="17" dur="1" fill="hold">
                                          <p:stCondLst>
                                            <p:cond delay="0"/>
                                          </p:stCondLst>
                                        </p:cTn>
                                        <p:tgtEl>
                                          <p:spTgt spid="1985"/>
                                        </p:tgtEl>
                                        <p:attrNameLst>
                                          <p:attrName>style.visibility</p:attrName>
                                        </p:attrNameLst>
                                      </p:cBhvr>
                                      <p:to>
                                        <p:strVal val="visible"/>
                                      </p:to>
                                    </p:set>
                                    <p:animEffect transition="in" filter="fade">
                                      <p:cBhvr>
                                        <p:cTn id="18" dur="1000"/>
                                        <p:tgtEl>
                                          <p:spTgt spid="19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248"/>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Deep Learning Model - test code</a:t>
            </a:r>
            <a:endParaRPr sz="3000"/>
          </a:p>
        </p:txBody>
      </p:sp>
      <p:pic>
        <p:nvPicPr>
          <p:cNvPr id="1994" name="Google Shape;1994;p248"/>
          <p:cNvPicPr preferRelativeResize="0"/>
          <p:nvPr/>
        </p:nvPicPr>
        <p:blipFill>
          <a:blip r:embed="rId3">
            <a:alphaModFix/>
          </a:blip>
          <a:stretch>
            <a:fillRect/>
          </a:stretch>
        </p:blipFill>
        <p:spPr>
          <a:xfrm>
            <a:off x="364075" y="980900"/>
            <a:ext cx="3897500" cy="2930676"/>
          </a:xfrm>
          <a:prstGeom prst="rect">
            <a:avLst/>
          </a:prstGeom>
          <a:noFill/>
          <a:ln>
            <a:noFill/>
          </a:ln>
        </p:spPr>
      </p:pic>
      <p:sp>
        <p:nvSpPr>
          <p:cNvPr id="1995" name="Google Shape;1995;p248"/>
          <p:cNvSpPr txBox="1"/>
          <p:nvPr/>
        </p:nvSpPr>
        <p:spPr>
          <a:xfrm>
            <a:off x="6582850" y="1055438"/>
            <a:ext cx="1474500" cy="338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Process image</a:t>
            </a:r>
            <a:endParaRPr sz="1000" i="1">
              <a:latin typeface="Open Sans"/>
              <a:ea typeface="Open Sans"/>
              <a:cs typeface="Open Sans"/>
              <a:sym typeface="Open Sans"/>
            </a:endParaRPr>
          </a:p>
        </p:txBody>
      </p:sp>
      <p:cxnSp>
        <p:nvCxnSpPr>
          <p:cNvPr id="1996" name="Google Shape;1996;p248"/>
          <p:cNvCxnSpPr>
            <a:stCxn id="1995" idx="1"/>
          </p:cNvCxnSpPr>
          <p:nvPr/>
        </p:nvCxnSpPr>
        <p:spPr>
          <a:xfrm flipH="1">
            <a:off x="4529650" y="1224788"/>
            <a:ext cx="2053200" cy="138600"/>
          </a:xfrm>
          <a:prstGeom prst="straightConnector1">
            <a:avLst/>
          </a:prstGeom>
          <a:noFill/>
          <a:ln w="9525" cap="flat" cmpd="sng">
            <a:solidFill>
              <a:schemeClr val="accent4"/>
            </a:solidFill>
            <a:prstDash val="solid"/>
            <a:round/>
            <a:headEnd type="none" w="med" len="med"/>
            <a:tailEnd type="triangle" w="med" len="med"/>
          </a:ln>
        </p:spPr>
      </p:cxnSp>
      <p:sp>
        <p:nvSpPr>
          <p:cNvPr id="1997" name="Google Shape;1997;p248"/>
          <p:cNvSpPr txBox="1"/>
          <p:nvPr/>
        </p:nvSpPr>
        <p:spPr>
          <a:xfrm>
            <a:off x="6735250" y="3036638"/>
            <a:ext cx="1474500" cy="338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Predict class</a:t>
            </a:r>
            <a:endParaRPr sz="1000" i="1">
              <a:latin typeface="Open Sans"/>
              <a:ea typeface="Open Sans"/>
              <a:cs typeface="Open Sans"/>
              <a:sym typeface="Open Sans"/>
            </a:endParaRPr>
          </a:p>
        </p:txBody>
      </p:sp>
      <p:cxnSp>
        <p:nvCxnSpPr>
          <p:cNvPr id="1998" name="Google Shape;1998;p248"/>
          <p:cNvCxnSpPr>
            <a:stCxn id="1997" idx="1"/>
          </p:cNvCxnSpPr>
          <p:nvPr/>
        </p:nvCxnSpPr>
        <p:spPr>
          <a:xfrm rot="10800000">
            <a:off x="4734250" y="2784188"/>
            <a:ext cx="2001000" cy="421800"/>
          </a:xfrm>
          <a:prstGeom prst="straightConnector1">
            <a:avLst/>
          </a:prstGeom>
          <a:noFill/>
          <a:ln w="9525" cap="flat" cmpd="sng">
            <a:solidFill>
              <a:schemeClr val="accent4"/>
            </a:solidFill>
            <a:prstDash val="solid"/>
            <a:round/>
            <a:headEnd type="none" w="med" len="med"/>
            <a:tailEnd type="triangle" w="med" len="med"/>
          </a:ln>
        </p:spPr>
      </p:cxnSp>
      <p:sp>
        <p:nvSpPr>
          <p:cNvPr id="1999" name="Google Shape;1999;p248"/>
          <p:cNvSpPr txBox="1"/>
          <p:nvPr/>
        </p:nvSpPr>
        <p:spPr>
          <a:xfrm>
            <a:off x="564450" y="4289775"/>
            <a:ext cx="759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We can also write relevant functions that will be used for preprocessing, predicting, etc.</a:t>
            </a:r>
            <a:endParaRPr>
              <a:latin typeface="Open Sans"/>
              <a:ea typeface="Open Sans"/>
              <a:cs typeface="Open Sans"/>
              <a:sym typeface="Open Sans"/>
            </a:endParaRPr>
          </a:p>
        </p:txBody>
      </p:sp>
      <p:sp>
        <p:nvSpPr>
          <p:cNvPr id="2000" name="Google Shape;2000;p2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95"/>
                                        </p:tgtEl>
                                        <p:attrNameLst>
                                          <p:attrName>style.visibility</p:attrName>
                                        </p:attrNameLst>
                                      </p:cBhvr>
                                      <p:to>
                                        <p:strVal val="visible"/>
                                      </p:to>
                                    </p:set>
                                    <p:animEffect transition="in" filter="fade">
                                      <p:cBhvr>
                                        <p:cTn id="7" dur="1000"/>
                                        <p:tgtEl>
                                          <p:spTgt spid="1995"/>
                                        </p:tgtEl>
                                      </p:cBhvr>
                                    </p:animEffect>
                                  </p:childTnLst>
                                </p:cTn>
                              </p:par>
                              <p:par>
                                <p:cTn id="8" presetID="10" presetClass="entr" presetSubtype="0" fill="hold" nodeType="withEffect">
                                  <p:stCondLst>
                                    <p:cond delay="0"/>
                                  </p:stCondLst>
                                  <p:childTnLst>
                                    <p:set>
                                      <p:cBhvr>
                                        <p:cTn id="9" dur="1" fill="hold">
                                          <p:stCondLst>
                                            <p:cond delay="0"/>
                                          </p:stCondLst>
                                        </p:cTn>
                                        <p:tgtEl>
                                          <p:spTgt spid="1996"/>
                                        </p:tgtEl>
                                        <p:attrNameLst>
                                          <p:attrName>style.visibility</p:attrName>
                                        </p:attrNameLst>
                                      </p:cBhvr>
                                      <p:to>
                                        <p:strVal val="visible"/>
                                      </p:to>
                                    </p:set>
                                    <p:animEffect transition="in" filter="fade">
                                      <p:cBhvr>
                                        <p:cTn id="10" dur="1000"/>
                                        <p:tgtEl>
                                          <p:spTgt spid="199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97"/>
                                        </p:tgtEl>
                                        <p:attrNameLst>
                                          <p:attrName>style.visibility</p:attrName>
                                        </p:attrNameLst>
                                      </p:cBhvr>
                                      <p:to>
                                        <p:strVal val="visible"/>
                                      </p:to>
                                    </p:set>
                                    <p:animEffect transition="in" filter="fade">
                                      <p:cBhvr>
                                        <p:cTn id="15" dur="1000"/>
                                        <p:tgtEl>
                                          <p:spTgt spid="1997"/>
                                        </p:tgtEl>
                                      </p:cBhvr>
                                    </p:animEffect>
                                  </p:childTnLst>
                                </p:cTn>
                              </p:par>
                              <p:par>
                                <p:cTn id="16" presetID="10" presetClass="entr" presetSubtype="0" fill="hold" nodeType="withEffect">
                                  <p:stCondLst>
                                    <p:cond delay="0"/>
                                  </p:stCondLst>
                                  <p:childTnLst>
                                    <p:set>
                                      <p:cBhvr>
                                        <p:cTn id="17" dur="1" fill="hold">
                                          <p:stCondLst>
                                            <p:cond delay="0"/>
                                          </p:stCondLst>
                                        </p:cTn>
                                        <p:tgtEl>
                                          <p:spTgt spid="1998"/>
                                        </p:tgtEl>
                                        <p:attrNameLst>
                                          <p:attrName>style.visibility</p:attrName>
                                        </p:attrNameLst>
                                      </p:cBhvr>
                                      <p:to>
                                        <p:strVal val="visible"/>
                                      </p:to>
                                    </p:set>
                                    <p:animEffect transition="in" filter="fade">
                                      <p:cBhvr>
                                        <p:cTn id="18" dur="1000"/>
                                        <p:tgtEl>
                                          <p:spTgt spid="1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2004"/>
        <p:cNvGrpSpPr/>
        <p:nvPr/>
      </p:nvGrpSpPr>
      <p:grpSpPr>
        <a:xfrm>
          <a:off x="0" y="0"/>
          <a:ext cx="0" cy="0"/>
          <a:chOff x="0" y="0"/>
          <a:chExt cx="0" cy="0"/>
        </a:xfrm>
      </p:grpSpPr>
      <p:sp>
        <p:nvSpPr>
          <p:cNvPr id="2005" name="Google Shape;2005;p249"/>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Deep Learning Model</a:t>
            </a:r>
            <a:endParaRPr sz="3000"/>
          </a:p>
        </p:txBody>
      </p:sp>
      <p:sp>
        <p:nvSpPr>
          <p:cNvPr id="2006" name="Google Shape;2006;p249"/>
          <p:cNvSpPr txBox="1"/>
          <p:nvPr/>
        </p:nvSpPr>
        <p:spPr>
          <a:xfrm>
            <a:off x="6582850" y="1055438"/>
            <a:ext cx="1474500" cy="4926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We are ready, let’s test the model</a:t>
            </a:r>
            <a:endParaRPr sz="1000" i="1">
              <a:latin typeface="Open Sans"/>
              <a:ea typeface="Open Sans"/>
              <a:cs typeface="Open Sans"/>
              <a:sym typeface="Open Sans"/>
            </a:endParaRPr>
          </a:p>
        </p:txBody>
      </p:sp>
      <p:cxnSp>
        <p:nvCxnSpPr>
          <p:cNvPr id="2007" name="Google Shape;2007;p249"/>
          <p:cNvCxnSpPr>
            <a:stCxn id="2006" idx="1"/>
          </p:cNvCxnSpPr>
          <p:nvPr/>
        </p:nvCxnSpPr>
        <p:spPr>
          <a:xfrm flipH="1">
            <a:off x="4529650" y="1301738"/>
            <a:ext cx="2053200" cy="138600"/>
          </a:xfrm>
          <a:prstGeom prst="straightConnector1">
            <a:avLst/>
          </a:prstGeom>
          <a:noFill/>
          <a:ln w="9525" cap="flat" cmpd="sng">
            <a:solidFill>
              <a:schemeClr val="accent4"/>
            </a:solidFill>
            <a:prstDash val="solid"/>
            <a:round/>
            <a:headEnd type="none" w="med" len="med"/>
            <a:tailEnd type="triangle" w="med" len="med"/>
          </a:ln>
        </p:spPr>
      </p:cxnSp>
      <p:pic>
        <p:nvPicPr>
          <p:cNvPr id="2008" name="Google Shape;2008;p249"/>
          <p:cNvPicPr preferRelativeResize="0"/>
          <p:nvPr/>
        </p:nvPicPr>
        <p:blipFill>
          <a:blip r:embed="rId3">
            <a:alphaModFix/>
          </a:blip>
          <a:stretch>
            <a:fillRect/>
          </a:stretch>
        </p:blipFill>
        <p:spPr>
          <a:xfrm>
            <a:off x="191775" y="1001100"/>
            <a:ext cx="4105049" cy="1183550"/>
          </a:xfrm>
          <a:prstGeom prst="rect">
            <a:avLst/>
          </a:prstGeom>
          <a:noFill/>
          <a:ln>
            <a:noFill/>
          </a:ln>
        </p:spPr>
      </p:pic>
      <p:sp>
        <p:nvSpPr>
          <p:cNvPr id="2009" name="Google Shape;2009;p2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6"/>
                                        </p:tgtEl>
                                        <p:attrNameLst>
                                          <p:attrName>style.visibility</p:attrName>
                                        </p:attrNameLst>
                                      </p:cBhvr>
                                      <p:to>
                                        <p:strVal val="visible"/>
                                      </p:to>
                                    </p:set>
                                    <p:animEffect transition="in" filter="fade">
                                      <p:cBhvr>
                                        <p:cTn id="7" dur="1000"/>
                                        <p:tgtEl>
                                          <p:spTgt spid="2006"/>
                                        </p:tgtEl>
                                      </p:cBhvr>
                                    </p:animEffect>
                                  </p:childTnLst>
                                </p:cTn>
                              </p:par>
                              <p:par>
                                <p:cTn id="8" presetID="10" presetClass="entr" presetSubtype="0" fill="hold" nodeType="withEffect">
                                  <p:stCondLst>
                                    <p:cond delay="0"/>
                                  </p:stCondLst>
                                  <p:childTnLst>
                                    <p:set>
                                      <p:cBhvr>
                                        <p:cTn id="9" dur="1" fill="hold">
                                          <p:stCondLst>
                                            <p:cond delay="0"/>
                                          </p:stCondLst>
                                        </p:cTn>
                                        <p:tgtEl>
                                          <p:spTgt spid="2007"/>
                                        </p:tgtEl>
                                        <p:attrNameLst>
                                          <p:attrName>style.visibility</p:attrName>
                                        </p:attrNameLst>
                                      </p:cBhvr>
                                      <p:to>
                                        <p:strVal val="visible"/>
                                      </p:to>
                                    </p:set>
                                    <p:animEffect transition="in" filter="fade">
                                      <p:cBhvr>
                                        <p:cTn id="10" dur="1000"/>
                                        <p:tgtEl>
                                          <p:spTgt spid="20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2013"/>
        <p:cNvGrpSpPr/>
        <p:nvPr/>
      </p:nvGrpSpPr>
      <p:grpSpPr>
        <a:xfrm>
          <a:off x="0" y="0"/>
          <a:ext cx="0" cy="0"/>
          <a:chOff x="0" y="0"/>
          <a:chExt cx="0" cy="0"/>
        </a:xfrm>
      </p:grpSpPr>
      <p:sp>
        <p:nvSpPr>
          <p:cNvPr id="2014" name="Google Shape;2014;p250"/>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Next - Flask API!</a:t>
            </a:r>
            <a:endParaRPr sz="3000"/>
          </a:p>
        </p:txBody>
      </p:sp>
      <p:sp>
        <p:nvSpPr>
          <p:cNvPr id="2015" name="Google Shape;2015;p250"/>
          <p:cNvSpPr txBox="1"/>
          <p:nvPr/>
        </p:nvSpPr>
        <p:spPr>
          <a:xfrm>
            <a:off x="511550" y="872350"/>
            <a:ext cx="7329900" cy="4073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Open Sans"/>
                <a:ea typeface="Open Sans"/>
                <a:cs typeface="Open Sans"/>
                <a:sym typeface="Open Sans"/>
              </a:rPr>
              <a:t>Now that we are happy with our model, it’s time to wrap it up with an API.</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Flask helps us a lot with that, as we’ve seen!</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As a reminder, Flask is a micro web framework written in Python, it provides functionalities for building web applications, managing HTTP requests, rendering templates and so on.</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We can also use Flask-Uploads which allows your application to flexibly and efficiently handle file uploading and serving the uploaded files.</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800"/>
              </a:spcAft>
              <a:buNone/>
            </a:pPr>
            <a:endParaRPr sz="1200">
              <a:highlight>
                <a:srgbClr val="FFFFFF"/>
              </a:highlight>
              <a:latin typeface="Open Sans"/>
              <a:ea typeface="Open Sans"/>
              <a:cs typeface="Open Sans"/>
              <a:sym typeface="Open Sans"/>
            </a:endParaRPr>
          </a:p>
        </p:txBody>
      </p:sp>
      <p:sp>
        <p:nvSpPr>
          <p:cNvPr id="2016" name="Google Shape;2016;p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224</a:t>
            </a:fld>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2020"/>
        <p:cNvGrpSpPr/>
        <p:nvPr/>
      </p:nvGrpSpPr>
      <p:grpSpPr>
        <a:xfrm>
          <a:off x="0" y="0"/>
          <a:ext cx="0" cy="0"/>
          <a:chOff x="0" y="0"/>
          <a:chExt cx="0" cy="0"/>
        </a:xfrm>
      </p:grpSpPr>
      <p:sp>
        <p:nvSpPr>
          <p:cNvPr id="2021" name="Google Shape;2021;p251"/>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Next - Flask API!</a:t>
            </a:r>
            <a:endParaRPr sz="3000"/>
          </a:p>
        </p:txBody>
      </p:sp>
      <p:pic>
        <p:nvPicPr>
          <p:cNvPr id="2022" name="Google Shape;2022;p251"/>
          <p:cNvPicPr preferRelativeResize="0"/>
          <p:nvPr/>
        </p:nvPicPr>
        <p:blipFill>
          <a:blip r:embed="rId3">
            <a:alphaModFix/>
          </a:blip>
          <a:stretch>
            <a:fillRect/>
          </a:stretch>
        </p:blipFill>
        <p:spPr>
          <a:xfrm>
            <a:off x="231425" y="846600"/>
            <a:ext cx="4738980" cy="4027376"/>
          </a:xfrm>
          <a:prstGeom prst="rect">
            <a:avLst/>
          </a:prstGeom>
          <a:noFill/>
          <a:ln>
            <a:noFill/>
          </a:ln>
        </p:spPr>
      </p:pic>
      <p:sp>
        <p:nvSpPr>
          <p:cNvPr id="2023" name="Google Shape;2023;p251"/>
          <p:cNvSpPr txBox="1"/>
          <p:nvPr/>
        </p:nvSpPr>
        <p:spPr>
          <a:xfrm>
            <a:off x="7013225" y="1027300"/>
            <a:ext cx="1474500" cy="338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Relevant imports</a:t>
            </a:r>
            <a:endParaRPr sz="1000" i="1">
              <a:latin typeface="Open Sans"/>
              <a:ea typeface="Open Sans"/>
              <a:cs typeface="Open Sans"/>
              <a:sym typeface="Open Sans"/>
            </a:endParaRPr>
          </a:p>
        </p:txBody>
      </p:sp>
      <p:cxnSp>
        <p:nvCxnSpPr>
          <p:cNvPr id="2024" name="Google Shape;2024;p251"/>
          <p:cNvCxnSpPr>
            <a:stCxn id="2023" idx="1"/>
          </p:cNvCxnSpPr>
          <p:nvPr/>
        </p:nvCxnSpPr>
        <p:spPr>
          <a:xfrm flipH="1">
            <a:off x="4960025" y="1196650"/>
            <a:ext cx="2053200" cy="138600"/>
          </a:xfrm>
          <a:prstGeom prst="straightConnector1">
            <a:avLst/>
          </a:prstGeom>
          <a:noFill/>
          <a:ln w="9525" cap="flat" cmpd="sng">
            <a:solidFill>
              <a:schemeClr val="accent4"/>
            </a:solidFill>
            <a:prstDash val="solid"/>
            <a:round/>
            <a:headEnd type="none" w="med" len="med"/>
            <a:tailEnd type="triangle" w="med" len="med"/>
          </a:ln>
        </p:spPr>
      </p:cxnSp>
      <p:sp>
        <p:nvSpPr>
          <p:cNvPr id="2025" name="Google Shape;2025;p251"/>
          <p:cNvSpPr txBox="1"/>
          <p:nvPr/>
        </p:nvSpPr>
        <p:spPr>
          <a:xfrm>
            <a:off x="6937025" y="2322700"/>
            <a:ext cx="1474500" cy="4926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Instantiation (app, photos)</a:t>
            </a:r>
            <a:endParaRPr sz="1000" i="1">
              <a:latin typeface="Open Sans"/>
              <a:ea typeface="Open Sans"/>
              <a:cs typeface="Open Sans"/>
              <a:sym typeface="Open Sans"/>
            </a:endParaRPr>
          </a:p>
        </p:txBody>
      </p:sp>
      <p:cxnSp>
        <p:nvCxnSpPr>
          <p:cNvPr id="2026" name="Google Shape;2026;p251"/>
          <p:cNvCxnSpPr>
            <a:stCxn id="2025" idx="1"/>
          </p:cNvCxnSpPr>
          <p:nvPr/>
        </p:nvCxnSpPr>
        <p:spPr>
          <a:xfrm rot="10800000">
            <a:off x="3238625" y="2533000"/>
            <a:ext cx="3698400" cy="36000"/>
          </a:xfrm>
          <a:prstGeom prst="straightConnector1">
            <a:avLst/>
          </a:prstGeom>
          <a:noFill/>
          <a:ln w="9525" cap="flat" cmpd="sng">
            <a:solidFill>
              <a:schemeClr val="accent4"/>
            </a:solidFill>
            <a:prstDash val="solid"/>
            <a:round/>
            <a:headEnd type="none" w="med" len="med"/>
            <a:tailEnd type="triangle" w="med" len="med"/>
          </a:ln>
        </p:spPr>
      </p:cxnSp>
      <p:sp>
        <p:nvSpPr>
          <p:cNvPr id="2027" name="Google Shape;2027;p251"/>
          <p:cNvSpPr txBox="1"/>
          <p:nvPr/>
        </p:nvSpPr>
        <p:spPr>
          <a:xfrm>
            <a:off x="7411973" y="3313300"/>
            <a:ext cx="1152000" cy="338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configuration</a:t>
            </a:r>
            <a:endParaRPr sz="1000" i="1">
              <a:latin typeface="Open Sans"/>
              <a:ea typeface="Open Sans"/>
              <a:cs typeface="Open Sans"/>
              <a:sym typeface="Open Sans"/>
            </a:endParaRPr>
          </a:p>
        </p:txBody>
      </p:sp>
      <p:cxnSp>
        <p:nvCxnSpPr>
          <p:cNvPr id="2028" name="Google Shape;2028;p251"/>
          <p:cNvCxnSpPr>
            <a:stCxn id="2027" idx="1"/>
          </p:cNvCxnSpPr>
          <p:nvPr/>
        </p:nvCxnSpPr>
        <p:spPr>
          <a:xfrm rot="10800000">
            <a:off x="4522673" y="3446650"/>
            <a:ext cx="2889300" cy="36000"/>
          </a:xfrm>
          <a:prstGeom prst="straightConnector1">
            <a:avLst/>
          </a:prstGeom>
          <a:noFill/>
          <a:ln w="9525" cap="flat" cmpd="sng">
            <a:solidFill>
              <a:schemeClr val="accent4"/>
            </a:solidFill>
            <a:prstDash val="solid"/>
            <a:round/>
            <a:headEnd type="none" w="med" len="med"/>
            <a:tailEnd type="triangle" w="med" len="med"/>
          </a:ln>
        </p:spPr>
      </p:cxnSp>
      <p:sp>
        <p:nvSpPr>
          <p:cNvPr id="2029" name="Google Shape;2029;p251"/>
          <p:cNvSpPr txBox="1"/>
          <p:nvPr/>
        </p:nvSpPr>
        <p:spPr>
          <a:xfrm>
            <a:off x="6893275" y="4227700"/>
            <a:ext cx="1670700" cy="338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Routing (HTTP GET, POST)</a:t>
            </a:r>
            <a:endParaRPr sz="1000" i="1">
              <a:latin typeface="Open Sans"/>
              <a:ea typeface="Open Sans"/>
              <a:cs typeface="Open Sans"/>
              <a:sym typeface="Open Sans"/>
            </a:endParaRPr>
          </a:p>
        </p:txBody>
      </p:sp>
      <p:cxnSp>
        <p:nvCxnSpPr>
          <p:cNvPr id="2030" name="Google Shape;2030;p251"/>
          <p:cNvCxnSpPr>
            <a:stCxn id="2029" idx="1"/>
          </p:cNvCxnSpPr>
          <p:nvPr/>
        </p:nvCxnSpPr>
        <p:spPr>
          <a:xfrm rot="10800000">
            <a:off x="4003975" y="4361050"/>
            <a:ext cx="2889300" cy="36000"/>
          </a:xfrm>
          <a:prstGeom prst="straightConnector1">
            <a:avLst/>
          </a:prstGeom>
          <a:noFill/>
          <a:ln w="9525" cap="flat" cmpd="sng">
            <a:solidFill>
              <a:schemeClr val="accent4"/>
            </a:solidFill>
            <a:prstDash val="solid"/>
            <a:round/>
            <a:headEnd type="none" w="med" len="med"/>
            <a:tailEnd type="triangle" w="med" len="med"/>
          </a:ln>
        </p:spPr>
      </p:cxnSp>
      <p:sp>
        <p:nvSpPr>
          <p:cNvPr id="2031" name="Google Shape;2031;p2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23"/>
                                        </p:tgtEl>
                                        <p:attrNameLst>
                                          <p:attrName>style.visibility</p:attrName>
                                        </p:attrNameLst>
                                      </p:cBhvr>
                                      <p:to>
                                        <p:strVal val="visible"/>
                                      </p:to>
                                    </p:set>
                                    <p:animEffect transition="in" filter="fade">
                                      <p:cBhvr>
                                        <p:cTn id="7" dur="1000"/>
                                        <p:tgtEl>
                                          <p:spTgt spid="2023"/>
                                        </p:tgtEl>
                                      </p:cBhvr>
                                    </p:animEffect>
                                  </p:childTnLst>
                                </p:cTn>
                              </p:par>
                              <p:par>
                                <p:cTn id="8" presetID="10" presetClass="entr" presetSubtype="0" fill="hold" nodeType="withEffect">
                                  <p:stCondLst>
                                    <p:cond delay="0"/>
                                  </p:stCondLst>
                                  <p:childTnLst>
                                    <p:set>
                                      <p:cBhvr>
                                        <p:cTn id="9" dur="1" fill="hold">
                                          <p:stCondLst>
                                            <p:cond delay="0"/>
                                          </p:stCondLst>
                                        </p:cTn>
                                        <p:tgtEl>
                                          <p:spTgt spid="2024"/>
                                        </p:tgtEl>
                                        <p:attrNameLst>
                                          <p:attrName>style.visibility</p:attrName>
                                        </p:attrNameLst>
                                      </p:cBhvr>
                                      <p:to>
                                        <p:strVal val="visible"/>
                                      </p:to>
                                    </p:set>
                                    <p:animEffect transition="in" filter="fade">
                                      <p:cBhvr>
                                        <p:cTn id="10" dur="1000"/>
                                        <p:tgtEl>
                                          <p:spTgt spid="20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25"/>
                                        </p:tgtEl>
                                        <p:attrNameLst>
                                          <p:attrName>style.visibility</p:attrName>
                                        </p:attrNameLst>
                                      </p:cBhvr>
                                      <p:to>
                                        <p:strVal val="visible"/>
                                      </p:to>
                                    </p:set>
                                    <p:animEffect transition="in" filter="fade">
                                      <p:cBhvr>
                                        <p:cTn id="15" dur="1000"/>
                                        <p:tgtEl>
                                          <p:spTgt spid="2025"/>
                                        </p:tgtEl>
                                      </p:cBhvr>
                                    </p:animEffect>
                                  </p:childTnLst>
                                </p:cTn>
                              </p:par>
                              <p:par>
                                <p:cTn id="16" presetID="10" presetClass="entr" presetSubtype="0" fill="hold" nodeType="withEffect">
                                  <p:stCondLst>
                                    <p:cond delay="0"/>
                                  </p:stCondLst>
                                  <p:childTnLst>
                                    <p:set>
                                      <p:cBhvr>
                                        <p:cTn id="17" dur="1" fill="hold">
                                          <p:stCondLst>
                                            <p:cond delay="0"/>
                                          </p:stCondLst>
                                        </p:cTn>
                                        <p:tgtEl>
                                          <p:spTgt spid="2026"/>
                                        </p:tgtEl>
                                        <p:attrNameLst>
                                          <p:attrName>style.visibility</p:attrName>
                                        </p:attrNameLst>
                                      </p:cBhvr>
                                      <p:to>
                                        <p:strVal val="visible"/>
                                      </p:to>
                                    </p:set>
                                    <p:animEffect transition="in" filter="fade">
                                      <p:cBhvr>
                                        <p:cTn id="18" dur="1000"/>
                                        <p:tgtEl>
                                          <p:spTgt spid="2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27"/>
                                        </p:tgtEl>
                                        <p:attrNameLst>
                                          <p:attrName>style.visibility</p:attrName>
                                        </p:attrNameLst>
                                      </p:cBhvr>
                                      <p:to>
                                        <p:strVal val="visible"/>
                                      </p:to>
                                    </p:set>
                                    <p:animEffect transition="in" filter="fade">
                                      <p:cBhvr>
                                        <p:cTn id="23" dur="1000"/>
                                        <p:tgtEl>
                                          <p:spTgt spid="2027"/>
                                        </p:tgtEl>
                                      </p:cBhvr>
                                    </p:animEffect>
                                  </p:childTnLst>
                                </p:cTn>
                              </p:par>
                              <p:par>
                                <p:cTn id="24" presetID="10" presetClass="entr" presetSubtype="0" fill="hold" nodeType="withEffect">
                                  <p:stCondLst>
                                    <p:cond delay="0"/>
                                  </p:stCondLst>
                                  <p:childTnLst>
                                    <p:set>
                                      <p:cBhvr>
                                        <p:cTn id="25" dur="1" fill="hold">
                                          <p:stCondLst>
                                            <p:cond delay="0"/>
                                          </p:stCondLst>
                                        </p:cTn>
                                        <p:tgtEl>
                                          <p:spTgt spid="2028"/>
                                        </p:tgtEl>
                                        <p:attrNameLst>
                                          <p:attrName>style.visibility</p:attrName>
                                        </p:attrNameLst>
                                      </p:cBhvr>
                                      <p:to>
                                        <p:strVal val="visible"/>
                                      </p:to>
                                    </p:set>
                                    <p:animEffect transition="in" filter="fade">
                                      <p:cBhvr>
                                        <p:cTn id="26" dur="1000"/>
                                        <p:tgtEl>
                                          <p:spTgt spid="202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29"/>
                                        </p:tgtEl>
                                        <p:attrNameLst>
                                          <p:attrName>style.visibility</p:attrName>
                                        </p:attrNameLst>
                                      </p:cBhvr>
                                      <p:to>
                                        <p:strVal val="visible"/>
                                      </p:to>
                                    </p:set>
                                    <p:animEffect transition="in" filter="fade">
                                      <p:cBhvr>
                                        <p:cTn id="31" dur="1000"/>
                                        <p:tgtEl>
                                          <p:spTgt spid="2029"/>
                                        </p:tgtEl>
                                      </p:cBhvr>
                                    </p:animEffect>
                                  </p:childTnLst>
                                </p:cTn>
                              </p:par>
                              <p:par>
                                <p:cTn id="32" presetID="10" presetClass="entr" presetSubtype="0" fill="hold" nodeType="withEffect">
                                  <p:stCondLst>
                                    <p:cond delay="0"/>
                                  </p:stCondLst>
                                  <p:childTnLst>
                                    <p:set>
                                      <p:cBhvr>
                                        <p:cTn id="33" dur="1" fill="hold">
                                          <p:stCondLst>
                                            <p:cond delay="0"/>
                                          </p:stCondLst>
                                        </p:cTn>
                                        <p:tgtEl>
                                          <p:spTgt spid="2030"/>
                                        </p:tgtEl>
                                        <p:attrNameLst>
                                          <p:attrName>style.visibility</p:attrName>
                                        </p:attrNameLst>
                                      </p:cBhvr>
                                      <p:to>
                                        <p:strVal val="visible"/>
                                      </p:to>
                                    </p:set>
                                    <p:animEffect transition="in" filter="fade">
                                      <p:cBhvr>
                                        <p:cTn id="34" dur="1000"/>
                                        <p:tgtEl>
                                          <p:spTgt spid="2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2035"/>
        <p:cNvGrpSpPr/>
        <p:nvPr/>
      </p:nvGrpSpPr>
      <p:grpSpPr>
        <a:xfrm>
          <a:off x="0" y="0"/>
          <a:ext cx="0" cy="0"/>
          <a:chOff x="0" y="0"/>
          <a:chExt cx="0" cy="0"/>
        </a:xfrm>
      </p:grpSpPr>
      <p:sp>
        <p:nvSpPr>
          <p:cNvPr id="2036" name="Google Shape;2036;p252"/>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Flask with HTML enrichment</a:t>
            </a:r>
            <a:endParaRPr sz="3000"/>
          </a:p>
        </p:txBody>
      </p:sp>
      <p:pic>
        <p:nvPicPr>
          <p:cNvPr id="2037" name="Google Shape;2037;p252"/>
          <p:cNvPicPr preferRelativeResize="0"/>
          <p:nvPr/>
        </p:nvPicPr>
        <p:blipFill>
          <a:blip r:embed="rId3">
            <a:alphaModFix/>
          </a:blip>
          <a:stretch>
            <a:fillRect/>
          </a:stretch>
        </p:blipFill>
        <p:spPr>
          <a:xfrm>
            <a:off x="599025" y="1735500"/>
            <a:ext cx="4890546" cy="1791662"/>
          </a:xfrm>
          <a:prstGeom prst="rect">
            <a:avLst/>
          </a:prstGeom>
          <a:noFill/>
          <a:ln>
            <a:noFill/>
          </a:ln>
        </p:spPr>
      </p:pic>
      <p:sp>
        <p:nvSpPr>
          <p:cNvPr id="2038" name="Google Shape;2038;p252"/>
          <p:cNvSpPr txBox="1"/>
          <p:nvPr/>
        </p:nvSpPr>
        <p:spPr>
          <a:xfrm>
            <a:off x="511550" y="872350"/>
            <a:ext cx="7329900" cy="8352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Open Sans"/>
                <a:ea typeface="Open Sans"/>
                <a:cs typeface="Open Sans"/>
                <a:sym typeface="Open Sans"/>
              </a:rPr>
              <a:t>Now, let’s say we want to add a new route to our app. We can create, for example, an </a:t>
            </a:r>
            <a:r>
              <a:rPr lang="en" sz="1200" b="1" i="1">
                <a:highlight>
                  <a:srgbClr val="FFFFFF"/>
                </a:highlight>
                <a:latin typeface="Open Sans"/>
                <a:ea typeface="Open Sans"/>
                <a:cs typeface="Open Sans"/>
                <a:sym typeface="Open Sans"/>
              </a:rPr>
              <a:t>upload.html</a:t>
            </a:r>
            <a:r>
              <a:rPr lang="en" sz="1200">
                <a:highlight>
                  <a:srgbClr val="FFFFFF"/>
                </a:highlight>
                <a:latin typeface="Open Sans"/>
                <a:ea typeface="Open Sans"/>
                <a:cs typeface="Open Sans"/>
                <a:sym typeface="Open Sans"/>
              </a:rPr>
              <a:t> file that will be used for this purpose.</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800"/>
              </a:spcAft>
              <a:buNone/>
            </a:pPr>
            <a:endParaRPr sz="1200">
              <a:highlight>
                <a:srgbClr val="FFFFFF"/>
              </a:highlight>
              <a:latin typeface="Open Sans"/>
              <a:ea typeface="Open Sans"/>
              <a:cs typeface="Open Sans"/>
              <a:sym typeface="Open Sans"/>
            </a:endParaRPr>
          </a:p>
        </p:txBody>
      </p:sp>
      <p:sp>
        <p:nvSpPr>
          <p:cNvPr id="2039" name="Google Shape;2039;p2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226</a:t>
            </a:fld>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253"/>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Flask with HTML enrichment</a:t>
            </a:r>
            <a:endParaRPr sz="3000"/>
          </a:p>
        </p:txBody>
      </p:sp>
      <p:sp>
        <p:nvSpPr>
          <p:cNvPr id="2045" name="Google Shape;2045;p253"/>
          <p:cNvSpPr txBox="1"/>
          <p:nvPr/>
        </p:nvSpPr>
        <p:spPr>
          <a:xfrm>
            <a:off x="511550" y="644339"/>
            <a:ext cx="7329900" cy="60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200">
                <a:highlight>
                  <a:srgbClr val="FFFFFF"/>
                </a:highlight>
                <a:latin typeface="Open Sans"/>
                <a:ea typeface="Open Sans"/>
                <a:cs typeface="Open Sans"/>
                <a:sym typeface="Open Sans"/>
              </a:rPr>
              <a:t>So we are ready with our HTML, we can update our </a:t>
            </a:r>
            <a:r>
              <a:rPr lang="en" sz="1200" b="1">
                <a:highlight>
                  <a:srgbClr val="FFFFFF"/>
                </a:highlight>
                <a:latin typeface="Open Sans"/>
                <a:ea typeface="Open Sans"/>
                <a:cs typeface="Open Sans"/>
                <a:sym typeface="Open Sans"/>
              </a:rPr>
              <a:t>upload.py</a:t>
            </a:r>
            <a:r>
              <a:rPr lang="en" sz="1200">
                <a:highlight>
                  <a:srgbClr val="FFFFFF"/>
                </a:highlight>
                <a:latin typeface="Open Sans"/>
                <a:ea typeface="Open Sans"/>
                <a:cs typeface="Open Sans"/>
                <a:sym typeface="Open Sans"/>
              </a:rPr>
              <a:t> route file (from before)</a:t>
            </a:r>
            <a:endParaRPr sz="1200">
              <a:highlight>
                <a:srgbClr val="FFFFFF"/>
              </a:highlight>
              <a:latin typeface="Open Sans"/>
              <a:ea typeface="Open Sans"/>
              <a:cs typeface="Open Sans"/>
              <a:sym typeface="Open Sans"/>
            </a:endParaRPr>
          </a:p>
          <a:p>
            <a:pPr marL="0" lvl="0" indent="0" algn="l" rtl="0">
              <a:lnSpc>
                <a:spcPct val="115000"/>
              </a:lnSpc>
              <a:spcBef>
                <a:spcPts val="800"/>
              </a:spcBef>
              <a:spcAft>
                <a:spcPts val="800"/>
              </a:spcAft>
              <a:buNone/>
            </a:pPr>
            <a:r>
              <a:rPr lang="en" sz="1200" i="1">
                <a:highlight>
                  <a:srgbClr val="FFFFFF"/>
                </a:highlight>
                <a:latin typeface="Open Sans"/>
                <a:ea typeface="Open Sans"/>
                <a:cs typeface="Open Sans"/>
                <a:sym typeface="Open Sans"/>
              </a:rPr>
              <a:t>(Btw, Reference can be seen </a:t>
            </a:r>
            <a:r>
              <a:rPr lang="en" sz="1200" i="1" u="sng">
                <a:solidFill>
                  <a:schemeClr val="hlink"/>
                </a:solidFill>
                <a:highlight>
                  <a:srgbClr val="FFFFFF"/>
                </a:highlight>
                <a:latin typeface="Open Sans"/>
                <a:ea typeface="Open Sans"/>
                <a:cs typeface="Open Sans"/>
                <a:sym typeface="Open Sans"/>
                <a:hlinkClick r:id="rId3"/>
              </a:rPr>
              <a:t>here</a:t>
            </a:r>
            <a:r>
              <a:rPr lang="en" sz="1200" i="1">
                <a:highlight>
                  <a:srgbClr val="FFFFFF"/>
                </a:highlight>
                <a:latin typeface="Open Sans"/>
                <a:ea typeface="Open Sans"/>
                <a:cs typeface="Open Sans"/>
                <a:sym typeface="Open Sans"/>
              </a:rPr>
              <a:t>)</a:t>
            </a:r>
            <a:endParaRPr sz="1200" i="1">
              <a:highlight>
                <a:srgbClr val="FFFFFF"/>
              </a:highlight>
              <a:latin typeface="Open Sans"/>
              <a:ea typeface="Open Sans"/>
              <a:cs typeface="Open Sans"/>
              <a:sym typeface="Open Sans"/>
            </a:endParaRPr>
          </a:p>
        </p:txBody>
      </p:sp>
      <p:pic>
        <p:nvPicPr>
          <p:cNvPr id="2046" name="Google Shape;2046;p253"/>
          <p:cNvPicPr preferRelativeResize="0"/>
          <p:nvPr/>
        </p:nvPicPr>
        <p:blipFill>
          <a:blip r:embed="rId4">
            <a:alphaModFix/>
          </a:blip>
          <a:stretch>
            <a:fillRect/>
          </a:stretch>
        </p:blipFill>
        <p:spPr>
          <a:xfrm>
            <a:off x="511550" y="1350550"/>
            <a:ext cx="7277775" cy="2747375"/>
          </a:xfrm>
          <a:prstGeom prst="rect">
            <a:avLst/>
          </a:prstGeom>
          <a:noFill/>
          <a:ln>
            <a:noFill/>
          </a:ln>
        </p:spPr>
      </p:pic>
      <p:sp>
        <p:nvSpPr>
          <p:cNvPr id="2047" name="Google Shape;2047;p253"/>
          <p:cNvSpPr txBox="1"/>
          <p:nvPr/>
        </p:nvSpPr>
        <p:spPr>
          <a:xfrm>
            <a:off x="564450" y="4274250"/>
            <a:ext cx="6003600" cy="646500"/>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800"/>
              </a:spcAft>
              <a:buNone/>
            </a:pPr>
            <a:r>
              <a:rPr lang="en" sz="1000">
                <a:highlight>
                  <a:srgbClr val="FFFFFF"/>
                </a:highlight>
                <a:latin typeface="Open Sans"/>
                <a:ea typeface="Open Sans"/>
                <a:cs typeface="Open Sans"/>
                <a:sym typeface="Open Sans"/>
              </a:rPr>
              <a:t>Run </a:t>
            </a:r>
            <a:r>
              <a:rPr lang="en" sz="1000" b="1" i="1">
                <a:highlight>
                  <a:srgbClr val="FFFFFF"/>
                </a:highlight>
                <a:latin typeface="Open Sans"/>
                <a:ea typeface="Open Sans"/>
                <a:cs typeface="Open Sans"/>
                <a:sym typeface="Open Sans"/>
              </a:rPr>
              <a:t>python</a:t>
            </a:r>
            <a:r>
              <a:rPr lang="en" sz="1000" i="1">
                <a:highlight>
                  <a:srgbClr val="FFFFFF"/>
                </a:highlight>
                <a:latin typeface="Open Sans"/>
                <a:ea typeface="Open Sans"/>
                <a:cs typeface="Open Sans"/>
                <a:sym typeface="Open Sans"/>
              </a:rPr>
              <a:t> </a:t>
            </a:r>
            <a:r>
              <a:rPr lang="en" sz="1000" b="1" i="1">
                <a:highlight>
                  <a:srgbClr val="FFFFFF"/>
                </a:highlight>
                <a:latin typeface="Open Sans"/>
                <a:ea typeface="Open Sans"/>
                <a:cs typeface="Open Sans"/>
                <a:sym typeface="Open Sans"/>
              </a:rPr>
              <a:t>upload.py</a:t>
            </a:r>
            <a:r>
              <a:rPr lang="en" sz="1000">
                <a:highlight>
                  <a:srgbClr val="FFFFFF"/>
                </a:highlight>
                <a:latin typeface="Open Sans"/>
                <a:ea typeface="Open Sans"/>
                <a:cs typeface="Open Sans"/>
                <a:sym typeface="Open Sans"/>
              </a:rPr>
              <a:t> in CMD line, and then go to, for</a:t>
            </a:r>
            <a:br>
              <a:rPr lang="en" sz="1000">
                <a:highlight>
                  <a:srgbClr val="FFFFFF"/>
                </a:highlight>
                <a:latin typeface="Open Sans"/>
                <a:ea typeface="Open Sans"/>
                <a:cs typeface="Open Sans"/>
                <a:sym typeface="Open Sans"/>
              </a:rPr>
            </a:br>
            <a:r>
              <a:rPr lang="en" sz="1000">
                <a:highlight>
                  <a:srgbClr val="FFFFFF"/>
                </a:highlight>
                <a:latin typeface="Open Sans"/>
                <a:ea typeface="Open Sans"/>
                <a:cs typeface="Open Sans"/>
                <a:sym typeface="Open Sans"/>
              </a:rPr>
              <a:t>example - </a:t>
            </a:r>
            <a:r>
              <a:rPr lang="en" sz="1000" i="1" u="sng">
                <a:solidFill>
                  <a:schemeClr val="hlink"/>
                </a:solidFill>
                <a:highlight>
                  <a:srgbClr val="FFFFFF"/>
                </a:highlight>
                <a:latin typeface="Open Sans"/>
                <a:ea typeface="Open Sans"/>
                <a:cs typeface="Open Sans"/>
                <a:sym typeface="Open Sans"/>
                <a:hlinkClick r:id="rId5"/>
              </a:rPr>
              <a:t>http://localhost:5000/upload</a:t>
            </a:r>
            <a:r>
              <a:rPr lang="en" sz="1000">
                <a:highlight>
                  <a:srgbClr val="FFFFFF"/>
                </a:highlight>
                <a:latin typeface="Open Sans"/>
                <a:ea typeface="Open Sans"/>
                <a:cs typeface="Open Sans"/>
                <a:sym typeface="Open Sans"/>
              </a:rPr>
              <a:t>) - or: different IP if working on different machine</a:t>
            </a:r>
            <a:endParaRPr sz="1000">
              <a:highlight>
                <a:srgbClr val="FFFFFF"/>
              </a:highlight>
              <a:latin typeface="Open Sans"/>
              <a:ea typeface="Open Sans"/>
              <a:cs typeface="Open Sans"/>
              <a:sym typeface="Open Sans"/>
            </a:endParaRPr>
          </a:p>
        </p:txBody>
      </p:sp>
      <p:sp>
        <p:nvSpPr>
          <p:cNvPr id="2048" name="Google Shape;2048;p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227</a:t>
            </a:fld>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2052"/>
        <p:cNvGrpSpPr/>
        <p:nvPr/>
      </p:nvGrpSpPr>
      <p:grpSpPr>
        <a:xfrm>
          <a:off x="0" y="0"/>
          <a:ext cx="0" cy="0"/>
          <a:chOff x="0" y="0"/>
          <a:chExt cx="0" cy="0"/>
        </a:xfrm>
      </p:grpSpPr>
      <p:sp>
        <p:nvSpPr>
          <p:cNvPr id="2053" name="Google Shape;2053;p254"/>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Containerize our app with Docker</a:t>
            </a:r>
            <a:endParaRPr sz="3000"/>
          </a:p>
        </p:txBody>
      </p:sp>
      <p:sp>
        <p:nvSpPr>
          <p:cNvPr id="2054" name="Google Shape;2054;p254"/>
          <p:cNvSpPr txBox="1"/>
          <p:nvPr/>
        </p:nvSpPr>
        <p:spPr>
          <a:xfrm>
            <a:off x="359150" y="872350"/>
            <a:ext cx="8307000" cy="3747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Open Sans"/>
                <a:ea typeface="Open Sans"/>
                <a:cs typeface="Open Sans"/>
                <a:sym typeface="Open Sans"/>
              </a:rPr>
              <a:t>Model Development </a:t>
            </a:r>
            <a:r>
              <a:rPr lang="en" sz="1200" b="1">
                <a:highlight>
                  <a:srgbClr val="FFFFFF"/>
                </a:highlight>
                <a:latin typeface="Open Sans"/>
                <a:ea typeface="Open Sans"/>
                <a:cs typeface="Open Sans"/>
                <a:sym typeface="Open Sans"/>
              </a:rPr>
              <a:t>done</a:t>
            </a:r>
            <a:r>
              <a:rPr lang="en" sz="1200">
                <a:highlight>
                  <a:srgbClr val="FFFFFF"/>
                </a:highlight>
                <a:latin typeface="Open Sans"/>
                <a:ea typeface="Open Sans"/>
                <a:cs typeface="Open Sans"/>
                <a:sym typeface="Open Sans"/>
              </a:rPr>
              <a:t>, Flask API </a:t>
            </a:r>
            <a:r>
              <a:rPr lang="en" sz="1200" b="1">
                <a:highlight>
                  <a:srgbClr val="FFFFFF"/>
                </a:highlight>
                <a:latin typeface="Open Sans"/>
                <a:ea typeface="Open Sans"/>
                <a:cs typeface="Open Sans"/>
                <a:sym typeface="Open Sans"/>
              </a:rPr>
              <a:t>done</a:t>
            </a:r>
            <a:r>
              <a:rPr lang="en" sz="1200">
                <a:highlight>
                  <a:srgbClr val="FFFFFF"/>
                </a:highlight>
                <a:latin typeface="Open Sans"/>
                <a:ea typeface="Open Sans"/>
                <a:cs typeface="Open Sans"/>
                <a:sym typeface="Open Sans"/>
              </a:rPr>
              <a:t> - now we need to containerize it!</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Reminder: In short, Docker allows us to create reproducible environments. </a:t>
            </a:r>
            <a:br>
              <a:rPr lang="en" sz="1200">
                <a:highlight>
                  <a:srgbClr val="FFFFFF"/>
                </a:highlight>
                <a:latin typeface="Open Sans"/>
                <a:ea typeface="Open Sans"/>
                <a:cs typeface="Open Sans"/>
                <a:sym typeface="Open Sans"/>
              </a:rPr>
            </a:br>
            <a:r>
              <a:rPr lang="en" sz="1200">
                <a:highlight>
                  <a:srgbClr val="FFFFFF"/>
                </a:highlight>
                <a:latin typeface="Open Sans"/>
                <a:ea typeface="Open Sans"/>
                <a:cs typeface="Open Sans"/>
                <a:sym typeface="Open Sans"/>
              </a:rPr>
              <a:t>So, if you’re moving your application to, for example, a Cloud resource - then you can easily and surely deploy it without worrying about the dependencies, versions or recipient system.</a:t>
            </a:r>
            <a:endParaRPr sz="1200">
              <a:highlight>
                <a:srgbClr val="FFFFFF"/>
              </a:highlight>
              <a:latin typeface="Open Sans"/>
              <a:ea typeface="Open Sans"/>
              <a:cs typeface="Open Sans"/>
              <a:sym typeface="Open Sans"/>
            </a:endParaRPr>
          </a:p>
          <a:p>
            <a:pPr marL="457200" lvl="0" indent="-304800" algn="l" rtl="0">
              <a:lnSpc>
                <a:spcPct val="200000"/>
              </a:lnSpc>
              <a:spcBef>
                <a:spcPts val="800"/>
              </a:spcBef>
              <a:spcAft>
                <a:spcPts val="0"/>
              </a:spcAft>
              <a:buSzPts val="1200"/>
              <a:buFont typeface="Open Sans"/>
              <a:buAutoNum type="arabicPeriod"/>
            </a:pPr>
            <a:r>
              <a:rPr lang="en" sz="1200">
                <a:highlight>
                  <a:srgbClr val="FFFFFF"/>
                </a:highlight>
                <a:latin typeface="Open Sans"/>
                <a:ea typeface="Open Sans"/>
                <a:cs typeface="Open Sans"/>
                <a:sym typeface="Open Sans"/>
              </a:rPr>
              <a:t>Make sure you have Docker installed</a:t>
            </a:r>
            <a:endParaRPr sz="1200">
              <a:highlight>
                <a:srgbClr val="FFFFFF"/>
              </a:highlight>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AutoNum type="arabicPeriod"/>
            </a:pPr>
            <a:r>
              <a:rPr lang="en" sz="1200">
                <a:highlight>
                  <a:srgbClr val="FFFFFF"/>
                </a:highlight>
                <a:latin typeface="Open Sans"/>
                <a:ea typeface="Open Sans"/>
                <a:cs typeface="Open Sans"/>
                <a:sym typeface="Open Sans"/>
              </a:rPr>
              <a:t>Create a file called requirements.txt in the main directory, and add the following (and maybe some more):</a:t>
            </a:r>
            <a:endParaRPr sz="1200">
              <a:highlight>
                <a:srgbClr val="FFFFFF"/>
              </a:highlight>
              <a:latin typeface="Open Sans"/>
              <a:ea typeface="Open Sans"/>
              <a:cs typeface="Open Sans"/>
              <a:sym typeface="Open Sans"/>
            </a:endParaRPr>
          </a:p>
        </p:txBody>
      </p:sp>
      <p:sp>
        <p:nvSpPr>
          <p:cNvPr id="2055" name="Google Shape;2055;p254"/>
          <p:cNvSpPr txBox="1"/>
          <p:nvPr/>
        </p:nvSpPr>
        <p:spPr>
          <a:xfrm>
            <a:off x="3880550" y="3530625"/>
            <a:ext cx="15453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pen Sans"/>
                <a:ea typeface="Open Sans"/>
                <a:cs typeface="Open Sans"/>
                <a:sym typeface="Open Sans"/>
              </a:rPr>
              <a:t>Flask==1.1.2</a:t>
            </a:r>
            <a:endParaRPr sz="800">
              <a:latin typeface="Open Sans"/>
              <a:ea typeface="Open Sans"/>
              <a:cs typeface="Open Sans"/>
              <a:sym typeface="Open Sans"/>
            </a:endParaRPr>
          </a:p>
          <a:p>
            <a:pPr marL="0" lvl="0" indent="0" algn="l" rtl="0">
              <a:spcBef>
                <a:spcPts val="0"/>
              </a:spcBef>
              <a:spcAft>
                <a:spcPts val="0"/>
              </a:spcAft>
              <a:buNone/>
            </a:pPr>
            <a:r>
              <a:rPr lang="en" sz="800">
                <a:latin typeface="Open Sans"/>
                <a:ea typeface="Open Sans"/>
                <a:cs typeface="Open Sans"/>
                <a:sym typeface="Open Sans"/>
              </a:rPr>
              <a:t>Flask-Reuploaded==0.3.2</a:t>
            </a:r>
            <a:endParaRPr sz="800">
              <a:latin typeface="Open Sans"/>
              <a:ea typeface="Open Sans"/>
              <a:cs typeface="Open Sans"/>
              <a:sym typeface="Open Sans"/>
            </a:endParaRPr>
          </a:p>
          <a:p>
            <a:pPr marL="0" lvl="0" indent="0" algn="l" rtl="0">
              <a:spcBef>
                <a:spcPts val="0"/>
              </a:spcBef>
              <a:spcAft>
                <a:spcPts val="0"/>
              </a:spcAft>
              <a:buNone/>
            </a:pPr>
            <a:r>
              <a:rPr lang="en" sz="800">
                <a:latin typeface="Open Sans"/>
                <a:ea typeface="Open Sans"/>
                <a:cs typeface="Open Sans"/>
                <a:sym typeface="Open Sans"/>
              </a:rPr>
              <a:t>tensorflow==2.3.1</a:t>
            </a:r>
            <a:endParaRPr sz="800">
              <a:latin typeface="Open Sans"/>
              <a:ea typeface="Open Sans"/>
              <a:cs typeface="Open Sans"/>
              <a:sym typeface="Open Sans"/>
            </a:endParaRPr>
          </a:p>
          <a:p>
            <a:pPr marL="0" lvl="0" indent="0" algn="l" rtl="0">
              <a:spcBef>
                <a:spcPts val="0"/>
              </a:spcBef>
              <a:spcAft>
                <a:spcPts val="0"/>
              </a:spcAft>
              <a:buNone/>
            </a:pPr>
            <a:r>
              <a:rPr lang="en" sz="800">
                <a:latin typeface="Open Sans"/>
                <a:ea typeface="Open Sans"/>
                <a:cs typeface="Open Sans"/>
                <a:sym typeface="Open Sans"/>
              </a:rPr>
              <a:t>Keras==2.4.3</a:t>
            </a:r>
            <a:endParaRPr sz="800">
              <a:latin typeface="Open Sans"/>
              <a:ea typeface="Open Sans"/>
              <a:cs typeface="Open Sans"/>
              <a:sym typeface="Open Sans"/>
            </a:endParaRPr>
          </a:p>
          <a:p>
            <a:pPr marL="0" lvl="0" indent="0" algn="l" rtl="0">
              <a:spcBef>
                <a:spcPts val="0"/>
              </a:spcBef>
              <a:spcAft>
                <a:spcPts val="0"/>
              </a:spcAft>
              <a:buNone/>
            </a:pPr>
            <a:r>
              <a:rPr lang="en" sz="800">
                <a:latin typeface="Open Sans"/>
                <a:ea typeface="Open Sans"/>
                <a:cs typeface="Open Sans"/>
                <a:sym typeface="Open Sans"/>
              </a:rPr>
              <a:t>Keras-Preprocessing==1.1.2</a:t>
            </a:r>
            <a:endParaRPr sz="800">
              <a:latin typeface="Open Sans"/>
              <a:ea typeface="Open Sans"/>
              <a:cs typeface="Open Sans"/>
              <a:sym typeface="Open Sans"/>
            </a:endParaRPr>
          </a:p>
          <a:p>
            <a:pPr marL="0" lvl="0" indent="0" algn="l" rtl="0">
              <a:spcBef>
                <a:spcPts val="0"/>
              </a:spcBef>
              <a:spcAft>
                <a:spcPts val="0"/>
              </a:spcAft>
              <a:buNone/>
            </a:pPr>
            <a:r>
              <a:rPr lang="en" sz="800">
                <a:latin typeface="Open Sans"/>
                <a:ea typeface="Open Sans"/>
                <a:cs typeface="Open Sans"/>
                <a:sym typeface="Open Sans"/>
              </a:rPr>
              <a:t>… </a:t>
            </a:r>
            <a:endParaRPr sz="800">
              <a:latin typeface="Open Sans"/>
              <a:ea typeface="Open Sans"/>
              <a:cs typeface="Open Sans"/>
              <a:sym typeface="Open Sans"/>
            </a:endParaRPr>
          </a:p>
          <a:p>
            <a:pPr marL="0" lvl="0" indent="0" algn="l" rtl="0">
              <a:spcBef>
                <a:spcPts val="0"/>
              </a:spcBef>
              <a:spcAft>
                <a:spcPts val="0"/>
              </a:spcAft>
              <a:buNone/>
            </a:pPr>
            <a:r>
              <a:rPr lang="en" sz="800">
                <a:latin typeface="Open Sans"/>
                <a:ea typeface="Open Sans"/>
                <a:cs typeface="Open Sans"/>
                <a:sym typeface="Open Sans"/>
              </a:rPr>
              <a:t>(in case you need other, you can use </a:t>
            </a:r>
            <a:r>
              <a:rPr lang="en" sz="800" b="1">
                <a:latin typeface="Open Sans"/>
                <a:ea typeface="Open Sans"/>
                <a:cs typeface="Open Sans"/>
                <a:sym typeface="Open Sans"/>
              </a:rPr>
              <a:t>pip freeze</a:t>
            </a:r>
            <a:r>
              <a:rPr lang="en" sz="800">
                <a:latin typeface="Open Sans"/>
                <a:ea typeface="Open Sans"/>
                <a:cs typeface="Open Sans"/>
                <a:sym typeface="Open Sans"/>
              </a:rPr>
              <a:t>)</a:t>
            </a:r>
            <a:endParaRPr sz="800">
              <a:latin typeface="Open Sans"/>
              <a:ea typeface="Open Sans"/>
              <a:cs typeface="Open Sans"/>
              <a:sym typeface="Open Sans"/>
            </a:endParaRPr>
          </a:p>
        </p:txBody>
      </p:sp>
      <p:sp>
        <p:nvSpPr>
          <p:cNvPr id="2056" name="Google Shape;2056;p2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228</a:t>
            </a:fld>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255"/>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Containerize our app with Docker</a:t>
            </a:r>
            <a:endParaRPr sz="3000"/>
          </a:p>
        </p:txBody>
      </p:sp>
      <p:sp>
        <p:nvSpPr>
          <p:cNvPr id="2062" name="Google Shape;2062;p255"/>
          <p:cNvSpPr txBox="1"/>
          <p:nvPr/>
        </p:nvSpPr>
        <p:spPr>
          <a:xfrm>
            <a:off x="511550" y="872350"/>
            <a:ext cx="7329900" cy="3837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800"/>
              </a:spcAft>
              <a:buNone/>
            </a:pPr>
            <a:r>
              <a:rPr lang="en" sz="1200">
                <a:highlight>
                  <a:srgbClr val="FFFFFF"/>
                </a:highlight>
                <a:latin typeface="Open Sans"/>
                <a:ea typeface="Open Sans"/>
                <a:cs typeface="Open Sans"/>
                <a:sym typeface="Open Sans"/>
              </a:rPr>
              <a:t>3. Create a Dockerfile which contains the instructions for building your Docker image:</a:t>
            </a:r>
            <a:endParaRPr sz="1200">
              <a:highlight>
                <a:srgbClr val="FFFFFF"/>
              </a:highlight>
              <a:latin typeface="Open Sans"/>
              <a:ea typeface="Open Sans"/>
              <a:cs typeface="Open Sans"/>
              <a:sym typeface="Open Sans"/>
            </a:endParaRPr>
          </a:p>
        </p:txBody>
      </p:sp>
      <p:pic>
        <p:nvPicPr>
          <p:cNvPr id="2063" name="Google Shape;2063;p255"/>
          <p:cNvPicPr preferRelativeResize="0"/>
          <p:nvPr/>
        </p:nvPicPr>
        <p:blipFill>
          <a:blip r:embed="rId3">
            <a:alphaModFix/>
          </a:blip>
          <a:stretch>
            <a:fillRect/>
          </a:stretch>
        </p:blipFill>
        <p:spPr>
          <a:xfrm>
            <a:off x="2170300" y="1313750"/>
            <a:ext cx="3601550" cy="3067750"/>
          </a:xfrm>
          <a:prstGeom prst="rect">
            <a:avLst/>
          </a:prstGeom>
          <a:noFill/>
          <a:ln>
            <a:noFill/>
          </a:ln>
        </p:spPr>
      </p:pic>
      <p:sp>
        <p:nvSpPr>
          <p:cNvPr id="2064" name="Google Shape;2064;p255"/>
          <p:cNvSpPr txBox="1"/>
          <p:nvPr/>
        </p:nvSpPr>
        <p:spPr>
          <a:xfrm>
            <a:off x="7013225" y="1332100"/>
            <a:ext cx="1474500" cy="338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FROM (base image)</a:t>
            </a:r>
            <a:endParaRPr sz="1000" i="1">
              <a:latin typeface="Open Sans"/>
              <a:ea typeface="Open Sans"/>
              <a:cs typeface="Open Sans"/>
              <a:sym typeface="Open Sans"/>
            </a:endParaRPr>
          </a:p>
        </p:txBody>
      </p:sp>
      <p:cxnSp>
        <p:nvCxnSpPr>
          <p:cNvPr id="2065" name="Google Shape;2065;p255"/>
          <p:cNvCxnSpPr>
            <a:stCxn id="2064" idx="1"/>
          </p:cNvCxnSpPr>
          <p:nvPr/>
        </p:nvCxnSpPr>
        <p:spPr>
          <a:xfrm flipH="1">
            <a:off x="4960025" y="1501450"/>
            <a:ext cx="2053200" cy="138600"/>
          </a:xfrm>
          <a:prstGeom prst="straightConnector1">
            <a:avLst/>
          </a:prstGeom>
          <a:noFill/>
          <a:ln w="9525" cap="flat" cmpd="sng">
            <a:solidFill>
              <a:schemeClr val="accent4"/>
            </a:solidFill>
            <a:prstDash val="solid"/>
            <a:round/>
            <a:headEnd type="none" w="med" len="med"/>
            <a:tailEnd type="triangle" w="med" len="med"/>
          </a:ln>
        </p:spPr>
      </p:cxnSp>
      <p:sp>
        <p:nvSpPr>
          <p:cNvPr id="2066" name="Google Shape;2066;p255"/>
          <p:cNvSpPr txBox="1"/>
          <p:nvPr/>
        </p:nvSpPr>
        <p:spPr>
          <a:xfrm>
            <a:off x="6937025" y="2322700"/>
            <a:ext cx="1474500" cy="338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RUN command</a:t>
            </a:r>
            <a:endParaRPr sz="1000" i="1">
              <a:latin typeface="Open Sans"/>
              <a:ea typeface="Open Sans"/>
              <a:cs typeface="Open Sans"/>
              <a:sym typeface="Open Sans"/>
            </a:endParaRPr>
          </a:p>
        </p:txBody>
      </p:sp>
      <p:cxnSp>
        <p:nvCxnSpPr>
          <p:cNvPr id="2067" name="Google Shape;2067;p255"/>
          <p:cNvCxnSpPr>
            <a:stCxn id="2066" idx="1"/>
          </p:cNvCxnSpPr>
          <p:nvPr/>
        </p:nvCxnSpPr>
        <p:spPr>
          <a:xfrm rot="10800000">
            <a:off x="3513725" y="2187250"/>
            <a:ext cx="3423300" cy="304800"/>
          </a:xfrm>
          <a:prstGeom prst="straightConnector1">
            <a:avLst/>
          </a:prstGeom>
          <a:noFill/>
          <a:ln w="9525" cap="flat" cmpd="sng">
            <a:solidFill>
              <a:schemeClr val="accent4"/>
            </a:solidFill>
            <a:prstDash val="solid"/>
            <a:round/>
            <a:headEnd type="none" w="med" len="med"/>
            <a:tailEnd type="triangle" w="med" len="med"/>
          </a:ln>
        </p:spPr>
      </p:cxnSp>
      <p:sp>
        <p:nvSpPr>
          <p:cNvPr id="2068" name="Google Shape;2068;p255"/>
          <p:cNvSpPr txBox="1"/>
          <p:nvPr/>
        </p:nvSpPr>
        <p:spPr>
          <a:xfrm>
            <a:off x="7098273" y="3067000"/>
            <a:ext cx="1152000" cy="4926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Change WORKDIR</a:t>
            </a:r>
            <a:endParaRPr sz="1000" i="1">
              <a:latin typeface="Open Sans"/>
              <a:ea typeface="Open Sans"/>
              <a:cs typeface="Open Sans"/>
              <a:sym typeface="Open Sans"/>
            </a:endParaRPr>
          </a:p>
        </p:txBody>
      </p:sp>
      <p:cxnSp>
        <p:nvCxnSpPr>
          <p:cNvPr id="2069" name="Google Shape;2069;p255"/>
          <p:cNvCxnSpPr>
            <a:stCxn id="2068" idx="1"/>
          </p:cNvCxnSpPr>
          <p:nvPr/>
        </p:nvCxnSpPr>
        <p:spPr>
          <a:xfrm rot="10800000">
            <a:off x="3422073" y="2624800"/>
            <a:ext cx="3676200" cy="688500"/>
          </a:xfrm>
          <a:prstGeom prst="straightConnector1">
            <a:avLst/>
          </a:prstGeom>
          <a:noFill/>
          <a:ln w="9525" cap="flat" cmpd="sng">
            <a:solidFill>
              <a:schemeClr val="accent4"/>
            </a:solidFill>
            <a:prstDash val="solid"/>
            <a:round/>
            <a:headEnd type="none" w="med" len="med"/>
            <a:tailEnd type="triangle" w="med" len="med"/>
          </a:ln>
        </p:spPr>
      </p:cxnSp>
      <p:sp>
        <p:nvSpPr>
          <p:cNvPr id="2070" name="Google Shape;2070;p255"/>
          <p:cNvSpPr txBox="1"/>
          <p:nvPr/>
        </p:nvSpPr>
        <p:spPr>
          <a:xfrm>
            <a:off x="1330675" y="4684900"/>
            <a:ext cx="2394600" cy="3387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RUN commands + CMD commands</a:t>
            </a:r>
            <a:endParaRPr sz="1000" i="1">
              <a:latin typeface="Open Sans"/>
              <a:ea typeface="Open Sans"/>
              <a:cs typeface="Open Sans"/>
              <a:sym typeface="Open Sans"/>
            </a:endParaRPr>
          </a:p>
        </p:txBody>
      </p:sp>
      <p:cxnSp>
        <p:nvCxnSpPr>
          <p:cNvPr id="2071" name="Google Shape;2071;p255"/>
          <p:cNvCxnSpPr>
            <a:stCxn id="2070" idx="0"/>
          </p:cNvCxnSpPr>
          <p:nvPr/>
        </p:nvCxnSpPr>
        <p:spPr>
          <a:xfrm rot="10800000" flipH="1">
            <a:off x="2527975" y="4374400"/>
            <a:ext cx="47400" cy="310500"/>
          </a:xfrm>
          <a:prstGeom prst="straightConnector1">
            <a:avLst/>
          </a:prstGeom>
          <a:noFill/>
          <a:ln w="9525" cap="flat" cmpd="sng">
            <a:solidFill>
              <a:schemeClr val="accent4"/>
            </a:solidFill>
            <a:prstDash val="solid"/>
            <a:round/>
            <a:headEnd type="none" w="med" len="med"/>
            <a:tailEnd type="triangle" w="med" len="med"/>
          </a:ln>
        </p:spPr>
      </p:cxnSp>
      <p:sp>
        <p:nvSpPr>
          <p:cNvPr id="2072" name="Google Shape;2072;p255"/>
          <p:cNvSpPr txBox="1"/>
          <p:nvPr/>
        </p:nvSpPr>
        <p:spPr>
          <a:xfrm>
            <a:off x="7098273" y="3676600"/>
            <a:ext cx="1152000" cy="492600"/>
          </a:xfrm>
          <a:prstGeom prst="rect">
            <a:avLst/>
          </a:prstGeom>
          <a:noFill/>
          <a:ln w="9525" cap="flat" cmpd="sng">
            <a:solidFill>
              <a:schemeClr val="accent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COPY files from-to</a:t>
            </a:r>
            <a:endParaRPr sz="1000" i="1">
              <a:latin typeface="Open Sans"/>
              <a:ea typeface="Open Sans"/>
              <a:cs typeface="Open Sans"/>
              <a:sym typeface="Open Sans"/>
            </a:endParaRPr>
          </a:p>
        </p:txBody>
      </p:sp>
      <p:cxnSp>
        <p:nvCxnSpPr>
          <p:cNvPr id="2073" name="Google Shape;2073;p255"/>
          <p:cNvCxnSpPr>
            <a:stCxn id="2072" idx="0"/>
          </p:cNvCxnSpPr>
          <p:nvPr/>
        </p:nvCxnSpPr>
        <p:spPr>
          <a:xfrm rot="10800000">
            <a:off x="3422073" y="3234400"/>
            <a:ext cx="4252200" cy="442200"/>
          </a:xfrm>
          <a:prstGeom prst="straightConnector1">
            <a:avLst/>
          </a:prstGeom>
          <a:noFill/>
          <a:ln w="9525" cap="flat" cmpd="sng">
            <a:solidFill>
              <a:schemeClr val="accent4"/>
            </a:solidFill>
            <a:prstDash val="solid"/>
            <a:round/>
            <a:headEnd type="none" w="med" len="med"/>
            <a:tailEnd type="triangle" w="med" len="med"/>
          </a:ln>
        </p:spPr>
      </p:cxnSp>
      <p:sp>
        <p:nvSpPr>
          <p:cNvPr id="2074" name="Google Shape;2074;p2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229</a:t>
            </a:fld>
            <a:endParaRPr/>
          </a:p>
        </p:txBody>
      </p:sp>
      <p:sp>
        <p:nvSpPr>
          <p:cNvPr id="2075" name="Google Shape;2075;p255"/>
          <p:cNvSpPr txBox="1"/>
          <p:nvPr/>
        </p:nvSpPr>
        <p:spPr>
          <a:xfrm>
            <a:off x="1199925" y="1591000"/>
            <a:ext cx="877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Open Sans"/>
                <a:ea typeface="Open Sans"/>
                <a:cs typeface="Open Sans"/>
                <a:sym typeface="Open Sans"/>
                <a:hlinkClick r:id="rId4"/>
              </a:rPr>
              <a:t>here</a:t>
            </a:r>
            <a:endParaRPr>
              <a:latin typeface="Open Sans"/>
              <a:ea typeface="Open Sans"/>
              <a:cs typeface="Open Sans"/>
              <a:sym typeface="Open Sans"/>
            </a:endParaRPr>
          </a:p>
        </p:txBody>
      </p:sp>
      <p:cxnSp>
        <p:nvCxnSpPr>
          <p:cNvPr id="2076" name="Google Shape;2076;p255"/>
          <p:cNvCxnSpPr/>
          <p:nvPr/>
        </p:nvCxnSpPr>
        <p:spPr>
          <a:xfrm rot="10800000" flipH="1">
            <a:off x="1712150" y="1663175"/>
            <a:ext cx="533400" cy="133200"/>
          </a:xfrm>
          <a:prstGeom prst="straightConnector1">
            <a:avLst/>
          </a:prstGeom>
          <a:noFill/>
          <a:ln w="9525" cap="flat" cmpd="sng">
            <a:solidFill>
              <a:schemeClr val="accent4"/>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5"/>
                                        </p:tgtEl>
                                        <p:attrNameLst>
                                          <p:attrName>style.visibility</p:attrName>
                                        </p:attrNameLst>
                                      </p:cBhvr>
                                      <p:to>
                                        <p:strVal val="visible"/>
                                      </p:to>
                                    </p:set>
                                    <p:animEffect transition="in" filter="fade">
                                      <p:cBhvr>
                                        <p:cTn id="7" dur="1000"/>
                                        <p:tgtEl>
                                          <p:spTgt spid="2065"/>
                                        </p:tgtEl>
                                      </p:cBhvr>
                                    </p:animEffect>
                                  </p:childTnLst>
                                </p:cTn>
                              </p:par>
                              <p:par>
                                <p:cTn id="8" presetID="10" presetClass="entr" presetSubtype="0" fill="hold" nodeType="withEffect">
                                  <p:stCondLst>
                                    <p:cond delay="0"/>
                                  </p:stCondLst>
                                  <p:childTnLst>
                                    <p:set>
                                      <p:cBhvr>
                                        <p:cTn id="9" dur="1" fill="hold">
                                          <p:stCondLst>
                                            <p:cond delay="0"/>
                                          </p:stCondLst>
                                        </p:cTn>
                                        <p:tgtEl>
                                          <p:spTgt spid="2064"/>
                                        </p:tgtEl>
                                        <p:attrNameLst>
                                          <p:attrName>style.visibility</p:attrName>
                                        </p:attrNameLst>
                                      </p:cBhvr>
                                      <p:to>
                                        <p:strVal val="visible"/>
                                      </p:to>
                                    </p:set>
                                    <p:animEffect transition="in" filter="fade">
                                      <p:cBhvr>
                                        <p:cTn id="10" dur="1000"/>
                                        <p:tgtEl>
                                          <p:spTgt spid="20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67"/>
                                        </p:tgtEl>
                                        <p:attrNameLst>
                                          <p:attrName>style.visibility</p:attrName>
                                        </p:attrNameLst>
                                      </p:cBhvr>
                                      <p:to>
                                        <p:strVal val="visible"/>
                                      </p:to>
                                    </p:set>
                                    <p:animEffect transition="in" filter="fade">
                                      <p:cBhvr>
                                        <p:cTn id="15" dur="1000"/>
                                        <p:tgtEl>
                                          <p:spTgt spid="2067"/>
                                        </p:tgtEl>
                                      </p:cBhvr>
                                    </p:animEffect>
                                  </p:childTnLst>
                                </p:cTn>
                              </p:par>
                              <p:par>
                                <p:cTn id="16" presetID="10" presetClass="entr" presetSubtype="0" fill="hold" nodeType="withEffect">
                                  <p:stCondLst>
                                    <p:cond delay="0"/>
                                  </p:stCondLst>
                                  <p:childTnLst>
                                    <p:set>
                                      <p:cBhvr>
                                        <p:cTn id="17" dur="1" fill="hold">
                                          <p:stCondLst>
                                            <p:cond delay="0"/>
                                          </p:stCondLst>
                                        </p:cTn>
                                        <p:tgtEl>
                                          <p:spTgt spid="2066"/>
                                        </p:tgtEl>
                                        <p:attrNameLst>
                                          <p:attrName>style.visibility</p:attrName>
                                        </p:attrNameLst>
                                      </p:cBhvr>
                                      <p:to>
                                        <p:strVal val="visible"/>
                                      </p:to>
                                    </p:set>
                                    <p:animEffect transition="in" filter="fade">
                                      <p:cBhvr>
                                        <p:cTn id="18" dur="1000"/>
                                        <p:tgtEl>
                                          <p:spTgt spid="206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68"/>
                                        </p:tgtEl>
                                        <p:attrNameLst>
                                          <p:attrName>style.visibility</p:attrName>
                                        </p:attrNameLst>
                                      </p:cBhvr>
                                      <p:to>
                                        <p:strVal val="visible"/>
                                      </p:to>
                                    </p:set>
                                    <p:animEffect transition="in" filter="fade">
                                      <p:cBhvr>
                                        <p:cTn id="23" dur="1000"/>
                                        <p:tgtEl>
                                          <p:spTgt spid="2068"/>
                                        </p:tgtEl>
                                      </p:cBhvr>
                                    </p:animEffect>
                                  </p:childTnLst>
                                </p:cTn>
                              </p:par>
                              <p:par>
                                <p:cTn id="24" presetID="10" presetClass="entr" presetSubtype="0" fill="hold" nodeType="withEffect">
                                  <p:stCondLst>
                                    <p:cond delay="0"/>
                                  </p:stCondLst>
                                  <p:childTnLst>
                                    <p:set>
                                      <p:cBhvr>
                                        <p:cTn id="25" dur="1" fill="hold">
                                          <p:stCondLst>
                                            <p:cond delay="0"/>
                                          </p:stCondLst>
                                        </p:cTn>
                                        <p:tgtEl>
                                          <p:spTgt spid="2069"/>
                                        </p:tgtEl>
                                        <p:attrNameLst>
                                          <p:attrName>style.visibility</p:attrName>
                                        </p:attrNameLst>
                                      </p:cBhvr>
                                      <p:to>
                                        <p:strVal val="visible"/>
                                      </p:to>
                                    </p:set>
                                    <p:animEffect transition="in" filter="fade">
                                      <p:cBhvr>
                                        <p:cTn id="26" dur="1000"/>
                                        <p:tgtEl>
                                          <p:spTgt spid="206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72"/>
                                        </p:tgtEl>
                                        <p:attrNameLst>
                                          <p:attrName>style.visibility</p:attrName>
                                        </p:attrNameLst>
                                      </p:cBhvr>
                                      <p:to>
                                        <p:strVal val="visible"/>
                                      </p:to>
                                    </p:set>
                                    <p:animEffect transition="in" filter="fade">
                                      <p:cBhvr>
                                        <p:cTn id="31" dur="1000"/>
                                        <p:tgtEl>
                                          <p:spTgt spid="2072"/>
                                        </p:tgtEl>
                                      </p:cBhvr>
                                    </p:animEffect>
                                  </p:childTnLst>
                                </p:cTn>
                              </p:par>
                              <p:par>
                                <p:cTn id="32" presetID="10" presetClass="entr" presetSubtype="0" fill="hold" nodeType="withEffect">
                                  <p:stCondLst>
                                    <p:cond delay="0"/>
                                  </p:stCondLst>
                                  <p:childTnLst>
                                    <p:set>
                                      <p:cBhvr>
                                        <p:cTn id="33" dur="1" fill="hold">
                                          <p:stCondLst>
                                            <p:cond delay="0"/>
                                          </p:stCondLst>
                                        </p:cTn>
                                        <p:tgtEl>
                                          <p:spTgt spid="2073"/>
                                        </p:tgtEl>
                                        <p:attrNameLst>
                                          <p:attrName>style.visibility</p:attrName>
                                        </p:attrNameLst>
                                      </p:cBhvr>
                                      <p:to>
                                        <p:strVal val="visible"/>
                                      </p:to>
                                    </p:set>
                                    <p:animEffect transition="in" filter="fade">
                                      <p:cBhvr>
                                        <p:cTn id="34" dur="1000"/>
                                        <p:tgtEl>
                                          <p:spTgt spid="20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70"/>
                                        </p:tgtEl>
                                        <p:attrNameLst>
                                          <p:attrName>style.visibility</p:attrName>
                                        </p:attrNameLst>
                                      </p:cBhvr>
                                      <p:to>
                                        <p:strVal val="visible"/>
                                      </p:to>
                                    </p:set>
                                    <p:animEffect transition="in" filter="fade">
                                      <p:cBhvr>
                                        <p:cTn id="39" dur="1000"/>
                                        <p:tgtEl>
                                          <p:spTgt spid="2070"/>
                                        </p:tgtEl>
                                      </p:cBhvr>
                                    </p:animEffect>
                                  </p:childTnLst>
                                </p:cTn>
                              </p:par>
                              <p:par>
                                <p:cTn id="40" presetID="10" presetClass="entr" presetSubtype="0" fill="hold" nodeType="withEffect">
                                  <p:stCondLst>
                                    <p:cond delay="0"/>
                                  </p:stCondLst>
                                  <p:childTnLst>
                                    <p:set>
                                      <p:cBhvr>
                                        <p:cTn id="41" dur="1" fill="hold">
                                          <p:stCondLst>
                                            <p:cond delay="0"/>
                                          </p:stCondLst>
                                        </p:cTn>
                                        <p:tgtEl>
                                          <p:spTgt spid="2071"/>
                                        </p:tgtEl>
                                        <p:attrNameLst>
                                          <p:attrName>style.visibility</p:attrName>
                                        </p:attrNameLst>
                                      </p:cBhvr>
                                      <p:to>
                                        <p:strVal val="visible"/>
                                      </p:to>
                                    </p:set>
                                    <p:animEffect transition="in" filter="fade">
                                      <p:cBhvr>
                                        <p:cTn id="42" dur="1000"/>
                                        <p:tgtEl>
                                          <p:spTgt spid="207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76"/>
                                        </p:tgtEl>
                                        <p:attrNameLst>
                                          <p:attrName>style.visibility</p:attrName>
                                        </p:attrNameLst>
                                      </p:cBhvr>
                                      <p:to>
                                        <p:strVal val="visible"/>
                                      </p:to>
                                    </p:set>
                                    <p:animEffect transition="in" filter="fade">
                                      <p:cBhvr>
                                        <p:cTn id="47" dur="1000"/>
                                        <p:tgtEl>
                                          <p:spTgt spid="2076"/>
                                        </p:tgtEl>
                                      </p:cBhvr>
                                    </p:animEffect>
                                  </p:childTnLst>
                                </p:cTn>
                              </p:par>
                              <p:par>
                                <p:cTn id="48" presetID="10" presetClass="entr" presetSubtype="0" fill="hold" nodeType="withEffect">
                                  <p:stCondLst>
                                    <p:cond delay="0"/>
                                  </p:stCondLst>
                                  <p:childTnLst>
                                    <p:set>
                                      <p:cBhvr>
                                        <p:cTn id="49" dur="1" fill="hold">
                                          <p:stCondLst>
                                            <p:cond delay="0"/>
                                          </p:stCondLst>
                                        </p:cTn>
                                        <p:tgtEl>
                                          <p:spTgt spid="2075"/>
                                        </p:tgtEl>
                                        <p:attrNameLst>
                                          <p:attrName>style.visibility</p:attrName>
                                        </p:attrNameLst>
                                      </p:cBhvr>
                                      <p:to>
                                        <p:strVal val="visible"/>
                                      </p:to>
                                    </p:set>
                                    <p:animEffect transition="in" filter="fade">
                                      <p:cBhvr>
                                        <p:cTn id="50" dur="1000"/>
                                        <p:tgtEl>
                                          <p:spTgt spid="2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Some resources about Backprop and Gradient Descent</a:t>
            </a:r>
            <a:endParaRPr/>
          </a:p>
        </p:txBody>
      </p:sp>
      <p:sp>
        <p:nvSpPr>
          <p:cNvPr id="288" name="Google Shape;288;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
        <p:nvSpPr>
          <p:cNvPr id="289" name="Google Shape;289;p41"/>
          <p:cNvSpPr txBox="1"/>
          <p:nvPr/>
        </p:nvSpPr>
        <p:spPr>
          <a:xfrm>
            <a:off x="626550" y="1355075"/>
            <a:ext cx="4349400" cy="723300"/>
          </a:xfrm>
          <a:prstGeom prst="rect">
            <a:avLst/>
          </a:prstGeom>
          <a:noFill/>
          <a:ln>
            <a:noFill/>
          </a:ln>
        </p:spPr>
        <p:txBody>
          <a:bodyPr spcFirstLastPara="1" wrap="square" lIns="91425" tIns="91425" rIns="91425" bIns="91425" anchor="t" anchorCtr="0">
            <a:spAutoFit/>
          </a:bodyPr>
          <a:lstStyle/>
          <a:p>
            <a:pPr marL="457200" lvl="0" indent="-317500" algn="l" rtl="0">
              <a:lnSpc>
                <a:spcPct val="150000"/>
              </a:lnSpc>
              <a:spcBef>
                <a:spcPts val="0"/>
              </a:spcBef>
              <a:spcAft>
                <a:spcPts val="0"/>
              </a:spcAft>
              <a:buSzPts val="1400"/>
              <a:buFont typeface="Open Sans"/>
              <a:buAutoNum type="arabicPeriod"/>
            </a:pPr>
            <a:r>
              <a:rPr lang="en">
                <a:latin typeface="Open Sans"/>
                <a:ea typeface="Open Sans"/>
                <a:cs typeface="Open Sans"/>
                <a:sym typeface="Open Sans"/>
              </a:rPr>
              <a:t>See </a:t>
            </a:r>
            <a:r>
              <a:rPr lang="en" u="sng">
                <a:solidFill>
                  <a:schemeClr val="hlink"/>
                </a:solidFill>
                <a:latin typeface="Open Sans"/>
                <a:ea typeface="Open Sans"/>
                <a:cs typeface="Open Sans"/>
                <a:sym typeface="Open Sans"/>
                <a:hlinkClick r:id="rId3"/>
              </a:rPr>
              <a:t>this</a:t>
            </a:r>
            <a:r>
              <a:rPr lang="en">
                <a:latin typeface="Open Sans"/>
                <a:ea typeface="Open Sans"/>
                <a:cs typeface="Open Sans"/>
                <a:sym typeface="Open Sans"/>
              </a:rPr>
              <a:t> post with very clear examples</a:t>
            </a:r>
            <a:endParaRPr>
              <a:latin typeface="Open Sans"/>
              <a:ea typeface="Open Sans"/>
              <a:cs typeface="Open Sans"/>
              <a:sym typeface="Open Sans"/>
            </a:endParaRPr>
          </a:p>
          <a:p>
            <a:pPr marL="457200" lvl="0" indent="-317500" algn="l" rtl="0">
              <a:lnSpc>
                <a:spcPct val="150000"/>
              </a:lnSpc>
              <a:spcBef>
                <a:spcPts val="0"/>
              </a:spcBef>
              <a:spcAft>
                <a:spcPts val="0"/>
              </a:spcAft>
              <a:buSzPts val="1400"/>
              <a:buFont typeface="Open Sans"/>
              <a:buAutoNum type="arabicPeriod"/>
            </a:pPr>
            <a:r>
              <a:rPr lang="en">
                <a:latin typeface="Open Sans"/>
                <a:ea typeface="Open Sans"/>
                <a:cs typeface="Open Sans"/>
                <a:sym typeface="Open Sans"/>
              </a:rPr>
              <a:t>Also, a nice </a:t>
            </a:r>
            <a:r>
              <a:rPr lang="en" u="sng">
                <a:solidFill>
                  <a:schemeClr val="hlink"/>
                </a:solidFill>
                <a:latin typeface="Open Sans"/>
                <a:ea typeface="Open Sans"/>
                <a:cs typeface="Open Sans"/>
                <a:sym typeface="Open Sans"/>
                <a:hlinkClick r:id="rId4"/>
              </a:rPr>
              <a:t>video</a:t>
            </a:r>
            <a:r>
              <a:rPr lang="en">
                <a:latin typeface="Open Sans"/>
                <a:ea typeface="Open Sans"/>
                <a:cs typeface="Open Sans"/>
                <a:sym typeface="Open Sans"/>
              </a:rPr>
              <a:t> visually explaining it</a:t>
            </a:r>
            <a:endParaRPr>
              <a:latin typeface="Open Sans"/>
              <a:ea typeface="Open Sans"/>
              <a:cs typeface="Open Sans"/>
              <a:sym typeface="Open Sans"/>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256"/>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Containerize our app with Docker</a:t>
            </a:r>
            <a:endParaRPr sz="3000"/>
          </a:p>
        </p:txBody>
      </p:sp>
      <p:sp>
        <p:nvSpPr>
          <p:cNvPr id="2082" name="Google Shape;2082;p256"/>
          <p:cNvSpPr txBox="1"/>
          <p:nvPr/>
        </p:nvSpPr>
        <p:spPr>
          <a:xfrm>
            <a:off x="511550" y="872350"/>
            <a:ext cx="7329900" cy="33963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200">
                <a:highlight>
                  <a:srgbClr val="FFFFFF"/>
                </a:highlight>
                <a:latin typeface="Open Sans"/>
                <a:ea typeface="Open Sans"/>
                <a:cs typeface="Open Sans"/>
                <a:sym typeface="Open Sans"/>
              </a:rPr>
              <a:t>4. In a terminal, run the following command to build the Docker image:</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solidFill>
                  <a:srgbClr val="292929"/>
                </a:solidFill>
                <a:highlight>
                  <a:srgbClr val="F2F2F2"/>
                </a:highlight>
                <a:latin typeface="Courier New"/>
                <a:ea typeface="Courier New"/>
                <a:cs typeface="Courier New"/>
                <a:sym typeface="Courier New"/>
              </a:rPr>
              <a:t>docker build -f Dockerfile -t recog_container:api .</a:t>
            </a:r>
            <a:endParaRPr sz="1200">
              <a:solidFill>
                <a:srgbClr val="292929"/>
              </a:solidFill>
              <a:highlight>
                <a:srgbClr val="F2F2F2"/>
              </a:highlight>
              <a:latin typeface="Courier New"/>
              <a:ea typeface="Courier New"/>
              <a:cs typeface="Courier New"/>
              <a:sym typeface="Courier New"/>
            </a:endParaRPr>
          </a:p>
          <a:p>
            <a:pPr marL="0" lvl="0" indent="0" algn="l" rtl="0">
              <a:lnSpc>
                <a:spcPct val="200000"/>
              </a:lnSpc>
              <a:spcBef>
                <a:spcPts val="800"/>
              </a:spcBef>
              <a:spcAft>
                <a:spcPts val="0"/>
              </a:spcAft>
              <a:buNone/>
            </a:pPr>
            <a:r>
              <a:rPr lang="en" sz="1200">
                <a:solidFill>
                  <a:srgbClr val="292929"/>
                </a:solidFill>
                <a:highlight>
                  <a:srgbClr val="F2F2F2"/>
                </a:highlight>
                <a:latin typeface="Courier New"/>
                <a:ea typeface="Courier New"/>
                <a:cs typeface="Courier New"/>
                <a:sym typeface="Courier New"/>
              </a:rPr>
              <a:t>docker run -p 5000:5000 -d recog_container:api</a:t>
            </a:r>
            <a:endParaRPr sz="1200">
              <a:solidFill>
                <a:srgbClr val="292929"/>
              </a:solidFill>
              <a:highlight>
                <a:srgbClr val="F2F2F2"/>
              </a:highlight>
              <a:latin typeface="Courier New"/>
              <a:ea typeface="Courier New"/>
              <a:cs typeface="Courier New"/>
              <a:sym typeface="Courier New"/>
            </a:endParaRPr>
          </a:p>
          <a:p>
            <a:pPr marL="0" lvl="0" indent="0" algn="l" rtl="0">
              <a:lnSpc>
                <a:spcPct val="200000"/>
              </a:lnSpc>
              <a:spcBef>
                <a:spcPts val="800"/>
              </a:spcBef>
              <a:spcAft>
                <a:spcPts val="0"/>
              </a:spcAft>
              <a:buNone/>
            </a:pPr>
            <a:endParaRPr sz="1200">
              <a:solidFill>
                <a:srgbClr val="292929"/>
              </a:solidFill>
              <a:highlight>
                <a:srgbClr val="F2F2F2"/>
              </a:highlight>
              <a:latin typeface="Courier New"/>
              <a:ea typeface="Courier New"/>
              <a:cs typeface="Courier New"/>
              <a:sym typeface="Courier New"/>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5. Once this is running, you should be able to view your app running in your browser at </a:t>
            </a:r>
            <a:r>
              <a:rPr lang="en" sz="1200" u="sng">
                <a:solidFill>
                  <a:schemeClr val="hlink"/>
                </a:solidFill>
                <a:highlight>
                  <a:srgbClr val="FFFFFF"/>
                </a:highlight>
                <a:latin typeface="Open Sans"/>
                <a:ea typeface="Open Sans"/>
                <a:cs typeface="Open Sans"/>
                <a:sym typeface="Open Sans"/>
                <a:hlinkClick r:id="rId3"/>
              </a:rPr>
              <a:t>http://localhost:5000/upload</a:t>
            </a:r>
            <a:r>
              <a:rPr lang="en" sz="1200">
                <a:highlight>
                  <a:srgbClr val="FFFFFF"/>
                </a:highlight>
                <a:latin typeface="Open Sans"/>
                <a:ea typeface="Open Sans"/>
                <a:cs typeface="Open Sans"/>
                <a:sym typeface="Open Sans"/>
              </a:rPr>
              <a:t> (ip can be different)</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200">
                <a:highlight>
                  <a:srgbClr val="FFFFFF"/>
                </a:highlight>
                <a:latin typeface="Open Sans"/>
                <a:ea typeface="Open Sans"/>
                <a:cs typeface="Open Sans"/>
                <a:sym typeface="Open Sans"/>
              </a:rPr>
              <a:t>Using the upload API, one can upload images, get a prediction, and finalize the project :-)</a:t>
            </a:r>
            <a:endParaRPr sz="1200">
              <a:highlight>
                <a:srgbClr val="FFFFFF"/>
              </a:highlight>
              <a:latin typeface="Open Sans"/>
              <a:ea typeface="Open Sans"/>
              <a:cs typeface="Open Sans"/>
              <a:sym typeface="Open Sans"/>
            </a:endParaRPr>
          </a:p>
          <a:p>
            <a:pPr marL="0" lvl="0" indent="0" algn="l" rtl="0">
              <a:lnSpc>
                <a:spcPct val="200000"/>
              </a:lnSpc>
              <a:spcBef>
                <a:spcPts val="800"/>
              </a:spcBef>
              <a:spcAft>
                <a:spcPts val="800"/>
              </a:spcAft>
              <a:buNone/>
            </a:pPr>
            <a:endParaRPr sz="1200">
              <a:solidFill>
                <a:srgbClr val="292929"/>
              </a:solidFill>
              <a:highlight>
                <a:srgbClr val="F2F2F2"/>
              </a:highlight>
              <a:latin typeface="Courier New"/>
              <a:ea typeface="Courier New"/>
              <a:cs typeface="Courier New"/>
              <a:sym typeface="Courier New"/>
            </a:endParaRPr>
          </a:p>
        </p:txBody>
      </p:sp>
      <p:sp>
        <p:nvSpPr>
          <p:cNvPr id="2083" name="Google Shape;2083;p2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230</a:t>
            </a:fld>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sp>
        <p:nvSpPr>
          <p:cNvPr id="2088" name="Google Shape;2088;p257"/>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Project Common Issues</a:t>
            </a:r>
            <a:endParaRPr sz="3000"/>
          </a:p>
        </p:txBody>
      </p:sp>
      <p:sp>
        <p:nvSpPr>
          <p:cNvPr id="2089" name="Google Shape;2089;p257"/>
          <p:cNvSpPr txBox="1"/>
          <p:nvPr/>
        </p:nvSpPr>
        <p:spPr>
          <a:xfrm>
            <a:off x="511550" y="872350"/>
            <a:ext cx="8041500" cy="40890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000" u="sng">
                <a:highlight>
                  <a:srgbClr val="FFFFFF"/>
                </a:highlight>
                <a:latin typeface="Open Sans"/>
                <a:ea typeface="Open Sans"/>
                <a:cs typeface="Open Sans"/>
                <a:sym typeface="Open Sans"/>
              </a:rPr>
              <a:t>Docker #1</a:t>
            </a:r>
            <a:endParaRPr sz="1000" u="sng">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000">
                <a:highlight>
                  <a:srgbClr val="FFFFFF"/>
                </a:highlight>
                <a:latin typeface="Open Sans"/>
                <a:ea typeface="Open Sans"/>
                <a:cs typeface="Open Sans"/>
                <a:sym typeface="Open Sans"/>
              </a:rPr>
              <a:t>If you need to </a:t>
            </a:r>
            <a:r>
              <a:rPr lang="en" sz="1000" b="1">
                <a:highlight>
                  <a:srgbClr val="FFFFFF"/>
                </a:highlight>
                <a:latin typeface="Open Sans"/>
                <a:ea typeface="Open Sans"/>
                <a:cs typeface="Open Sans"/>
                <a:sym typeface="Open Sans"/>
              </a:rPr>
              <a:t>install</a:t>
            </a:r>
            <a:r>
              <a:rPr lang="en" sz="1000">
                <a:highlight>
                  <a:srgbClr val="FFFFFF"/>
                </a:highlight>
                <a:latin typeface="Open Sans"/>
                <a:ea typeface="Open Sans"/>
                <a:cs typeface="Open Sans"/>
                <a:sym typeface="Open Sans"/>
              </a:rPr>
              <a:t> Docker (mostly relevant while working locally), you can follow this </a:t>
            </a:r>
            <a:r>
              <a:rPr lang="en" sz="1000" u="sng">
                <a:solidFill>
                  <a:schemeClr val="hlink"/>
                </a:solidFill>
                <a:highlight>
                  <a:srgbClr val="FFFFFF"/>
                </a:highlight>
                <a:latin typeface="Open Sans"/>
                <a:ea typeface="Open Sans"/>
                <a:cs typeface="Open Sans"/>
                <a:sym typeface="Open Sans"/>
                <a:hlinkClick r:id="rId3"/>
              </a:rPr>
              <a:t>page</a:t>
            </a:r>
            <a:r>
              <a:rPr lang="en" sz="1000">
                <a:highlight>
                  <a:srgbClr val="FFFFFF"/>
                </a:highlight>
                <a:latin typeface="Open Sans"/>
                <a:ea typeface="Open Sans"/>
                <a:cs typeface="Open Sans"/>
                <a:sym typeface="Open Sans"/>
              </a:rPr>
              <a:t> (supports Windows, Linux, MacOS).</a:t>
            </a:r>
            <a:endParaRPr sz="10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000">
                <a:highlight>
                  <a:srgbClr val="FFFFFF"/>
                </a:highlight>
                <a:latin typeface="Open Sans"/>
                <a:ea typeface="Open Sans"/>
                <a:cs typeface="Open Sans"/>
                <a:sym typeface="Open Sans"/>
              </a:rPr>
              <a:t>I did it few times on different machines, should be pretty straightforward.</a:t>
            </a:r>
            <a:endParaRPr sz="10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000">
                <a:highlight>
                  <a:srgbClr val="FFFFFF"/>
                </a:highlight>
                <a:latin typeface="Open Sans"/>
                <a:ea typeface="Open Sans"/>
                <a:cs typeface="Open Sans"/>
                <a:sym typeface="Open Sans"/>
              </a:rPr>
              <a:t>I’ll be here to help you out with this in case it doesn’t work for you.</a:t>
            </a:r>
            <a:endParaRPr sz="10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000" u="sng">
                <a:highlight>
                  <a:srgbClr val="FFFFFF"/>
                </a:highlight>
                <a:latin typeface="Open Sans"/>
                <a:ea typeface="Open Sans"/>
                <a:cs typeface="Open Sans"/>
                <a:sym typeface="Open Sans"/>
              </a:rPr>
              <a:t>Docker #2</a:t>
            </a:r>
            <a:r>
              <a:rPr lang="en" sz="1000">
                <a:highlight>
                  <a:srgbClr val="FFFFFF"/>
                </a:highlight>
                <a:latin typeface="Open Sans"/>
                <a:ea typeface="Open Sans"/>
                <a:cs typeface="Open Sans"/>
                <a:sym typeface="Open Sans"/>
              </a:rPr>
              <a:t>:</a:t>
            </a:r>
            <a:endParaRPr sz="10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000" b="1" i="1">
                <a:highlight>
                  <a:srgbClr val="FFFFFF"/>
                </a:highlight>
                <a:latin typeface="Open Sans"/>
                <a:ea typeface="Open Sans"/>
                <a:cs typeface="Open Sans"/>
                <a:sym typeface="Open Sans"/>
              </a:rPr>
              <a:t>For Instructors only</a:t>
            </a:r>
            <a:r>
              <a:rPr lang="en" sz="1000" i="1">
                <a:highlight>
                  <a:srgbClr val="FFFFFF"/>
                </a:highlight>
                <a:latin typeface="Open Sans"/>
                <a:ea typeface="Open Sans"/>
                <a:cs typeface="Open Sans"/>
                <a:sym typeface="Open Sans"/>
              </a:rPr>
              <a:t>: try change permissions with </a:t>
            </a:r>
            <a:r>
              <a:rPr lang="en" sz="1000" b="1" i="1">
                <a:highlight>
                  <a:srgbClr val="FFFFFF"/>
                </a:highlight>
                <a:latin typeface="Open Sans"/>
                <a:ea typeface="Open Sans"/>
                <a:cs typeface="Open Sans"/>
                <a:sym typeface="Open Sans"/>
              </a:rPr>
              <a:t>sudo chmod 777 /var/run/docker.sock</a:t>
            </a:r>
            <a:endParaRPr sz="1000" b="1" i="1">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000" b="1" i="1">
                <a:highlight>
                  <a:srgbClr val="FFFFFF"/>
                </a:highlight>
                <a:latin typeface="Open Sans"/>
                <a:ea typeface="Open Sans"/>
                <a:cs typeface="Open Sans"/>
                <a:sym typeface="Open Sans"/>
              </a:rPr>
              <a:t>(also </a:t>
            </a:r>
            <a:r>
              <a:rPr lang="en" sz="1000" b="1" i="1">
                <a:highlight>
                  <a:schemeClr val="lt1"/>
                </a:highlight>
                <a:latin typeface="Open Sans"/>
                <a:ea typeface="Open Sans"/>
                <a:cs typeface="Open Sans"/>
                <a:sym typeface="Open Sans"/>
              </a:rPr>
              <a:t>sudo chmod 666 /var/run/docker.sock though it’s not executable)</a:t>
            </a:r>
            <a:endParaRPr sz="1000" b="1" i="1">
              <a:highlight>
                <a:schemeClr val="lt1"/>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000" u="sng">
                <a:highlight>
                  <a:schemeClr val="lt1"/>
                </a:highlight>
                <a:latin typeface="Open Sans"/>
                <a:ea typeface="Open Sans"/>
                <a:cs typeface="Open Sans"/>
                <a:sym typeface="Open Sans"/>
              </a:rPr>
              <a:t>Flask API - basic communication:</a:t>
            </a:r>
            <a:endParaRPr sz="1000" u="sng">
              <a:highlight>
                <a:schemeClr val="lt1"/>
              </a:highlight>
              <a:latin typeface="Open Sans"/>
              <a:ea typeface="Open Sans"/>
              <a:cs typeface="Open Sans"/>
              <a:sym typeface="Open Sans"/>
            </a:endParaRPr>
          </a:p>
          <a:p>
            <a:pPr marL="0" lvl="0" indent="0" algn="l" rtl="0">
              <a:lnSpc>
                <a:spcPct val="200000"/>
              </a:lnSpc>
              <a:spcBef>
                <a:spcPts val="800"/>
              </a:spcBef>
              <a:spcAft>
                <a:spcPts val="800"/>
              </a:spcAft>
              <a:buNone/>
            </a:pPr>
            <a:r>
              <a:rPr lang="en" sz="1000" b="1" i="1">
                <a:highlight>
                  <a:schemeClr val="lt1"/>
                </a:highlight>
                <a:latin typeface="Open Sans"/>
                <a:ea typeface="Open Sans"/>
                <a:cs typeface="Open Sans"/>
                <a:sym typeface="Open Sans"/>
              </a:rPr>
              <a:t>For Instructors only</a:t>
            </a:r>
            <a:r>
              <a:rPr lang="en" sz="1000">
                <a:highlight>
                  <a:schemeClr val="lt1"/>
                </a:highlight>
                <a:latin typeface="Open Sans"/>
                <a:ea typeface="Open Sans"/>
                <a:cs typeface="Open Sans"/>
                <a:sym typeface="Open Sans"/>
              </a:rPr>
              <a:t>: Configure rule on GCP VPC - all traffic with 0.0.0.0/0 and make sure students have added host=’0.0.0.0’ as well as relevant port</a:t>
            </a:r>
            <a:endParaRPr sz="1000">
              <a:highlight>
                <a:schemeClr val="lt1"/>
              </a:highlight>
              <a:latin typeface="Open Sans"/>
              <a:ea typeface="Open Sans"/>
              <a:cs typeface="Open Sans"/>
              <a:sym typeface="Open Sans"/>
            </a:endParaRPr>
          </a:p>
        </p:txBody>
      </p:sp>
      <p:sp>
        <p:nvSpPr>
          <p:cNvPr id="2090" name="Google Shape;2090;p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231</a:t>
            </a:fld>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094"/>
        <p:cNvGrpSpPr/>
        <p:nvPr/>
      </p:nvGrpSpPr>
      <p:grpSpPr>
        <a:xfrm>
          <a:off x="0" y="0"/>
          <a:ext cx="0" cy="0"/>
          <a:chOff x="0" y="0"/>
          <a:chExt cx="0" cy="0"/>
        </a:xfrm>
      </p:grpSpPr>
      <p:sp>
        <p:nvSpPr>
          <p:cNvPr id="2095" name="Google Shape;2095;p258"/>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Project Common Issues</a:t>
            </a:r>
            <a:endParaRPr sz="3000"/>
          </a:p>
        </p:txBody>
      </p:sp>
      <p:sp>
        <p:nvSpPr>
          <p:cNvPr id="2096" name="Google Shape;2096;p258"/>
          <p:cNvSpPr txBox="1"/>
          <p:nvPr/>
        </p:nvSpPr>
        <p:spPr>
          <a:xfrm>
            <a:off x="511550" y="872350"/>
            <a:ext cx="6968700" cy="30471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100" u="sng">
                <a:highlight>
                  <a:srgbClr val="FFFFFF"/>
                </a:highlight>
                <a:latin typeface="Open Sans"/>
                <a:ea typeface="Open Sans"/>
                <a:cs typeface="Open Sans"/>
                <a:sym typeface="Open Sans"/>
              </a:rPr>
              <a:t>Docker #3</a:t>
            </a:r>
            <a:endParaRPr sz="1100" u="sng">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100">
                <a:highlight>
                  <a:srgbClr val="FFFFFF"/>
                </a:highlight>
                <a:latin typeface="Open Sans"/>
                <a:ea typeface="Open Sans"/>
                <a:cs typeface="Open Sans"/>
                <a:sym typeface="Open Sans"/>
              </a:rPr>
              <a:t>In case of </a:t>
            </a:r>
            <a:r>
              <a:rPr lang="en" sz="1100" b="1">
                <a:highlight>
                  <a:srgbClr val="FFFFFF"/>
                </a:highlight>
                <a:latin typeface="Open Sans"/>
                <a:ea typeface="Open Sans"/>
                <a:cs typeface="Open Sans"/>
                <a:sym typeface="Open Sans"/>
              </a:rPr>
              <a:t>other permissions</a:t>
            </a:r>
            <a:r>
              <a:rPr lang="en" sz="1100">
                <a:highlight>
                  <a:srgbClr val="FFFFFF"/>
                </a:highlight>
                <a:latin typeface="Open Sans"/>
                <a:ea typeface="Open Sans"/>
                <a:cs typeface="Open Sans"/>
                <a:sym typeface="Open Sans"/>
              </a:rPr>
              <a:t> issues while running Docker, specifically if you get this error:</a:t>
            </a:r>
            <a:endParaRPr sz="11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100" b="1" i="1">
                <a:highlight>
                  <a:srgbClr val="FFFFFF"/>
                </a:highlight>
                <a:latin typeface="Open Sans"/>
                <a:ea typeface="Open Sans"/>
                <a:cs typeface="Open Sans"/>
                <a:sym typeface="Open Sans"/>
              </a:rPr>
              <a:t>error checking context: 'can't stat '/home/your_username/relevant_folders_you_are_working_on/.</a:t>
            </a:r>
            <a:endParaRPr sz="1100" b="1" i="1">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100">
                <a:highlight>
                  <a:srgbClr val="FFFFFF"/>
                </a:highlight>
                <a:latin typeface="Open Sans"/>
                <a:ea typeface="Open Sans"/>
                <a:cs typeface="Open Sans"/>
                <a:sym typeface="Open Sans"/>
              </a:rPr>
              <a:t>you can contact the instructor, which needs to run the below command:</a:t>
            </a:r>
            <a:endParaRPr sz="11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100" b="1" i="1">
                <a:highlight>
                  <a:srgbClr val="FFFFFF"/>
                </a:highlight>
                <a:latin typeface="Open Sans"/>
                <a:ea typeface="Open Sans"/>
                <a:cs typeface="Open Sans"/>
                <a:sym typeface="Open Sans"/>
              </a:rPr>
              <a:t>sudo chown -R your_username /home/your_username/</a:t>
            </a:r>
            <a:endParaRPr sz="1100" b="1" i="1">
              <a:highlight>
                <a:srgbClr val="FFFFFF"/>
              </a:highlight>
              <a:latin typeface="Open Sans"/>
              <a:ea typeface="Open Sans"/>
              <a:cs typeface="Open Sans"/>
              <a:sym typeface="Open Sans"/>
            </a:endParaRPr>
          </a:p>
          <a:p>
            <a:pPr marL="0" lvl="0" indent="0" algn="l" rtl="0">
              <a:lnSpc>
                <a:spcPct val="200000"/>
              </a:lnSpc>
              <a:spcBef>
                <a:spcPts val="800"/>
              </a:spcBef>
              <a:spcAft>
                <a:spcPts val="800"/>
              </a:spcAft>
              <a:buNone/>
            </a:pPr>
            <a:r>
              <a:rPr lang="en" sz="1100">
                <a:highlight>
                  <a:srgbClr val="FFFFFF"/>
                </a:highlight>
                <a:latin typeface="Open Sans"/>
                <a:ea typeface="Open Sans"/>
                <a:cs typeface="Open Sans"/>
                <a:sym typeface="Open Sans"/>
              </a:rPr>
              <a:t>Where your_username is the username used in our instances (if you’re working in our instances)</a:t>
            </a:r>
            <a:endParaRPr sz="1100">
              <a:highlight>
                <a:srgbClr val="FFFFFF"/>
              </a:highlight>
              <a:latin typeface="Open Sans"/>
              <a:ea typeface="Open Sans"/>
              <a:cs typeface="Open Sans"/>
              <a:sym typeface="Open Sans"/>
            </a:endParaRPr>
          </a:p>
        </p:txBody>
      </p:sp>
      <p:sp>
        <p:nvSpPr>
          <p:cNvPr id="2097" name="Google Shape;2097;p2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232</a:t>
            </a:fld>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101"/>
        <p:cNvGrpSpPr/>
        <p:nvPr/>
      </p:nvGrpSpPr>
      <p:grpSpPr>
        <a:xfrm>
          <a:off x="0" y="0"/>
          <a:ext cx="0" cy="0"/>
          <a:chOff x="0" y="0"/>
          <a:chExt cx="0" cy="0"/>
        </a:xfrm>
      </p:grpSpPr>
      <p:sp>
        <p:nvSpPr>
          <p:cNvPr id="2102" name="Google Shape;2102;p259"/>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Project Common Issues</a:t>
            </a:r>
            <a:endParaRPr sz="3000"/>
          </a:p>
        </p:txBody>
      </p:sp>
      <p:sp>
        <p:nvSpPr>
          <p:cNvPr id="2103" name="Google Shape;2103;p259"/>
          <p:cNvSpPr txBox="1"/>
          <p:nvPr/>
        </p:nvSpPr>
        <p:spPr>
          <a:xfrm>
            <a:off x="511550" y="872350"/>
            <a:ext cx="3024600" cy="3047100"/>
          </a:xfrm>
          <a:prstGeom prst="rect">
            <a:avLst/>
          </a:prstGeom>
          <a:noFill/>
          <a:ln>
            <a:noFill/>
          </a:ln>
        </p:spPr>
        <p:txBody>
          <a:bodyPr spcFirstLastPara="1" wrap="square" lIns="91425" tIns="91425" rIns="91425" bIns="91425" anchor="t" anchorCtr="0">
            <a:noAutofit/>
          </a:bodyPr>
          <a:lstStyle/>
          <a:p>
            <a:pPr marL="457200" lvl="0" indent="-298450" algn="l" rtl="0">
              <a:lnSpc>
                <a:spcPct val="200000"/>
              </a:lnSpc>
              <a:spcBef>
                <a:spcPts val="0"/>
              </a:spcBef>
              <a:spcAft>
                <a:spcPts val="0"/>
              </a:spcAft>
              <a:buSzPts val="1100"/>
              <a:buFont typeface="Open Sans"/>
              <a:buChar char="●"/>
            </a:pPr>
            <a:r>
              <a:rPr lang="en" sz="1100" u="sng">
                <a:highlight>
                  <a:srgbClr val="FFFFFF"/>
                </a:highlight>
                <a:latin typeface="Open Sans"/>
                <a:ea typeface="Open Sans"/>
                <a:cs typeface="Open Sans"/>
                <a:sym typeface="Open Sans"/>
              </a:rPr>
              <a:t>CV2 not working</a:t>
            </a:r>
            <a:r>
              <a:rPr lang="en" sz="1100">
                <a:highlight>
                  <a:srgbClr val="FFFFFF"/>
                </a:highlight>
                <a:latin typeface="Open Sans"/>
                <a:ea typeface="Open Sans"/>
                <a:cs typeface="Open Sans"/>
                <a:sym typeface="Open Sans"/>
              </a:rPr>
              <a:t> - See </a:t>
            </a:r>
            <a:r>
              <a:rPr lang="en" sz="1100" u="sng">
                <a:solidFill>
                  <a:schemeClr val="hlink"/>
                </a:solidFill>
                <a:highlight>
                  <a:srgbClr val="FFFFFF"/>
                </a:highlight>
                <a:latin typeface="Open Sans"/>
                <a:ea typeface="Open Sans"/>
                <a:cs typeface="Open Sans"/>
                <a:sym typeface="Open Sans"/>
                <a:hlinkClick r:id="rId3"/>
              </a:rPr>
              <a:t>this</a:t>
            </a:r>
            <a:endParaRPr sz="1100">
              <a:highlight>
                <a:srgbClr val="FFFFFF"/>
              </a:highlight>
              <a:latin typeface="Open Sans"/>
              <a:ea typeface="Open Sans"/>
              <a:cs typeface="Open Sans"/>
              <a:sym typeface="Open Sans"/>
            </a:endParaRPr>
          </a:p>
        </p:txBody>
      </p:sp>
      <p:sp>
        <p:nvSpPr>
          <p:cNvPr id="2104" name="Google Shape;2104;p2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233</a:t>
            </a:fld>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2108"/>
        <p:cNvGrpSpPr/>
        <p:nvPr/>
      </p:nvGrpSpPr>
      <p:grpSpPr>
        <a:xfrm>
          <a:off x="0" y="0"/>
          <a:ext cx="0" cy="0"/>
          <a:chOff x="0" y="0"/>
          <a:chExt cx="0" cy="0"/>
        </a:xfrm>
      </p:grpSpPr>
      <p:sp>
        <p:nvSpPr>
          <p:cNvPr id="2109" name="Google Shape;2109;p260"/>
          <p:cNvSpPr txBox="1">
            <a:spLocks noGrp="1"/>
          </p:cNvSpPr>
          <p:nvPr>
            <p:ph type="title"/>
          </p:nvPr>
        </p:nvSpPr>
        <p:spPr>
          <a:xfrm>
            <a:off x="311700" y="140225"/>
            <a:ext cx="8370600" cy="671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Miscellaneous</a:t>
            </a:r>
            <a:endParaRPr sz="3000"/>
          </a:p>
        </p:txBody>
      </p:sp>
      <p:sp>
        <p:nvSpPr>
          <p:cNvPr id="2110" name="Google Shape;2110;p260"/>
          <p:cNvSpPr txBox="1"/>
          <p:nvPr/>
        </p:nvSpPr>
        <p:spPr>
          <a:xfrm>
            <a:off x="511550" y="872350"/>
            <a:ext cx="6968700" cy="35364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300" b="1" i="1" u="sng">
                <a:highlight>
                  <a:srgbClr val="FFFFFF"/>
                </a:highlight>
                <a:latin typeface="Open Sans"/>
                <a:ea typeface="Open Sans"/>
                <a:cs typeface="Open Sans"/>
                <a:sym typeface="Open Sans"/>
              </a:rPr>
              <a:t>Time Series Models</a:t>
            </a:r>
            <a:endParaRPr sz="1300" i="1">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100">
                <a:highlight>
                  <a:srgbClr val="FFFFFF"/>
                </a:highlight>
                <a:latin typeface="Open Sans"/>
                <a:ea typeface="Open Sans"/>
                <a:cs typeface="Open Sans"/>
                <a:sym typeface="Open Sans"/>
              </a:rPr>
              <a:t>There are some models that are relevant for time-series, some of them are:</a:t>
            </a:r>
            <a:endParaRPr sz="1100">
              <a:highlight>
                <a:srgbClr val="FFFFFF"/>
              </a:highlight>
              <a:latin typeface="Open Sans"/>
              <a:ea typeface="Open Sans"/>
              <a:cs typeface="Open Sans"/>
              <a:sym typeface="Open Sans"/>
            </a:endParaRPr>
          </a:p>
          <a:p>
            <a:pPr marL="457200" lvl="0" indent="-298450" algn="l" rtl="0">
              <a:lnSpc>
                <a:spcPct val="200000"/>
              </a:lnSpc>
              <a:spcBef>
                <a:spcPts val="800"/>
              </a:spcBef>
              <a:spcAft>
                <a:spcPts val="0"/>
              </a:spcAft>
              <a:buSzPts val="1100"/>
              <a:buFont typeface="Open Sans"/>
              <a:buChar char="●"/>
            </a:pPr>
            <a:r>
              <a:rPr lang="en" sz="1100">
                <a:highlight>
                  <a:srgbClr val="FFFFFF"/>
                </a:highlight>
                <a:latin typeface="Open Sans"/>
                <a:ea typeface="Open Sans"/>
                <a:cs typeface="Open Sans"/>
                <a:sym typeface="Open Sans"/>
              </a:rPr>
              <a:t>ARIMA</a:t>
            </a:r>
            <a:endParaRPr sz="1100">
              <a:highlight>
                <a:srgbClr val="FFFFFF"/>
              </a:highlight>
              <a:latin typeface="Open Sans"/>
              <a:ea typeface="Open Sans"/>
              <a:cs typeface="Open Sans"/>
              <a:sym typeface="Open Sans"/>
            </a:endParaRPr>
          </a:p>
          <a:p>
            <a:pPr marL="457200" lvl="0" indent="-298450" algn="l" rtl="0">
              <a:lnSpc>
                <a:spcPct val="200000"/>
              </a:lnSpc>
              <a:spcBef>
                <a:spcPts val="0"/>
              </a:spcBef>
              <a:spcAft>
                <a:spcPts val="0"/>
              </a:spcAft>
              <a:buSzPts val="1100"/>
              <a:buFont typeface="Open Sans"/>
              <a:buChar char="●"/>
            </a:pPr>
            <a:r>
              <a:rPr lang="en" sz="1100">
                <a:highlight>
                  <a:srgbClr val="FFFFFF"/>
                </a:highlight>
                <a:latin typeface="Open Sans"/>
                <a:ea typeface="Open Sans"/>
                <a:cs typeface="Open Sans"/>
                <a:sym typeface="Open Sans"/>
              </a:rPr>
              <a:t>FB Prophet</a:t>
            </a:r>
            <a:endParaRPr sz="1100">
              <a:highlight>
                <a:srgbClr val="FFFFFF"/>
              </a:highlight>
              <a:latin typeface="Open Sans"/>
              <a:ea typeface="Open Sans"/>
              <a:cs typeface="Open Sans"/>
              <a:sym typeface="Open Sans"/>
            </a:endParaRPr>
          </a:p>
          <a:p>
            <a:pPr marL="457200" lvl="0" indent="-298450" algn="l" rtl="0">
              <a:lnSpc>
                <a:spcPct val="200000"/>
              </a:lnSpc>
              <a:spcBef>
                <a:spcPts val="0"/>
              </a:spcBef>
              <a:spcAft>
                <a:spcPts val="0"/>
              </a:spcAft>
              <a:buSzPts val="1100"/>
              <a:buFont typeface="Open Sans"/>
              <a:buChar char="●"/>
            </a:pPr>
            <a:r>
              <a:rPr lang="en" sz="1100">
                <a:highlight>
                  <a:srgbClr val="FFFFFF"/>
                </a:highlight>
                <a:latin typeface="Open Sans"/>
                <a:ea typeface="Open Sans"/>
                <a:cs typeface="Open Sans"/>
                <a:sym typeface="Open Sans"/>
              </a:rPr>
              <a:t>RNN + LSTM in the DL world (for sequence modeling as well) - just google “CS231n and RNN / LSTM” for more details</a:t>
            </a:r>
            <a:endParaRPr sz="1100">
              <a:highlight>
                <a:srgbClr val="FFFFFF"/>
              </a:highlight>
              <a:latin typeface="Open Sans"/>
              <a:ea typeface="Open Sans"/>
              <a:cs typeface="Open Sans"/>
              <a:sym typeface="Open Sans"/>
            </a:endParaRPr>
          </a:p>
          <a:p>
            <a:pPr marL="0" lvl="0" indent="0" algn="l" rtl="0">
              <a:lnSpc>
                <a:spcPct val="200000"/>
              </a:lnSpc>
              <a:spcBef>
                <a:spcPts val="800"/>
              </a:spcBef>
              <a:spcAft>
                <a:spcPts val="0"/>
              </a:spcAft>
              <a:buNone/>
            </a:pPr>
            <a:r>
              <a:rPr lang="en" sz="1100">
                <a:highlight>
                  <a:srgbClr val="FFFFFF"/>
                </a:highlight>
                <a:latin typeface="Open Sans"/>
                <a:ea typeface="Open Sans"/>
                <a:cs typeface="Open Sans"/>
                <a:sym typeface="Open Sans"/>
              </a:rPr>
              <a:t>A really good lecture on Time-series modeling can be found here:</a:t>
            </a:r>
            <a:endParaRPr sz="1100">
              <a:highlight>
                <a:srgbClr val="FFFFFF"/>
              </a:highlight>
              <a:latin typeface="Open Sans"/>
              <a:ea typeface="Open Sans"/>
              <a:cs typeface="Open Sans"/>
              <a:sym typeface="Open Sans"/>
            </a:endParaRPr>
          </a:p>
          <a:p>
            <a:pPr marL="457200" lvl="0" indent="-298450" algn="l" rtl="0">
              <a:lnSpc>
                <a:spcPct val="200000"/>
              </a:lnSpc>
              <a:spcBef>
                <a:spcPts val="800"/>
              </a:spcBef>
              <a:spcAft>
                <a:spcPts val="0"/>
              </a:spcAft>
              <a:buSzPts val="1100"/>
              <a:buFont typeface="Open Sans"/>
              <a:buChar char="●"/>
            </a:pPr>
            <a:r>
              <a:rPr lang="en" sz="1100" u="sng">
                <a:solidFill>
                  <a:schemeClr val="hlink"/>
                </a:solidFill>
                <a:highlight>
                  <a:srgbClr val="FFFFFF"/>
                </a:highlight>
                <a:latin typeface="Open Sans"/>
                <a:ea typeface="Open Sans"/>
                <a:cs typeface="Open Sans"/>
                <a:sym typeface="Open Sans"/>
                <a:hlinkClick r:id="rId3"/>
              </a:rPr>
              <a:t>Time Series Abishek Thakuhr</a:t>
            </a:r>
            <a:endParaRPr sz="1100">
              <a:highlight>
                <a:srgbClr val="FFFFFF"/>
              </a:highlight>
              <a:latin typeface="Open Sans"/>
              <a:ea typeface="Open Sans"/>
              <a:cs typeface="Open Sans"/>
              <a:sym typeface="Open Sans"/>
            </a:endParaRPr>
          </a:p>
        </p:txBody>
      </p:sp>
      <p:sp>
        <p:nvSpPr>
          <p:cNvPr id="2111" name="Google Shape;2111;p2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234</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Loss Functions</a:t>
            </a:r>
            <a:endParaRPr/>
          </a:p>
        </p:txBody>
      </p:sp>
      <p:sp>
        <p:nvSpPr>
          <p:cNvPr id="295" name="Google Shape;295;p42"/>
          <p:cNvSpPr txBox="1"/>
          <p:nvPr/>
        </p:nvSpPr>
        <p:spPr>
          <a:xfrm>
            <a:off x="1054675" y="1200150"/>
            <a:ext cx="65205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1500"/>
              </a:spcAft>
              <a:buNone/>
            </a:pPr>
            <a:r>
              <a:rPr lang="en" sz="1200">
                <a:highlight>
                  <a:schemeClr val="lt1"/>
                </a:highlight>
                <a:latin typeface="Open Sans"/>
                <a:ea typeface="Open Sans"/>
                <a:cs typeface="Open Sans"/>
                <a:sym typeface="Open Sans"/>
              </a:rPr>
              <a:t>Q: Why do we need a loss function?</a:t>
            </a:r>
            <a:endParaRPr sz="1200">
              <a:highlight>
                <a:schemeClr val="lt1"/>
              </a:highlight>
              <a:latin typeface="Open Sans"/>
              <a:ea typeface="Open Sans"/>
              <a:cs typeface="Open Sans"/>
              <a:sym typeface="Open Sans"/>
            </a:endParaRPr>
          </a:p>
        </p:txBody>
      </p:sp>
      <p:sp>
        <p:nvSpPr>
          <p:cNvPr id="296" name="Google Shape;296;p42"/>
          <p:cNvSpPr txBox="1"/>
          <p:nvPr/>
        </p:nvSpPr>
        <p:spPr>
          <a:xfrm>
            <a:off x="1081823" y="1504950"/>
            <a:ext cx="6520500" cy="58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1500"/>
              </a:spcAft>
              <a:buNone/>
            </a:pPr>
            <a:r>
              <a:rPr lang="en" sz="1200">
                <a:highlight>
                  <a:schemeClr val="lt1"/>
                </a:highlight>
                <a:latin typeface="Open Sans"/>
                <a:ea typeface="Open Sans"/>
                <a:cs typeface="Open Sans"/>
                <a:sym typeface="Open Sans"/>
              </a:rPr>
              <a:t>A: So that we will be able to measure the model against the reality, plus we will be able to present some results to anyone interested! (e.g. train error was X, test error was 0.5X...)</a:t>
            </a:r>
            <a:endParaRPr sz="1200">
              <a:highlight>
                <a:schemeClr val="lt1"/>
              </a:highlight>
              <a:latin typeface="Open Sans"/>
              <a:ea typeface="Open Sans"/>
              <a:cs typeface="Open Sans"/>
              <a:sym typeface="Open Sans"/>
            </a:endParaRPr>
          </a:p>
        </p:txBody>
      </p:sp>
      <p:sp>
        <p:nvSpPr>
          <p:cNvPr id="297" name="Google Shape;297;p42"/>
          <p:cNvSpPr txBox="1"/>
          <p:nvPr/>
        </p:nvSpPr>
        <p:spPr>
          <a:xfrm>
            <a:off x="1114200" y="2087350"/>
            <a:ext cx="6622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As part of the optimization algorithm, the error for the current state of the model must be estimated repeatedly.</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 </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This requires the choice of an error function, conventionally called a </a:t>
            </a:r>
            <a:r>
              <a:rPr lang="en" sz="1200" b="1">
                <a:latin typeface="Open Sans"/>
                <a:ea typeface="Open Sans"/>
                <a:cs typeface="Open Sans"/>
                <a:sym typeface="Open Sans"/>
              </a:rPr>
              <a:t>loss function</a:t>
            </a:r>
            <a:r>
              <a:rPr lang="en" sz="1200">
                <a:latin typeface="Open Sans"/>
                <a:ea typeface="Open Sans"/>
                <a:cs typeface="Open Sans"/>
                <a:sym typeface="Open Sans"/>
              </a:rPr>
              <a:t>, that can be used to estimate the loss of the model so that the weights can be updated to reduce the loss on the next evaluation.</a:t>
            </a:r>
            <a:endParaRPr sz="1200">
              <a:latin typeface="Open Sans"/>
              <a:ea typeface="Open Sans"/>
              <a:cs typeface="Open Sans"/>
              <a:sym typeface="Open Sans"/>
            </a:endParaRPr>
          </a:p>
        </p:txBody>
      </p:sp>
      <p:sp>
        <p:nvSpPr>
          <p:cNvPr id="298" name="Google Shape;298;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1000"/>
                                        <p:tgtEl>
                                          <p:spTgt spid="2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
                                        </p:tgtEl>
                                        <p:attrNameLst>
                                          <p:attrName>style.visibility</p:attrName>
                                        </p:attrNameLst>
                                      </p:cBhvr>
                                      <p:to>
                                        <p:strVal val="visible"/>
                                      </p:to>
                                    </p:set>
                                    <p:animEffect transition="in" filter="fade">
                                      <p:cBhvr>
                                        <p:cTn id="12" dur="10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Loss Functions - the main ones</a:t>
            </a:r>
            <a:endParaRPr/>
          </a:p>
        </p:txBody>
      </p:sp>
      <p:graphicFrame>
        <p:nvGraphicFramePr>
          <p:cNvPr id="304" name="Google Shape;304;p43"/>
          <p:cNvGraphicFramePr/>
          <p:nvPr/>
        </p:nvGraphicFramePr>
        <p:xfrm>
          <a:off x="952500" y="1390650"/>
          <a:ext cx="3000000" cy="3000000"/>
        </p:xfrm>
        <a:graphic>
          <a:graphicData uri="http://schemas.openxmlformats.org/drawingml/2006/table">
            <a:tbl>
              <a:tblPr>
                <a:noFill/>
                <a:tableStyleId>{F6CF4332-94CE-469E-975E-F619431F37DF}</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i="1"/>
                        <a:t>Regression</a:t>
                      </a:r>
                      <a:endParaRPr b="1" i="1"/>
                    </a:p>
                  </a:txBody>
                  <a:tcPr marL="91425" marR="91425" marT="91425" marB="91425"/>
                </a:tc>
                <a:tc>
                  <a:txBody>
                    <a:bodyPr/>
                    <a:lstStyle/>
                    <a:p>
                      <a:pPr marL="0" lvl="0" indent="0" algn="l" rtl="0">
                        <a:spcBef>
                          <a:spcPts val="0"/>
                        </a:spcBef>
                        <a:spcAft>
                          <a:spcPts val="0"/>
                        </a:spcAft>
                        <a:buNone/>
                      </a:pPr>
                      <a:r>
                        <a:rPr lang="en" b="1" i="1"/>
                        <a:t>Classification</a:t>
                      </a:r>
                      <a:endParaRPr b="1" i="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MSE</a:t>
                      </a:r>
                      <a:endParaRPr/>
                    </a:p>
                  </a:txBody>
                  <a:tcPr marL="91425" marR="91425" marT="91425" marB="91425"/>
                </a:tc>
                <a:tc>
                  <a:txBody>
                    <a:bodyPr/>
                    <a:lstStyle/>
                    <a:p>
                      <a:pPr marL="0" lvl="0" indent="0" algn="l" rtl="0">
                        <a:spcBef>
                          <a:spcPts val="0"/>
                        </a:spcBef>
                        <a:spcAft>
                          <a:spcPts val="0"/>
                        </a:spcAft>
                        <a:buNone/>
                      </a:pPr>
                      <a:r>
                        <a:rPr lang="en"/>
                        <a:t>Binary Cross Entropy</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MAE</a:t>
                      </a:r>
                      <a:endParaRPr/>
                    </a:p>
                  </a:txBody>
                  <a:tcPr marL="91425" marR="91425" marT="91425" marB="91425"/>
                </a:tc>
                <a:tc>
                  <a:txBody>
                    <a:bodyPr/>
                    <a:lstStyle/>
                    <a:p>
                      <a:pPr marL="0" lvl="0" indent="0" algn="l" rtl="0">
                        <a:spcBef>
                          <a:spcPts val="0"/>
                        </a:spcBef>
                        <a:spcAft>
                          <a:spcPts val="0"/>
                        </a:spcAft>
                        <a:buNone/>
                      </a:pPr>
                      <a:r>
                        <a:rPr lang="en"/>
                        <a:t>Hinge Loss</a:t>
                      </a:r>
                      <a:endParaRPr/>
                    </a:p>
                  </a:txBody>
                  <a:tcPr marL="91425" marR="91425" marT="91425" marB="91425"/>
                </a:tc>
                <a:extLst>
                  <a:ext uri="{0D108BD9-81ED-4DB2-BD59-A6C34878D82A}">
                    <a16:rowId xmlns:a16="http://schemas.microsoft.com/office/drawing/2014/main" val="10002"/>
                  </a:ext>
                </a:extLst>
              </a:tr>
            </a:tbl>
          </a:graphicData>
        </a:graphic>
      </p:graphicFrame>
      <p:sp>
        <p:nvSpPr>
          <p:cNvPr id="305" name="Google Shape;305;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Loss Functions - the main ones</a:t>
            </a:r>
            <a:endParaRPr/>
          </a:p>
        </p:txBody>
      </p:sp>
      <p:sp>
        <p:nvSpPr>
          <p:cNvPr id="311" name="Google Shape;311;p44"/>
          <p:cNvSpPr txBox="1"/>
          <p:nvPr/>
        </p:nvSpPr>
        <p:spPr>
          <a:xfrm>
            <a:off x="345725" y="1234725"/>
            <a:ext cx="7796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Open Sans"/>
                <a:ea typeface="Open Sans"/>
                <a:cs typeface="Open Sans"/>
                <a:sym typeface="Open Sans"/>
              </a:rPr>
              <a:t>Regression</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MSE	(Mean Squared Error)					MAE (Mean Absolute Error)</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312" name="Google Shape;312;p44"/>
          <p:cNvPicPr preferRelativeResize="0"/>
          <p:nvPr/>
        </p:nvPicPr>
        <p:blipFill>
          <a:blip r:embed="rId3">
            <a:alphaModFix/>
          </a:blip>
          <a:stretch>
            <a:fillRect/>
          </a:stretch>
        </p:blipFill>
        <p:spPr>
          <a:xfrm>
            <a:off x="4533900" y="2172438"/>
            <a:ext cx="2152650" cy="952500"/>
          </a:xfrm>
          <a:prstGeom prst="rect">
            <a:avLst/>
          </a:prstGeom>
          <a:noFill/>
          <a:ln>
            <a:noFill/>
          </a:ln>
        </p:spPr>
      </p:pic>
      <p:pic>
        <p:nvPicPr>
          <p:cNvPr id="313" name="Google Shape;313;p44"/>
          <p:cNvPicPr preferRelativeResize="0"/>
          <p:nvPr/>
        </p:nvPicPr>
        <p:blipFill>
          <a:blip r:embed="rId4">
            <a:alphaModFix/>
          </a:blip>
          <a:stretch>
            <a:fillRect/>
          </a:stretch>
        </p:blipFill>
        <p:spPr>
          <a:xfrm>
            <a:off x="498125" y="2096249"/>
            <a:ext cx="2172685" cy="1028700"/>
          </a:xfrm>
          <a:prstGeom prst="rect">
            <a:avLst/>
          </a:prstGeom>
          <a:noFill/>
          <a:ln>
            <a:noFill/>
          </a:ln>
        </p:spPr>
      </p:pic>
      <p:graphicFrame>
        <p:nvGraphicFramePr>
          <p:cNvPr id="314" name="Google Shape;314;p44"/>
          <p:cNvGraphicFramePr/>
          <p:nvPr/>
        </p:nvGraphicFramePr>
        <p:xfrm>
          <a:off x="1835875" y="3171475"/>
          <a:ext cx="3000000" cy="3000000"/>
        </p:xfrm>
        <a:graphic>
          <a:graphicData uri="http://schemas.openxmlformats.org/drawingml/2006/table">
            <a:tbl>
              <a:tblPr>
                <a:noFill/>
                <a:tableStyleId>{F6CF4332-94CE-469E-975E-F619431F37DF}</a:tableStyleId>
              </a:tblPr>
              <a:tblGrid>
                <a:gridCol w="1360450">
                  <a:extLst>
                    <a:ext uri="{9D8B030D-6E8A-4147-A177-3AD203B41FA5}">
                      <a16:colId xmlns:a16="http://schemas.microsoft.com/office/drawing/2014/main" val="20000"/>
                    </a:ext>
                  </a:extLst>
                </a:gridCol>
                <a:gridCol w="968875">
                  <a:extLst>
                    <a:ext uri="{9D8B030D-6E8A-4147-A177-3AD203B41FA5}">
                      <a16:colId xmlns:a16="http://schemas.microsoft.com/office/drawing/2014/main" val="20001"/>
                    </a:ext>
                  </a:extLst>
                </a:gridCol>
                <a:gridCol w="3075250">
                  <a:extLst>
                    <a:ext uri="{9D8B030D-6E8A-4147-A177-3AD203B41FA5}">
                      <a16:colId xmlns:a16="http://schemas.microsoft.com/office/drawing/2014/main" val="20002"/>
                    </a:ext>
                  </a:extLst>
                </a:gridCol>
              </a:tblGrid>
              <a:tr h="397900">
                <a:tc>
                  <a:txBody>
                    <a:bodyPr/>
                    <a:lstStyle/>
                    <a:p>
                      <a:pPr marL="0" lvl="0" indent="0" algn="ctr" rtl="0">
                        <a:spcBef>
                          <a:spcPts val="0"/>
                        </a:spcBef>
                        <a:spcAft>
                          <a:spcPts val="0"/>
                        </a:spcAft>
                        <a:buNone/>
                      </a:pPr>
                      <a:r>
                        <a:rPr lang="en"/>
                        <a:t>Prediction (Y^)</a:t>
                      </a:r>
                      <a:endParaRPr/>
                    </a:p>
                  </a:txBody>
                  <a:tcPr marL="91425" marR="91425" marT="91425" marB="91425"/>
                </a:tc>
                <a:tc>
                  <a:txBody>
                    <a:bodyPr/>
                    <a:lstStyle/>
                    <a:p>
                      <a:pPr marL="0" lvl="0" indent="0" algn="ctr" rtl="0">
                        <a:spcBef>
                          <a:spcPts val="0"/>
                        </a:spcBef>
                        <a:spcAft>
                          <a:spcPts val="0"/>
                        </a:spcAft>
                        <a:buNone/>
                      </a:pPr>
                      <a:r>
                        <a:rPr lang="en"/>
                        <a:t>Label (Y)</a:t>
                      </a:r>
                      <a:endParaRPr/>
                    </a:p>
                  </a:txBody>
                  <a:tcPr marL="91425" marR="91425" marT="91425" marB="91425"/>
                </a:tc>
                <a:tc>
                  <a:txBody>
                    <a:bodyPr/>
                    <a:lstStyle/>
                    <a:p>
                      <a:pPr marL="0" lvl="0" indent="0" algn="ctr" rtl="0">
                        <a:spcBef>
                          <a:spcPts val="0"/>
                        </a:spcBef>
                        <a:spcAft>
                          <a:spcPts val="0"/>
                        </a:spcAft>
                        <a:buNone/>
                      </a:pPr>
                      <a:r>
                        <a:rPr lang="en" b="1"/>
                        <a:t>MAE</a:t>
                      </a:r>
                      <a:endParaRPr b="1"/>
                    </a:p>
                  </a:txBody>
                  <a:tcPr marL="91425" marR="91425" marT="91425" marB="91425"/>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a:t>1</a:t>
                      </a:r>
                      <a:endParaRPr/>
                    </a:p>
                  </a:txBody>
                  <a:tcPr marL="91425" marR="91425" marT="91425" marB="91425"/>
                </a:tc>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(|1-2| + |2-4| + |3-3|)/3 = </a:t>
                      </a:r>
                      <a:r>
                        <a:rPr lang="en" b="1"/>
                        <a:t>1</a:t>
                      </a:r>
                      <a:endParaRPr b="1"/>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n"/>
                        <a:t>2</a:t>
                      </a:r>
                      <a:endParaRPr/>
                    </a:p>
                  </a:txBody>
                  <a:tcPr marL="91425" marR="91425" marT="91425" marB="91425"/>
                </a:tc>
                <a:tc>
                  <a:txBody>
                    <a:bodyPr/>
                    <a:lstStyle/>
                    <a:p>
                      <a:pPr marL="0" lvl="0" indent="0" algn="ctr" rtl="0">
                        <a:spcBef>
                          <a:spcPts val="0"/>
                        </a:spcBef>
                        <a:spcAft>
                          <a:spcPts val="0"/>
                        </a:spcAft>
                        <a:buNone/>
                      </a:pPr>
                      <a:r>
                        <a:rPr lang="en"/>
                        <a:t>4</a:t>
                      </a:r>
                      <a:endParaRPr/>
                    </a:p>
                  </a:txBody>
                  <a:tcPr marL="91425" marR="91425" marT="91425" marB="91425"/>
                </a:tc>
                <a:tc>
                  <a:txBody>
                    <a:bodyPr/>
                    <a:lstStyle/>
                    <a:p>
                      <a:pPr marL="0" lvl="0" indent="0" algn="ctr" rtl="0">
                        <a:spcBef>
                          <a:spcPts val="0"/>
                        </a:spcBef>
                        <a:spcAft>
                          <a:spcPts val="0"/>
                        </a:spcAft>
                        <a:buNone/>
                      </a:pPr>
                      <a:r>
                        <a:rPr lang="en" b="1"/>
                        <a:t>MSE</a:t>
                      </a:r>
                      <a:endParaRPr b="1"/>
                    </a:p>
                  </a:txBody>
                  <a:tcPr marL="91425" marR="91425" marT="91425" marB="91425"/>
                </a:tc>
                <a:extLst>
                  <a:ext uri="{0D108BD9-81ED-4DB2-BD59-A6C34878D82A}">
                    <a16:rowId xmlns:a16="http://schemas.microsoft.com/office/drawing/2014/main" val="10002"/>
                  </a:ext>
                </a:extLst>
              </a:tr>
              <a:tr h="396200">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3</a:t>
                      </a:r>
                      <a:endParaRPr/>
                    </a:p>
                  </a:txBody>
                  <a:tcPr marL="91425" marR="91425" marT="91425" marB="91425"/>
                </a:tc>
                <a:tc>
                  <a:txBody>
                    <a:bodyPr/>
                    <a:lstStyle/>
                    <a:p>
                      <a:pPr marL="0" lvl="0" indent="0" algn="ctr" rtl="0">
                        <a:spcBef>
                          <a:spcPts val="0"/>
                        </a:spcBef>
                        <a:spcAft>
                          <a:spcPts val="0"/>
                        </a:spcAft>
                        <a:buNone/>
                      </a:pPr>
                      <a:r>
                        <a:rPr lang="en"/>
                        <a:t>((1-2)^2 + (2-4)^2 + (3-3)^2)/3 = </a:t>
                      </a:r>
                      <a:r>
                        <a:rPr lang="en" b="1"/>
                        <a:t>1.67</a:t>
                      </a:r>
                      <a:endParaRPr b="1"/>
                    </a:p>
                  </a:txBody>
                  <a:tcPr marL="91425" marR="91425" marT="91425" marB="91425"/>
                </a:tc>
                <a:extLst>
                  <a:ext uri="{0D108BD9-81ED-4DB2-BD59-A6C34878D82A}">
                    <a16:rowId xmlns:a16="http://schemas.microsoft.com/office/drawing/2014/main" val="10003"/>
                  </a:ext>
                </a:extLst>
              </a:tr>
            </a:tbl>
          </a:graphicData>
        </a:graphic>
      </p:graphicFrame>
      <p:sp>
        <p:nvSpPr>
          <p:cNvPr id="315" name="Google Shape;315;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Loss Functions - the main ones</a:t>
            </a:r>
            <a:endParaRPr/>
          </a:p>
        </p:txBody>
      </p:sp>
      <p:sp>
        <p:nvSpPr>
          <p:cNvPr id="321" name="Google Shape;321;p45"/>
          <p:cNvSpPr txBox="1"/>
          <p:nvPr/>
        </p:nvSpPr>
        <p:spPr>
          <a:xfrm>
            <a:off x="345725" y="1234725"/>
            <a:ext cx="7796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latin typeface="Open Sans"/>
                <a:ea typeface="Open Sans"/>
                <a:cs typeface="Open Sans"/>
                <a:sym typeface="Open Sans"/>
              </a:rPr>
              <a:t>Classification</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Binary Cross Entropy (Log-loss)						Hinge Loss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pic>
        <p:nvPicPr>
          <p:cNvPr id="322" name="Google Shape;322;p45"/>
          <p:cNvPicPr preferRelativeResize="0"/>
          <p:nvPr/>
        </p:nvPicPr>
        <p:blipFill>
          <a:blip r:embed="rId3">
            <a:alphaModFix/>
          </a:blip>
          <a:stretch>
            <a:fillRect/>
          </a:stretch>
        </p:blipFill>
        <p:spPr>
          <a:xfrm>
            <a:off x="194750" y="2120050"/>
            <a:ext cx="4438650" cy="752475"/>
          </a:xfrm>
          <a:prstGeom prst="rect">
            <a:avLst/>
          </a:prstGeom>
          <a:noFill/>
          <a:ln>
            <a:noFill/>
          </a:ln>
        </p:spPr>
      </p:pic>
      <p:pic>
        <p:nvPicPr>
          <p:cNvPr id="323" name="Google Shape;323;p45"/>
          <p:cNvPicPr preferRelativeResize="0"/>
          <p:nvPr/>
        </p:nvPicPr>
        <p:blipFill>
          <a:blip r:embed="rId4">
            <a:alphaModFix/>
          </a:blip>
          <a:stretch>
            <a:fillRect/>
          </a:stretch>
        </p:blipFill>
        <p:spPr>
          <a:xfrm>
            <a:off x="5322725" y="2078050"/>
            <a:ext cx="2173817" cy="752475"/>
          </a:xfrm>
          <a:prstGeom prst="rect">
            <a:avLst/>
          </a:prstGeom>
          <a:noFill/>
          <a:ln>
            <a:noFill/>
          </a:ln>
        </p:spPr>
      </p:pic>
      <p:graphicFrame>
        <p:nvGraphicFramePr>
          <p:cNvPr id="324" name="Google Shape;324;p45"/>
          <p:cNvGraphicFramePr/>
          <p:nvPr/>
        </p:nvGraphicFramePr>
        <p:xfrm>
          <a:off x="616675" y="3019075"/>
          <a:ext cx="3000000" cy="3000000"/>
        </p:xfrm>
        <a:graphic>
          <a:graphicData uri="http://schemas.openxmlformats.org/drawingml/2006/table">
            <a:tbl>
              <a:tblPr>
                <a:noFill/>
                <a:tableStyleId>{F6CF4332-94CE-469E-975E-F619431F37DF}</a:tableStyleId>
              </a:tblPr>
              <a:tblGrid>
                <a:gridCol w="1467550">
                  <a:extLst>
                    <a:ext uri="{9D8B030D-6E8A-4147-A177-3AD203B41FA5}">
                      <a16:colId xmlns:a16="http://schemas.microsoft.com/office/drawing/2014/main" val="20000"/>
                    </a:ext>
                  </a:extLst>
                </a:gridCol>
                <a:gridCol w="1058350">
                  <a:extLst>
                    <a:ext uri="{9D8B030D-6E8A-4147-A177-3AD203B41FA5}">
                      <a16:colId xmlns:a16="http://schemas.microsoft.com/office/drawing/2014/main" val="20001"/>
                    </a:ext>
                  </a:extLst>
                </a:gridCol>
                <a:gridCol w="47131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200"/>
                        <a:t>P(Y^)</a:t>
                      </a:r>
                      <a:endParaRPr sz="1200"/>
                    </a:p>
                  </a:txBody>
                  <a:tcPr marL="91425" marR="91425" marT="91425" marB="91425"/>
                </a:tc>
                <a:tc>
                  <a:txBody>
                    <a:bodyPr/>
                    <a:lstStyle/>
                    <a:p>
                      <a:pPr marL="0" lvl="0" indent="0" algn="l" rtl="0">
                        <a:spcBef>
                          <a:spcPts val="0"/>
                        </a:spcBef>
                        <a:spcAft>
                          <a:spcPts val="0"/>
                        </a:spcAft>
                        <a:buNone/>
                      </a:pPr>
                      <a:r>
                        <a:rPr lang="en" sz="1200"/>
                        <a:t>Y</a:t>
                      </a:r>
                      <a:endParaRPr sz="1200"/>
                    </a:p>
                  </a:txBody>
                  <a:tcPr marL="91425" marR="91425" marT="91425" marB="91425"/>
                </a:tc>
                <a:tc>
                  <a:txBody>
                    <a:bodyPr/>
                    <a:lstStyle/>
                    <a:p>
                      <a:pPr marL="0" lvl="0" indent="0" algn="l" rtl="0">
                        <a:spcBef>
                          <a:spcPts val="0"/>
                        </a:spcBef>
                        <a:spcAft>
                          <a:spcPts val="0"/>
                        </a:spcAft>
                        <a:buNone/>
                      </a:pPr>
                      <a:r>
                        <a:rPr lang="en" sz="1200" b="1"/>
                        <a:t>BCE</a:t>
                      </a:r>
                      <a:endParaRPr sz="12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0.95</a:t>
                      </a:r>
                      <a:endParaRPr sz="1200"/>
                    </a:p>
                  </a:txBody>
                  <a:tcPr marL="91425" marR="91425" marT="91425" marB="91425"/>
                </a:tc>
                <a:tc>
                  <a:txBody>
                    <a:bodyPr/>
                    <a:lstStyle/>
                    <a:p>
                      <a:pPr marL="0" lvl="0" indent="0" algn="l" rtl="0">
                        <a:spcBef>
                          <a:spcPts val="0"/>
                        </a:spcBef>
                        <a:spcAft>
                          <a:spcPts val="0"/>
                        </a:spcAft>
                        <a:buNone/>
                      </a:pPr>
                      <a:r>
                        <a:rPr lang="en" sz="1200"/>
                        <a:t>1</a:t>
                      </a:r>
                      <a:endParaRPr sz="1200"/>
                    </a:p>
                  </a:txBody>
                  <a:tcPr marL="91425" marR="91425" marT="91425" marB="91425"/>
                </a:tc>
                <a:tc>
                  <a:txBody>
                    <a:bodyPr/>
                    <a:lstStyle/>
                    <a:p>
                      <a:pPr marL="0" lvl="0" indent="0" algn="l" rtl="0">
                        <a:spcBef>
                          <a:spcPts val="0"/>
                        </a:spcBef>
                        <a:spcAft>
                          <a:spcPts val="0"/>
                        </a:spcAft>
                        <a:buNone/>
                      </a:pPr>
                      <a:r>
                        <a:rPr lang="en" sz="1200"/>
                        <a:t>-⅓ * [(1 * log(0.95)) + (1 * log(0.35)) + (0 * log(0.03))]</a:t>
                      </a:r>
                      <a:endParaRPr sz="1200"/>
                    </a:p>
                    <a:p>
                      <a:pPr marL="0" lvl="0" indent="0" algn="l" rtl="0">
                        <a:spcBef>
                          <a:spcPts val="0"/>
                        </a:spcBef>
                        <a:spcAft>
                          <a:spcPts val="0"/>
                        </a:spcAft>
                        <a:buNone/>
                      </a:pPr>
                      <a:r>
                        <a:rPr lang="en" sz="1200"/>
                        <a:t>= -⅓ * [-0.02 -0.45] = 0.15</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t>0.35</a:t>
                      </a:r>
                      <a:endParaRPr sz="1200"/>
                    </a:p>
                  </a:txBody>
                  <a:tcPr marL="91425" marR="91425" marT="91425" marB="91425"/>
                </a:tc>
                <a:tc>
                  <a:txBody>
                    <a:bodyPr/>
                    <a:lstStyle/>
                    <a:p>
                      <a:pPr marL="0" lvl="0" indent="0" algn="l" rtl="0">
                        <a:spcBef>
                          <a:spcPts val="0"/>
                        </a:spcBef>
                        <a:spcAft>
                          <a:spcPts val="0"/>
                        </a:spcAft>
                        <a:buNone/>
                      </a:pPr>
                      <a:r>
                        <a:rPr lang="en" sz="1200"/>
                        <a:t>1</a:t>
                      </a:r>
                      <a:endParaRPr sz="1200"/>
                    </a:p>
                  </a:txBody>
                  <a:tcPr marL="91425" marR="91425" marT="91425" marB="91425"/>
                </a:tc>
                <a:tc>
                  <a:txBody>
                    <a:bodyPr/>
                    <a:lstStyle/>
                    <a:p>
                      <a:pPr marL="0" lvl="0" indent="0" algn="l" rtl="0">
                        <a:spcBef>
                          <a:spcPts val="0"/>
                        </a:spcBef>
                        <a:spcAft>
                          <a:spcPts val="0"/>
                        </a:spcAft>
                        <a:buNone/>
                      </a:pPr>
                      <a:r>
                        <a:rPr lang="en" sz="1200" b="1"/>
                        <a:t>Hinge Loss</a:t>
                      </a:r>
                      <a:endParaRPr sz="1200" b="1"/>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t>0.03</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max(0, 1-0*0.03) = 1 + </a:t>
                      </a:r>
                      <a:endParaRPr sz="1200"/>
                    </a:p>
                    <a:p>
                      <a:pPr marL="0" lvl="0" indent="0" algn="l" rtl="0">
                        <a:spcBef>
                          <a:spcPts val="0"/>
                        </a:spcBef>
                        <a:spcAft>
                          <a:spcPts val="0"/>
                        </a:spcAft>
                        <a:buNone/>
                      </a:pPr>
                      <a:r>
                        <a:rPr lang="en" sz="1200"/>
                        <a:t>max(0, 1-1*0.35) = 0.65 +</a:t>
                      </a:r>
                      <a:endParaRPr sz="1200"/>
                    </a:p>
                    <a:p>
                      <a:pPr marL="0" lvl="0" indent="0" algn="l" rtl="0">
                        <a:spcBef>
                          <a:spcPts val="0"/>
                        </a:spcBef>
                        <a:spcAft>
                          <a:spcPts val="0"/>
                        </a:spcAft>
                        <a:buNone/>
                      </a:pPr>
                      <a:r>
                        <a:rPr lang="en" sz="1200"/>
                        <a:t>max(0, 1-1*0.95) = 0.05 = </a:t>
                      </a:r>
                      <a:r>
                        <a:rPr lang="en" sz="1200" b="1"/>
                        <a:t>1.7</a:t>
                      </a:r>
                      <a:endParaRPr sz="1200"/>
                    </a:p>
                  </a:txBody>
                  <a:tcPr marL="91425" marR="91425" marT="91425" marB="91425"/>
                </a:tc>
                <a:extLst>
                  <a:ext uri="{0D108BD9-81ED-4DB2-BD59-A6C34878D82A}">
                    <a16:rowId xmlns:a16="http://schemas.microsoft.com/office/drawing/2014/main" val="10003"/>
                  </a:ext>
                </a:extLst>
              </a:tr>
            </a:tbl>
          </a:graphicData>
        </a:graphic>
      </p:graphicFrame>
      <p:sp>
        <p:nvSpPr>
          <p:cNvPr id="325" name="Google Shape;325;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6"/>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First Neural Network - Ex. 2</a:t>
            </a:r>
            <a:endParaRPr/>
          </a:p>
        </p:txBody>
      </p:sp>
      <p:sp>
        <p:nvSpPr>
          <p:cNvPr id="331" name="Google Shape;331;p46"/>
          <p:cNvSpPr txBox="1"/>
          <p:nvPr/>
        </p:nvSpPr>
        <p:spPr>
          <a:xfrm>
            <a:off x="481475" y="1436150"/>
            <a:ext cx="5120700" cy="40007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Ex. 2 is called - </a:t>
            </a:r>
            <a:r>
              <a:rPr lang="en" b="1" dirty="0"/>
              <a:t>First_Neural_Network.ipynb</a:t>
            </a:r>
            <a:endParaRPr b="1" dirty="0"/>
          </a:p>
        </p:txBody>
      </p:sp>
      <p:sp>
        <p:nvSpPr>
          <p:cNvPr id="332" name="Google Shape;332;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7"/>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Summing it all together </a:t>
            </a:r>
            <a:endParaRPr/>
          </a:p>
          <a:p>
            <a:pPr marL="0" lvl="0" indent="0" algn="l" rtl="0">
              <a:spcBef>
                <a:spcPts val="0"/>
              </a:spcBef>
              <a:spcAft>
                <a:spcPts val="0"/>
              </a:spcAft>
              <a:buNone/>
            </a:pPr>
            <a:r>
              <a:rPr lang="en"/>
              <a:t>into a Fully Connected Neural Network</a:t>
            </a:r>
            <a:endParaRPr/>
          </a:p>
        </p:txBody>
      </p:sp>
      <p:sp>
        <p:nvSpPr>
          <p:cNvPr id="338" name="Google Shape;338;p47"/>
          <p:cNvSpPr txBox="1"/>
          <p:nvPr/>
        </p:nvSpPr>
        <p:spPr>
          <a:xfrm>
            <a:off x="345725" y="1234725"/>
            <a:ext cx="7796400" cy="39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u="sng">
                <a:latin typeface="Open Sans"/>
                <a:ea typeface="Open Sans"/>
                <a:cs typeface="Open Sans"/>
                <a:sym typeface="Open Sans"/>
              </a:rPr>
              <a:t>Now that we have the main components, we can compose </a:t>
            </a:r>
            <a:endParaRPr sz="1200" b="1" u="sng">
              <a:latin typeface="Open Sans"/>
              <a:ea typeface="Open Sans"/>
              <a:cs typeface="Open Sans"/>
              <a:sym typeface="Open Sans"/>
            </a:endParaRPr>
          </a:p>
          <a:p>
            <a:pPr marL="0" lvl="0" indent="0" algn="l" rtl="0">
              <a:spcBef>
                <a:spcPts val="0"/>
              </a:spcBef>
              <a:spcAft>
                <a:spcPts val="0"/>
              </a:spcAft>
              <a:buNone/>
            </a:pPr>
            <a:r>
              <a:rPr lang="en" sz="1200" b="1" u="sng">
                <a:latin typeface="Open Sans"/>
                <a:ea typeface="Open Sans"/>
                <a:cs typeface="Open Sans"/>
                <a:sym typeface="Open Sans"/>
              </a:rPr>
              <a:t>a fully connected neural network</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A Neuron is needed in order to perform computation on inputs</a:t>
            </a: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A Layer is a set of neurons</a:t>
            </a: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(Forward Pass) Input layer gets inputs from the data we have</a:t>
            </a: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(Forward Pass) Hidden layer(s) gets inputs from the input layer and passes it onto the output layer</a:t>
            </a: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(Forward Pass) Output layer gets inputs from the hidden layer(s) and passes it onto the loss function</a:t>
            </a: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Loss function computes loss based on y^ and y (prediction and label)</a:t>
            </a: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Backpropagation algorithm, using Gradient Descent, comes in place in order to update the weights and to learn</a:t>
            </a:r>
            <a:endParaRPr sz="1200">
              <a:latin typeface="Open Sans"/>
              <a:ea typeface="Open Sans"/>
              <a:cs typeface="Open Sans"/>
              <a:sym typeface="Open Sans"/>
            </a:endParaRPr>
          </a:p>
          <a:p>
            <a:pPr marL="457200" lvl="0" indent="-304800" algn="l" rtl="0">
              <a:lnSpc>
                <a:spcPct val="150000"/>
              </a:lnSpc>
              <a:spcBef>
                <a:spcPts val="0"/>
              </a:spcBef>
              <a:spcAft>
                <a:spcPts val="0"/>
              </a:spcAft>
              <a:buSzPts val="1200"/>
              <a:buFont typeface="Open Sans"/>
              <a:buAutoNum type="arabicPeriod"/>
            </a:pPr>
            <a:r>
              <a:rPr lang="en" sz="1200">
                <a:latin typeface="Open Sans"/>
                <a:ea typeface="Open Sans"/>
                <a:cs typeface="Open Sans"/>
                <a:sym typeface="Open Sans"/>
              </a:rPr>
              <a:t>Iteratively 1-7 again and again until convergence...</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b="1">
                <a:latin typeface="Open Sans"/>
                <a:ea typeface="Open Sans"/>
                <a:cs typeface="Open Sans"/>
                <a:sym typeface="Open Sans"/>
              </a:rPr>
              <a:t>And there you go - the pseudo code of a Neural Network!</a:t>
            </a:r>
            <a:endParaRPr sz="1200" b="1">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p:txBody>
      </p:sp>
      <p:sp>
        <p:nvSpPr>
          <p:cNvPr id="339" name="Google Shape;339;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#1</a:t>
            </a:r>
            <a:endParaRPr/>
          </a:p>
        </p:txBody>
      </p:sp>
      <p:sp>
        <p:nvSpPr>
          <p:cNvPr id="123" name="Google Shape;123;p21"/>
          <p:cNvSpPr txBox="1"/>
          <p:nvPr/>
        </p:nvSpPr>
        <p:spPr>
          <a:xfrm>
            <a:off x="588475" y="1375675"/>
            <a:ext cx="72987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So, what exactly is deep learning ? </a:t>
            </a:r>
            <a:endParaRPr b="1" i="1">
              <a:latin typeface="Open Sans"/>
              <a:ea typeface="Open Sans"/>
              <a:cs typeface="Open Sans"/>
              <a:sym typeface="Open Sans"/>
            </a:endParaRPr>
          </a:p>
          <a:p>
            <a:pPr marL="0" lvl="0" indent="0" algn="l" rtl="0">
              <a:spcBef>
                <a:spcPts val="0"/>
              </a:spcBef>
              <a:spcAft>
                <a:spcPts val="0"/>
              </a:spcAft>
              <a:buNone/>
            </a:pPr>
            <a:endParaRPr b="1" i="1">
              <a:latin typeface="Open Sans"/>
              <a:ea typeface="Open Sans"/>
              <a:cs typeface="Open Sans"/>
              <a:sym typeface="Open Sans"/>
            </a:endParaRPr>
          </a:p>
          <a:p>
            <a:pPr marL="0" lvl="0" indent="0" algn="l" rtl="0">
              <a:spcBef>
                <a:spcPts val="0"/>
              </a:spcBef>
              <a:spcAft>
                <a:spcPts val="0"/>
              </a:spcAft>
              <a:buNone/>
            </a:pPr>
            <a:r>
              <a:rPr lang="en" b="1" i="1">
                <a:latin typeface="Open Sans"/>
                <a:ea typeface="Open Sans"/>
                <a:cs typeface="Open Sans"/>
                <a:sym typeface="Open Sans"/>
              </a:rPr>
              <a:t>And, why is it generally better than other methods on image, speech and certain other types of data?</a:t>
            </a:r>
            <a:endParaRPr b="1" i="1">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i="1">
                <a:latin typeface="Open Sans"/>
                <a:ea typeface="Open Sans"/>
                <a:cs typeface="Open Sans"/>
                <a:sym typeface="Open Sans"/>
              </a:rPr>
              <a:t>‘Deep Learning’ means using a neural network with several layers of nodes between input and output</a:t>
            </a:r>
            <a:endParaRPr i="1">
              <a:latin typeface="Open Sans"/>
              <a:ea typeface="Open Sans"/>
              <a:cs typeface="Open Sans"/>
              <a:sym typeface="Open Sans"/>
            </a:endParaRPr>
          </a:p>
          <a:p>
            <a:pPr marL="0" lvl="0" indent="0" algn="l" rtl="0">
              <a:spcBef>
                <a:spcPts val="0"/>
              </a:spcBef>
              <a:spcAft>
                <a:spcPts val="0"/>
              </a:spcAft>
              <a:buNone/>
            </a:pPr>
            <a:r>
              <a:rPr lang="en" i="1">
                <a:latin typeface="Open Sans"/>
                <a:ea typeface="Open Sans"/>
                <a:cs typeface="Open Sans"/>
                <a:sym typeface="Open Sans"/>
              </a:rPr>
              <a:t>  </a:t>
            </a:r>
            <a:endParaRPr i="1">
              <a:latin typeface="Open Sans"/>
              <a:ea typeface="Open Sans"/>
              <a:cs typeface="Open Sans"/>
              <a:sym typeface="Open Sans"/>
            </a:endParaRPr>
          </a:p>
          <a:p>
            <a:pPr marL="0" lvl="0" indent="0" algn="l" rtl="0">
              <a:spcBef>
                <a:spcPts val="0"/>
              </a:spcBef>
              <a:spcAft>
                <a:spcPts val="0"/>
              </a:spcAft>
              <a:buNone/>
            </a:pPr>
            <a:r>
              <a:rPr lang="en" i="1">
                <a:latin typeface="Open Sans"/>
                <a:ea typeface="Open Sans"/>
                <a:cs typeface="Open Sans"/>
                <a:sym typeface="Open Sans"/>
              </a:rPr>
              <a:t>The series of layers between input &amp; output do feature identification and processing in a series of stages, just as our </a:t>
            </a:r>
            <a:r>
              <a:rPr lang="en" b="1" i="1">
                <a:latin typeface="Open Sans"/>
                <a:ea typeface="Open Sans"/>
                <a:cs typeface="Open Sans"/>
                <a:sym typeface="Open Sans"/>
              </a:rPr>
              <a:t>brains</a:t>
            </a:r>
            <a:r>
              <a:rPr lang="en" i="1">
                <a:latin typeface="Open Sans"/>
                <a:ea typeface="Open Sans"/>
                <a:cs typeface="Open Sans"/>
                <a:sym typeface="Open Sans"/>
              </a:rPr>
              <a:t> seem to</a:t>
            </a:r>
            <a:endParaRPr i="1">
              <a:latin typeface="Open Sans"/>
              <a:ea typeface="Open Sans"/>
              <a:cs typeface="Open Sans"/>
              <a:sym typeface="Open Sans"/>
            </a:endParaRPr>
          </a:p>
        </p:txBody>
      </p:sp>
      <p:sp>
        <p:nvSpPr>
          <p:cNvPr id="124" name="Google Shape;124;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8"/>
          <p:cNvSpPr txBox="1">
            <a:spLocks noGrp="1"/>
          </p:cNvSpPr>
          <p:nvPr>
            <p:ph type="title"/>
          </p:nvPr>
        </p:nvSpPr>
        <p:spPr>
          <a:xfrm>
            <a:off x="311700" y="140225"/>
            <a:ext cx="24702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Q&amp;A Time</a:t>
            </a:r>
            <a:endParaRPr/>
          </a:p>
        </p:txBody>
      </p:sp>
      <p:sp>
        <p:nvSpPr>
          <p:cNvPr id="345" name="Google Shape;345;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9"/>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Connected Neural Networks</a:t>
            </a:r>
            <a:endParaRPr/>
          </a:p>
        </p:txBody>
      </p:sp>
      <p:sp>
        <p:nvSpPr>
          <p:cNvPr id="351" name="Google Shape;351;p49"/>
          <p:cNvSpPr txBox="1"/>
          <p:nvPr/>
        </p:nvSpPr>
        <p:spPr>
          <a:xfrm>
            <a:off x="345725" y="1234725"/>
            <a:ext cx="7796400" cy="2401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As you saw in the Ex.2, if we want a larger network, we will need to think about each function’s derivative, derivative it accordingly, and populate the input forward and backward, again and again, playing with a lot of parameters, and inputs.</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This is not scalable, of course.</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Luckily, we have python libraries who does this for us behind the scenes.</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Now you are going to meet Keras, and eventually you’ll get familiar with this library, which will make it pretty easy to build up a NN</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Fun time! Let’s practice Fully connected NNs </a:t>
            </a:r>
            <a:r>
              <a:rPr lang="en" sz="1200" u="sng">
                <a:solidFill>
                  <a:schemeClr val="hlink"/>
                </a:solidFill>
                <a:latin typeface="Open Sans"/>
                <a:ea typeface="Open Sans"/>
                <a:cs typeface="Open Sans"/>
                <a:sym typeface="Open Sans"/>
                <a:hlinkClick r:id="rId3"/>
              </a:rPr>
              <a:t>without coding</a:t>
            </a:r>
            <a:r>
              <a:rPr lang="en" sz="1200">
                <a:latin typeface="Open Sans"/>
                <a:ea typeface="Open Sans"/>
                <a:cs typeface="Open Sans"/>
                <a:sym typeface="Open Sans"/>
              </a:rPr>
              <a:t> (Let’s take ~15-20 min for this)</a:t>
            </a:r>
            <a:endParaRPr sz="1200">
              <a:latin typeface="Open Sans"/>
              <a:ea typeface="Open Sans"/>
              <a:cs typeface="Open Sans"/>
              <a:sym typeface="Open Sans"/>
            </a:endParaRPr>
          </a:p>
        </p:txBody>
      </p:sp>
      <p:sp>
        <p:nvSpPr>
          <p:cNvPr id="352" name="Google Shape;352;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0"/>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Connected Neural Networks</a:t>
            </a:r>
            <a:endParaRPr/>
          </a:p>
        </p:txBody>
      </p:sp>
      <p:pic>
        <p:nvPicPr>
          <p:cNvPr id="358" name="Google Shape;358;p50"/>
          <p:cNvPicPr preferRelativeResize="0"/>
          <p:nvPr/>
        </p:nvPicPr>
        <p:blipFill>
          <a:blip r:embed="rId3">
            <a:alphaModFix/>
          </a:blip>
          <a:stretch>
            <a:fillRect/>
          </a:stretch>
        </p:blipFill>
        <p:spPr>
          <a:xfrm>
            <a:off x="1980575" y="808950"/>
            <a:ext cx="4907125" cy="3991075"/>
          </a:xfrm>
          <a:prstGeom prst="rect">
            <a:avLst/>
          </a:prstGeom>
          <a:noFill/>
          <a:ln>
            <a:noFill/>
          </a:ln>
        </p:spPr>
      </p:pic>
      <p:sp>
        <p:nvSpPr>
          <p:cNvPr id="359" name="Google Shape;359;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1"/>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Connected Neural Networks</a:t>
            </a:r>
            <a:endParaRPr/>
          </a:p>
        </p:txBody>
      </p:sp>
      <p:sp>
        <p:nvSpPr>
          <p:cNvPr id="365" name="Google Shape;365;p51"/>
          <p:cNvSpPr txBox="1"/>
          <p:nvPr/>
        </p:nvSpPr>
        <p:spPr>
          <a:xfrm>
            <a:off x="345725" y="1234725"/>
            <a:ext cx="7796400" cy="277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A fully connected Neural Network is a network composed from many neurons, and many layers!</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Meaning:</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There is not only 1-d input (or 2-d…)</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There is not only 1 hidden layer</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There is 1 output layer which can be composed of &gt;1-d</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i="1">
                <a:latin typeface="Open Sans"/>
                <a:ea typeface="Open Sans"/>
                <a:cs typeface="Open Sans"/>
                <a:sym typeface="Open Sans"/>
              </a:rPr>
              <a:t>“One of the main advantages of </a:t>
            </a:r>
            <a:r>
              <a:rPr lang="en" sz="1200" b="1" i="1">
                <a:latin typeface="Open Sans"/>
                <a:ea typeface="Open Sans"/>
                <a:cs typeface="Open Sans"/>
                <a:sym typeface="Open Sans"/>
              </a:rPr>
              <a:t>deep learning</a:t>
            </a:r>
            <a:r>
              <a:rPr lang="en" sz="1200" i="1">
                <a:latin typeface="Open Sans"/>
                <a:ea typeface="Open Sans"/>
                <a:cs typeface="Open Sans"/>
                <a:sym typeface="Open Sans"/>
              </a:rPr>
              <a:t> lies in being able to solve </a:t>
            </a:r>
            <a:r>
              <a:rPr lang="en" sz="1200" i="1" u="sng">
                <a:latin typeface="Open Sans"/>
                <a:ea typeface="Open Sans"/>
                <a:cs typeface="Open Sans"/>
                <a:sym typeface="Open Sans"/>
              </a:rPr>
              <a:t>complex</a:t>
            </a:r>
            <a:r>
              <a:rPr lang="en" sz="1200" i="1">
                <a:latin typeface="Open Sans"/>
                <a:ea typeface="Open Sans"/>
                <a:cs typeface="Open Sans"/>
                <a:sym typeface="Open Sans"/>
              </a:rPr>
              <a:t> problems that require discovering </a:t>
            </a:r>
            <a:r>
              <a:rPr lang="en" sz="1200" i="1" u="sng">
                <a:latin typeface="Open Sans"/>
                <a:ea typeface="Open Sans"/>
                <a:cs typeface="Open Sans"/>
                <a:sym typeface="Open Sans"/>
              </a:rPr>
              <a:t>hidden patterns</a:t>
            </a:r>
            <a:r>
              <a:rPr lang="en" sz="1200" i="1">
                <a:latin typeface="Open Sans"/>
                <a:ea typeface="Open Sans"/>
                <a:cs typeface="Open Sans"/>
                <a:sym typeface="Open Sans"/>
              </a:rPr>
              <a:t> in the data and/or a deep understanding of intricate relationships between a large number of interdependent variables.”</a:t>
            </a:r>
            <a:r>
              <a:rPr lang="en" sz="1200">
                <a:latin typeface="Open Sans"/>
                <a:ea typeface="Open Sans"/>
                <a:cs typeface="Open Sans"/>
                <a:sym typeface="Open Sans"/>
              </a:rPr>
              <a:t> (</a:t>
            </a:r>
            <a:r>
              <a:rPr lang="en" sz="1200" u="sng">
                <a:solidFill>
                  <a:schemeClr val="hlink"/>
                </a:solidFill>
                <a:latin typeface="Open Sans"/>
                <a:ea typeface="Open Sans"/>
                <a:cs typeface="Open Sans"/>
                <a:sym typeface="Open Sans"/>
                <a:hlinkClick r:id="rId3"/>
              </a:rPr>
              <a:t>source</a:t>
            </a:r>
            <a:r>
              <a:rPr lang="en" sz="1200">
                <a:latin typeface="Open Sans"/>
                <a:ea typeface="Open Sans"/>
                <a:cs typeface="Open Sans"/>
                <a:sym typeface="Open Sans"/>
              </a:rPr>
              <a:t>)</a:t>
            </a:r>
            <a:endParaRPr sz="1200">
              <a:latin typeface="Open Sans"/>
              <a:ea typeface="Open Sans"/>
              <a:cs typeface="Open Sans"/>
              <a:sym typeface="Open Sans"/>
            </a:endParaRPr>
          </a:p>
        </p:txBody>
      </p:sp>
      <p:sp>
        <p:nvSpPr>
          <p:cNvPr id="366" name="Google Shape;366;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2"/>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Fully Connected Neural Networks - Ex. 3</a:t>
            </a:r>
            <a:endParaRPr/>
          </a:p>
        </p:txBody>
      </p:sp>
      <p:sp>
        <p:nvSpPr>
          <p:cNvPr id="372" name="Google Shape;372;p52"/>
          <p:cNvSpPr txBox="1"/>
          <p:nvPr/>
        </p:nvSpPr>
        <p:spPr>
          <a:xfrm>
            <a:off x="345725" y="1234725"/>
            <a:ext cx="7796400" cy="17238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u="sng">
                <a:solidFill>
                  <a:schemeClr val="hlink"/>
                </a:solidFill>
                <a:latin typeface="Open Sans"/>
                <a:ea typeface="Open Sans"/>
                <a:cs typeface="Open Sans"/>
                <a:sym typeface="Open Sans"/>
                <a:hlinkClick r:id="rId3"/>
              </a:rPr>
              <a:t>Keras API</a:t>
            </a:r>
            <a:r>
              <a:rPr lang="en" sz="1200">
                <a:latin typeface="Open Sans"/>
                <a:ea typeface="Open Sans"/>
                <a:cs typeface="Open Sans"/>
                <a:sym typeface="Open Sans"/>
              </a:rPr>
              <a:t> - get familiar with this powerful API for building Neural Networks</a:t>
            </a:r>
            <a:endParaRPr sz="1200">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Folder Name: </a:t>
            </a:r>
            <a:r>
              <a:rPr lang="en" b="1" i="1">
                <a:latin typeface="Open Sans"/>
                <a:ea typeface="Open Sans"/>
                <a:cs typeface="Open Sans"/>
                <a:sym typeface="Open Sans"/>
              </a:rPr>
              <a:t>Deep Learning</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Ex. 3 is called “</a:t>
            </a:r>
            <a:r>
              <a:rPr lang="en" sz="1200" b="1">
                <a:latin typeface="Open Sans"/>
                <a:ea typeface="Open Sans"/>
                <a:cs typeface="Open Sans"/>
                <a:sym typeface="Open Sans"/>
              </a:rPr>
              <a:t>DL_in_Keras_Ex3.ipynb</a:t>
            </a:r>
            <a:r>
              <a:rPr lang="en" sz="1200">
                <a:latin typeface="Open Sans"/>
                <a:ea typeface="Open Sans"/>
                <a:cs typeface="Open Sans"/>
                <a:sym typeface="Open Sans"/>
              </a:rPr>
              <a:t>”</a:t>
            </a: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b="1"/>
              <a:t>Once done - “Raise Hand” over chat</a:t>
            </a:r>
            <a:endParaRPr sz="1200">
              <a:latin typeface="Open Sans"/>
              <a:ea typeface="Open Sans"/>
              <a:cs typeface="Open Sans"/>
              <a:sym typeface="Open Sans"/>
            </a:endParaRPr>
          </a:p>
        </p:txBody>
      </p:sp>
      <p:sp>
        <p:nvSpPr>
          <p:cNvPr id="373" name="Google Shape;373;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Exercises Solutions - Ex. 1 to Ex. 3</a:t>
            </a:r>
            <a:endParaRPr/>
          </a:p>
        </p:txBody>
      </p:sp>
      <p:sp>
        <p:nvSpPr>
          <p:cNvPr id="380" name="Google Shape;380;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4"/>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Neural Networks</a:t>
            </a:r>
            <a:endParaRPr/>
          </a:p>
        </p:txBody>
      </p:sp>
      <p:sp>
        <p:nvSpPr>
          <p:cNvPr id="386" name="Google Shape;386;p54"/>
          <p:cNvSpPr txBox="1"/>
          <p:nvPr/>
        </p:nvSpPr>
        <p:spPr>
          <a:xfrm>
            <a:off x="345725" y="1234725"/>
            <a:ext cx="8558400" cy="1847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A Convolutional Neural Network, also known as CNN or ConvNet, is a class of neural networks that specializes in processing data that has a </a:t>
            </a:r>
            <a:r>
              <a:rPr lang="en" sz="1200" b="1">
                <a:latin typeface="Open Sans"/>
                <a:ea typeface="Open Sans"/>
                <a:cs typeface="Open Sans"/>
                <a:sym typeface="Open Sans"/>
              </a:rPr>
              <a:t>grid-like</a:t>
            </a:r>
            <a:r>
              <a:rPr lang="en" sz="1200">
                <a:latin typeface="Open Sans"/>
                <a:ea typeface="Open Sans"/>
                <a:cs typeface="Open Sans"/>
                <a:sym typeface="Open Sans"/>
              </a:rPr>
              <a:t> topology, such as an </a:t>
            </a:r>
            <a:r>
              <a:rPr lang="en" sz="1200" b="1">
                <a:latin typeface="Open Sans"/>
                <a:ea typeface="Open Sans"/>
                <a:cs typeface="Open Sans"/>
                <a:sym typeface="Open Sans"/>
              </a:rPr>
              <a:t>image</a:t>
            </a:r>
            <a:r>
              <a:rPr lang="en" sz="1200">
                <a:latin typeface="Open Sans"/>
                <a:ea typeface="Open Sans"/>
                <a:cs typeface="Open Sans"/>
                <a:sym typeface="Open Sans"/>
              </a:rPr>
              <a:t>.</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A digital image is a binary representation of visual data.</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It contains a series of pixels arranged in a grid-like fashion that contains pixel values to denote how bright and what color each pixel should be.</a:t>
            </a:r>
            <a:endParaRPr sz="1200">
              <a:latin typeface="Open Sans"/>
              <a:ea typeface="Open Sans"/>
              <a:cs typeface="Open Sans"/>
              <a:sym typeface="Open Sans"/>
            </a:endParaRPr>
          </a:p>
        </p:txBody>
      </p:sp>
      <p:sp>
        <p:nvSpPr>
          <p:cNvPr id="387" name="Google Shape;387;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5"/>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Neural Networks</a:t>
            </a:r>
            <a:endParaRPr/>
          </a:p>
        </p:txBody>
      </p:sp>
      <p:sp>
        <p:nvSpPr>
          <p:cNvPr id="393" name="Google Shape;393;p55"/>
          <p:cNvSpPr txBox="1"/>
          <p:nvPr/>
        </p:nvSpPr>
        <p:spPr>
          <a:xfrm>
            <a:off x="345725" y="929925"/>
            <a:ext cx="8558400" cy="3694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b="1" u="sng">
                <a:latin typeface="Open Sans"/>
                <a:ea typeface="Open Sans"/>
                <a:cs typeface="Open Sans"/>
                <a:sym typeface="Open Sans"/>
              </a:rPr>
              <a:t>Motivation</a:t>
            </a:r>
            <a:r>
              <a:rPr lang="en" sz="1200">
                <a:latin typeface="Open Sans"/>
                <a:ea typeface="Open Sans"/>
                <a:cs typeface="Open Sans"/>
                <a:sym typeface="Open Sans"/>
              </a:rPr>
              <a:t>: why do we need CNN?</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As we previously saw, FC NN usually receive an input (a vector), and transform it through a series of hidden layers.</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Each hidden layer is made up of a “bunch” of neurons, and each neuron is </a:t>
            </a:r>
            <a:r>
              <a:rPr lang="en" sz="1200" b="1">
                <a:latin typeface="Open Sans"/>
                <a:ea typeface="Open Sans"/>
                <a:cs typeface="Open Sans"/>
                <a:sym typeface="Open Sans"/>
              </a:rPr>
              <a:t>fully</a:t>
            </a:r>
            <a:r>
              <a:rPr lang="en" sz="1200">
                <a:latin typeface="Open Sans"/>
                <a:ea typeface="Open Sans"/>
                <a:cs typeface="Open Sans"/>
                <a:sym typeface="Open Sans"/>
              </a:rPr>
              <a:t> connected to </a:t>
            </a:r>
            <a:r>
              <a:rPr lang="en" sz="1200" b="1">
                <a:latin typeface="Open Sans"/>
                <a:ea typeface="Open Sans"/>
                <a:cs typeface="Open Sans"/>
                <a:sym typeface="Open Sans"/>
              </a:rPr>
              <a:t>all</a:t>
            </a:r>
            <a:r>
              <a:rPr lang="en" sz="1200">
                <a:latin typeface="Open Sans"/>
                <a:ea typeface="Open Sans"/>
                <a:cs typeface="Open Sans"/>
                <a:sym typeface="Open Sans"/>
              </a:rPr>
              <a:t> neurons in the previous layer.</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Regular Neural Networks don’t scale well to full images, and why is that?</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Let’s think of CIFAR-10 (images of 32x32x3) - A single fully-connected neuron in a first hidden layer of a regular Neural Network would need to be 32*32*3 = 3072 weights. </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This seems cool up till here, but what would be the case if the image was 200*200*3 ? =&gt; 120,000 weights! This scales largely pretty easily, and can lead to bad phenomena such as overfitting, and just way more computation than actually needed</a:t>
            </a:r>
            <a:endParaRPr sz="1200">
              <a:latin typeface="Open Sans"/>
              <a:ea typeface="Open Sans"/>
              <a:cs typeface="Open Sans"/>
              <a:sym typeface="Open Sans"/>
            </a:endParaRPr>
          </a:p>
        </p:txBody>
      </p:sp>
      <p:sp>
        <p:nvSpPr>
          <p:cNvPr id="394" name="Google Shape;394;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6"/>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Neural Networks</a:t>
            </a:r>
            <a:endParaRPr/>
          </a:p>
        </p:txBody>
      </p:sp>
      <p:graphicFrame>
        <p:nvGraphicFramePr>
          <p:cNvPr id="400" name="Google Shape;400;p56"/>
          <p:cNvGraphicFramePr/>
          <p:nvPr/>
        </p:nvGraphicFramePr>
        <p:xfrm>
          <a:off x="235500" y="742950"/>
          <a:ext cx="3000000" cy="3000000"/>
        </p:xfrm>
        <a:graphic>
          <a:graphicData uri="http://schemas.openxmlformats.org/drawingml/2006/table">
            <a:tbl>
              <a:tblPr>
                <a:noFill/>
                <a:tableStyleId>{F6CF4332-94CE-469E-975E-F619431F37DF}</a:tableStyleId>
              </a:tblPr>
              <a:tblGrid>
                <a:gridCol w="4562900">
                  <a:extLst>
                    <a:ext uri="{9D8B030D-6E8A-4147-A177-3AD203B41FA5}">
                      <a16:colId xmlns:a16="http://schemas.microsoft.com/office/drawing/2014/main" val="20000"/>
                    </a:ext>
                  </a:extLst>
                </a:gridCol>
                <a:gridCol w="4020400">
                  <a:extLst>
                    <a:ext uri="{9D8B030D-6E8A-4147-A177-3AD203B41FA5}">
                      <a16:colId xmlns:a16="http://schemas.microsoft.com/office/drawing/2014/main" val="20001"/>
                    </a:ext>
                  </a:extLst>
                </a:gridCol>
              </a:tblGrid>
              <a:tr h="382075">
                <a:tc>
                  <a:txBody>
                    <a:bodyPr/>
                    <a:lstStyle/>
                    <a:p>
                      <a:pPr marL="0" lvl="0" indent="0" algn="l" rtl="0">
                        <a:spcBef>
                          <a:spcPts val="0"/>
                        </a:spcBef>
                        <a:spcAft>
                          <a:spcPts val="0"/>
                        </a:spcAft>
                        <a:buNone/>
                      </a:pPr>
                      <a:r>
                        <a:rPr lang="en" sz="1200" b="1" i="1">
                          <a:latin typeface="Open Sans"/>
                          <a:ea typeface="Open Sans"/>
                          <a:cs typeface="Open Sans"/>
                          <a:sym typeface="Open Sans"/>
                        </a:rPr>
                        <a:t>Fully Connected Neural Network</a:t>
                      </a:r>
                      <a:endParaRPr sz="1200" b="1" i="1">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b="1" i="1">
                          <a:latin typeface="Open Sans"/>
                          <a:ea typeface="Open Sans"/>
                          <a:cs typeface="Open Sans"/>
                          <a:sym typeface="Open Sans"/>
                        </a:rPr>
                        <a:t>Convolutional Neural Network</a:t>
                      </a:r>
                      <a:endParaRPr sz="1200" b="1" i="1">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2075">
                <a:tc>
                  <a:txBody>
                    <a:bodyPr/>
                    <a:lstStyle/>
                    <a:p>
                      <a:pPr marL="0" lvl="0" indent="0" algn="l" rtl="0">
                        <a:spcBef>
                          <a:spcPts val="0"/>
                        </a:spcBef>
                        <a:spcAft>
                          <a:spcPts val="0"/>
                        </a:spcAft>
                        <a:buNone/>
                      </a:pPr>
                      <a:r>
                        <a:rPr lang="en" sz="1200">
                          <a:latin typeface="Open Sans"/>
                          <a:ea typeface="Open Sans"/>
                          <a:cs typeface="Open Sans"/>
                          <a:sym typeface="Open Sans"/>
                        </a:rPr>
                        <a:t>Uses Fully Connected Layers (as we saw)</a:t>
                      </a:r>
                      <a:endParaRPr sz="12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Open Sans"/>
                          <a:ea typeface="Open Sans"/>
                          <a:cs typeface="Open Sans"/>
                          <a:sym typeface="Open Sans"/>
                        </a:rPr>
                        <a:t>Uses Partially Connected Layers</a:t>
                      </a:r>
                      <a:endParaRPr sz="120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82075">
                <a:tc>
                  <a:txBody>
                    <a:bodyPr/>
                    <a:lstStyle/>
                    <a:p>
                      <a:pPr marL="0" lvl="0" indent="0" algn="l" rtl="0">
                        <a:spcBef>
                          <a:spcPts val="0"/>
                        </a:spcBef>
                        <a:spcAft>
                          <a:spcPts val="0"/>
                        </a:spcAft>
                        <a:buNone/>
                      </a:pPr>
                      <a:r>
                        <a:rPr lang="en" sz="1200">
                          <a:latin typeface="Open Sans"/>
                          <a:ea typeface="Open Sans"/>
                          <a:cs typeface="Open Sans"/>
                          <a:sym typeface="Open Sans"/>
                        </a:rPr>
                        <a:t>Can be used only for small images</a:t>
                      </a:r>
                      <a:endParaRPr sz="12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Open Sans"/>
                          <a:ea typeface="Open Sans"/>
                          <a:cs typeface="Open Sans"/>
                          <a:sym typeface="Open Sans"/>
                        </a:rPr>
                        <a:t>Can be used for any image</a:t>
                      </a:r>
                      <a:endParaRPr sz="120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587850">
                <a:tc>
                  <a:txBody>
                    <a:bodyPr/>
                    <a:lstStyle/>
                    <a:p>
                      <a:pPr marL="0" lvl="0" indent="0" algn="l" rtl="0">
                        <a:spcBef>
                          <a:spcPts val="0"/>
                        </a:spcBef>
                        <a:spcAft>
                          <a:spcPts val="0"/>
                        </a:spcAft>
                        <a:buNone/>
                      </a:pPr>
                      <a:r>
                        <a:rPr lang="en" sz="1200">
                          <a:latin typeface="Open Sans"/>
                          <a:ea typeface="Open Sans"/>
                          <a:cs typeface="Open Sans"/>
                          <a:sym typeface="Open Sans"/>
                        </a:rPr>
                        <a:t>Considers entire image for learning the image “patterns”</a:t>
                      </a:r>
                      <a:endParaRPr sz="12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Open Sans"/>
                          <a:ea typeface="Open Sans"/>
                          <a:cs typeface="Open Sans"/>
                          <a:sym typeface="Open Sans"/>
                        </a:rPr>
                        <a:t>Considers only the part of an image, aka </a:t>
                      </a:r>
                      <a:r>
                        <a:rPr lang="en" sz="1200" b="1">
                          <a:latin typeface="Open Sans"/>
                          <a:ea typeface="Open Sans"/>
                          <a:cs typeface="Open Sans"/>
                          <a:sym typeface="Open Sans"/>
                        </a:rPr>
                        <a:t>Receptive Field</a:t>
                      </a:r>
                      <a:endParaRPr sz="1200" b="1">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r h="1410875">
                <a:tc>
                  <a:txBody>
                    <a:bodyPr/>
                    <a:lstStyle/>
                    <a:p>
                      <a:pPr marL="0" lvl="0" indent="0" algn="l" rtl="0">
                        <a:spcBef>
                          <a:spcPts val="0"/>
                        </a:spcBef>
                        <a:spcAft>
                          <a:spcPts val="0"/>
                        </a:spcAft>
                        <a:buNone/>
                      </a:pPr>
                      <a:r>
                        <a:rPr lang="en" sz="1200">
                          <a:latin typeface="Open Sans"/>
                          <a:ea typeface="Open Sans"/>
                          <a:cs typeface="Open Sans"/>
                          <a:sym typeface="Open Sans"/>
                        </a:rPr>
                        <a:t># of parameters will be very high. E.g. for 28x28 images, if a layer has 32 neurons, the # of params will be 28x28x32 = 25,088. Consequently, computations per each of these values</a:t>
                      </a:r>
                      <a:endParaRPr sz="1200">
                        <a:latin typeface="Open Sans"/>
                        <a:ea typeface="Open Sans"/>
                        <a:cs typeface="Open Sans"/>
                        <a:sym typeface="Open Sans"/>
                      </a:endParaRPr>
                    </a:p>
                  </a:txBody>
                  <a:tcPr marL="91425" marR="91425" marT="91425" marB="91425"/>
                </a:tc>
                <a:tc>
                  <a:txBody>
                    <a:bodyPr/>
                    <a:lstStyle/>
                    <a:p>
                      <a:pPr marL="0" lvl="0" indent="0" algn="l" rtl="0">
                        <a:spcBef>
                          <a:spcPts val="0"/>
                        </a:spcBef>
                        <a:spcAft>
                          <a:spcPts val="0"/>
                        </a:spcAft>
                        <a:buNone/>
                      </a:pPr>
                      <a:r>
                        <a:rPr lang="en" sz="1200">
                          <a:latin typeface="Open Sans"/>
                          <a:ea typeface="Open Sans"/>
                          <a:cs typeface="Open Sans"/>
                          <a:sym typeface="Open Sans"/>
                        </a:rPr>
                        <a:t># of parameters will be very less compared to </a:t>
                      </a:r>
                      <a:r>
                        <a:rPr lang="en" sz="1200" b="1">
                          <a:latin typeface="Open Sans"/>
                          <a:ea typeface="Open Sans"/>
                          <a:cs typeface="Open Sans"/>
                          <a:sym typeface="Open Sans"/>
                        </a:rPr>
                        <a:t>FCNN</a:t>
                      </a:r>
                      <a:r>
                        <a:rPr lang="en" sz="1200">
                          <a:latin typeface="Open Sans"/>
                          <a:ea typeface="Open Sans"/>
                          <a:cs typeface="Open Sans"/>
                          <a:sym typeface="Open Sans"/>
                        </a:rPr>
                        <a:t>. For 28x28 image, if the layer has 32 filters (we’ll learn soon), each filter size = 5 (we’ll learn soon), num of parameters will be (5*5*1 + 1) * 32 = 832. Computations accordingly</a:t>
                      </a:r>
                      <a:endParaRPr sz="120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4"/>
                  </a:ext>
                </a:extLst>
              </a:tr>
              <a:tr h="1058175">
                <a:tc>
                  <a:txBody>
                    <a:bodyPr/>
                    <a:lstStyle/>
                    <a:p>
                      <a:pPr marL="0" marR="0" lvl="0" indent="0" algn="l" rtl="0">
                        <a:lnSpc>
                          <a:spcPct val="100000"/>
                        </a:lnSpc>
                        <a:spcBef>
                          <a:spcPts val="0"/>
                        </a:spcBef>
                        <a:spcAft>
                          <a:spcPts val="0"/>
                        </a:spcAft>
                        <a:buNone/>
                      </a:pPr>
                      <a:r>
                        <a:rPr lang="en" sz="1200" b="1">
                          <a:latin typeface="Open Sans"/>
                          <a:ea typeface="Open Sans"/>
                          <a:cs typeface="Open Sans"/>
                          <a:sym typeface="Open Sans"/>
                        </a:rPr>
                        <a:t>No translation invariant</a:t>
                      </a:r>
                      <a:r>
                        <a:rPr lang="en" sz="1200">
                          <a:latin typeface="Open Sans"/>
                          <a:ea typeface="Open Sans"/>
                          <a:cs typeface="Open Sans"/>
                          <a:sym typeface="Open Sans"/>
                        </a:rPr>
                        <a:t>. Once a regular DNN has learned a pattern in one location, it won’t learn to recognize it in other location. In short, we will need to re-train the model</a:t>
                      </a:r>
                      <a:endParaRPr sz="1200">
                        <a:latin typeface="Open Sans"/>
                        <a:ea typeface="Open Sans"/>
                        <a:cs typeface="Open Sans"/>
                        <a:sym typeface="Open Sans"/>
                      </a:endParaRPr>
                    </a:p>
                  </a:txBody>
                  <a:tcPr marL="91425" marR="91425" marT="91425" marB="91425"/>
                </a:tc>
                <a:tc>
                  <a:txBody>
                    <a:bodyPr/>
                    <a:lstStyle/>
                    <a:p>
                      <a:pPr marL="0" marR="0" lvl="0" indent="0" algn="l" rtl="0">
                        <a:lnSpc>
                          <a:spcPct val="100000"/>
                        </a:lnSpc>
                        <a:spcBef>
                          <a:spcPts val="0"/>
                        </a:spcBef>
                        <a:spcAft>
                          <a:spcPts val="0"/>
                        </a:spcAft>
                        <a:buNone/>
                      </a:pPr>
                      <a:r>
                        <a:rPr lang="en" sz="1200" b="1">
                          <a:latin typeface="Open Sans"/>
                          <a:ea typeface="Open Sans"/>
                          <a:cs typeface="Open Sans"/>
                          <a:sym typeface="Open Sans"/>
                        </a:rPr>
                        <a:t>Translation invariant</a:t>
                      </a:r>
                      <a:r>
                        <a:rPr lang="en" sz="1200">
                          <a:latin typeface="Open Sans"/>
                          <a:ea typeface="Open Sans"/>
                          <a:cs typeface="Open Sans"/>
                          <a:sym typeface="Open Sans"/>
                        </a:rPr>
                        <a:t>. Once a CNN has learned a pattern in one location, it can recognize it in other location. In short, weights can be reused even if the image is rotated, shifted, etc.</a:t>
                      </a:r>
                      <a:endParaRPr sz="1200">
                        <a:latin typeface="Open Sans"/>
                        <a:ea typeface="Open Sans"/>
                        <a:cs typeface="Open Sans"/>
                        <a:sym typeface="Open Sans"/>
                      </a:endParaRPr>
                    </a:p>
                    <a:p>
                      <a:pPr marL="0" marR="0" lvl="0" indent="0" algn="l" rtl="0">
                        <a:lnSpc>
                          <a:spcPct val="100000"/>
                        </a:lnSpc>
                        <a:spcBef>
                          <a:spcPts val="0"/>
                        </a:spcBef>
                        <a:spcAft>
                          <a:spcPts val="0"/>
                        </a:spcAft>
                        <a:buNone/>
                      </a:pPr>
                      <a:endParaRPr sz="120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5"/>
                  </a:ext>
                </a:extLst>
              </a:tr>
            </a:tbl>
          </a:graphicData>
        </a:graphic>
      </p:graphicFrame>
      <p:sp>
        <p:nvSpPr>
          <p:cNvPr id="401" name="Google Shape;401;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7"/>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Neural Networks</a:t>
            </a:r>
            <a:endParaRPr/>
          </a:p>
        </p:txBody>
      </p:sp>
      <p:pic>
        <p:nvPicPr>
          <p:cNvPr id="407" name="Google Shape;407;p57"/>
          <p:cNvPicPr preferRelativeResize="0"/>
          <p:nvPr/>
        </p:nvPicPr>
        <p:blipFill>
          <a:blip r:embed="rId3">
            <a:alphaModFix/>
          </a:blip>
          <a:stretch>
            <a:fillRect/>
          </a:stretch>
        </p:blipFill>
        <p:spPr>
          <a:xfrm>
            <a:off x="152400" y="2615020"/>
            <a:ext cx="4419599" cy="2376082"/>
          </a:xfrm>
          <a:prstGeom prst="rect">
            <a:avLst/>
          </a:prstGeom>
          <a:noFill/>
          <a:ln>
            <a:noFill/>
          </a:ln>
        </p:spPr>
      </p:pic>
      <p:sp>
        <p:nvSpPr>
          <p:cNvPr id="408" name="Google Shape;408;p57"/>
          <p:cNvSpPr txBox="1"/>
          <p:nvPr/>
        </p:nvSpPr>
        <p:spPr>
          <a:xfrm>
            <a:off x="573275" y="963400"/>
            <a:ext cx="3686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Receptive Field</a:t>
            </a:r>
            <a:r>
              <a:rPr lang="en">
                <a:latin typeface="Open Sans"/>
                <a:ea typeface="Open Sans"/>
                <a:cs typeface="Open Sans"/>
                <a:sym typeface="Open Sans"/>
              </a:rPr>
              <a:t> </a:t>
            </a:r>
            <a:endParaRPr>
              <a:latin typeface="Open Sans"/>
              <a:ea typeface="Open Sans"/>
              <a:cs typeface="Open Sans"/>
              <a:sym typeface="Open Sans"/>
            </a:endParaRPr>
          </a:p>
          <a:p>
            <a:pPr marL="0" lvl="0" indent="0" algn="l" rtl="0">
              <a:spcBef>
                <a:spcPts val="0"/>
              </a:spcBef>
              <a:spcAft>
                <a:spcPts val="0"/>
              </a:spcAft>
              <a:buNone/>
            </a:pPr>
            <a:r>
              <a:rPr lang="en" sz="1000" i="1">
                <a:latin typeface="Open Sans"/>
                <a:ea typeface="Open Sans"/>
                <a:cs typeface="Open Sans"/>
                <a:sym typeface="Open Sans"/>
              </a:rPr>
              <a:t>(The receptive field is defined as the region in the input space that a particular CNN's feature is looking at (i.e. be affected by) . A receptive field of a feature can be described by its center location and its size)</a:t>
            </a:r>
            <a:endParaRPr sz="1000" i="1">
              <a:latin typeface="Open Sans"/>
              <a:ea typeface="Open Sans"/>
              <a:cs typeface="Open Sans"/>
              <a:sym typeface="Open Sans"/>
            </a:endParaRPr>
          </a:p>
        </p:txBody>
      </p:sp>
      <p:sp>
        <p:nvSpPr>
          <p:cNvPr id="409" name="Google Shape;40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2"/>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Motivation #2</a:t>
            </a:r>
            <a:endParaRPr/>
          </a:p>
        </p:txBody>
      </p:sp>
      <p:sp>
        <p:nvSpPr>
          <p:cNvPr id="130" name="Google Shape;130;p22"/>
          <p:cNvSpPr txBox="1"/>
          <p:nvPr/>
        </p:nvSpPr>
        <p:spPr>
          <a:xfrm>
            <a:off x="0" y="1219200"/>
            <a:ext cx="9035700" cy="2955300"/>
          </a:xfrm>
          <a:prstGeom prst="rect">
            <a:avLst/>
          </a:prstGeom>
          <a:noFill/>
          <a:ln>
            <a:noFill/>
          </a:ln>
        </p:spPr>
        <p:txBody>
          <a:bodyPr spcFirstLastPara="1" wrap="square" lIns="91425" tIns="91425" rIns="91425" bIns="91425" anchor="t" anchorCtr="0">
            <a:spAutoFit/>
          </a:bodyPr>
          <a:lstStyle/>
          <a:p>
            <a:pPr marL="457200" lvl="0" indent="-304800" algn="l" rtl="0">
              <a:lnSpc>
                <a:spcPct val="20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DL has become one of the hottest fields in the current day and became very popular!</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20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Eventually, it is very easy to implement DL today, as there are many frameworks - PyTorch, Tensorflow (with Keras), Simply NumPy, etc.</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20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Just implementing this without knowing the concepts is like playing with a black box - you know it’s working, you don’t know how!</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20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Whether it’s for your own usage, industry / academia, you will be tweaking, changing, building DL models, so you should definitely be aware of what’s going on, as much as possible, including the math.</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20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In this course, we’ll dive into Neural Networks by providing step by step explanation, so you’ll be able to grasp it.</a:t>
            </a:r>
            <a:endParaRPr sz="1200">
              <a:solidFill>
                <a:srgbClr val="111111"/>
              </a:solidFill>
              <a:highlight>
                <a:srgbClr val="FFFFFF"/>
              </a:highlight>
              <a:latin typeface="Open Sans"/>
              <a:ea typeface="Open Sans"/>
              <a:cs typeface="Open Sans"/>
              <a:sym typeface="Open Sans"/>
            </a:endParaRPr>
          </a:p>
        </p:txBody>
      </p:sp>
      <p:sp>
        <p:nvSpPr>
          <p:cNvPr id="131" name="Google Shape;13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58"/>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Neural Networks</a:t>
            </a:r>
            <a:endParaRPr/>
          </a:p>
        </p:txBody>
      </p:sp>
      <p:pic>
        <p:nvPicPr>
          <p:cNvPr id="415" name="Google Shape;415;p58"/>
          <p:cNvPicPr preferRelativeResize="0"/>
          <p:nvPr/>
        </p:nvPicPr>
        <p:blipFill>
          <a:blip r:embed="rId3">
            <a:alphaModFix/>
          </a:blip>
          <a:stretch>
            <a:fillRect/>
          </a:stretch>
        </p:blipFill>
        <p:spPr>
          <a:xfrm>
            <a:off x="1094825" y="1094975"/>
            <a:ext cx="6302176" cy="3134125"/>
          </a:xfrm>
          <a:prstGeom prst="rect">
            <a:avLst/>
          </a:prstGeom>
          <a:noFill/>
          <a:ln>
            <a:noFill/>
          </a:ln>
        </p:spPr>
      </p:pic>
      <p:sp>
        <p:nvSpPr>
          <p:cNvPr id="416" name="Google Shape;416;p58"/>
          <p:cNvSpPr txBox="1"/>
          <p:nvPr/>
        </p:nvSpPr>
        <p:spPr>
          <a:xfrm>
            <a:off x="8023575" y="4610925"/>
            <a:ext cx="80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4"/>
              </a:rPr>
              <a:t>source</a:t>
            </a:r>
            <a:endParaRPr sz="1000">
              <a:latin typeface="Open Sans"/>
              <a:ea typeface="Open Sans"/>
              <a:cs typeface="Open Sans"/>
              <a:sym typeface="Open Sans"/>
            </a:endParaRPr>
          </a:p>
        </p:txBody>
      </p:sp>
      <p:sp>
        <p:nvSpPr>
          <p:cNvPr id="417" name="Google Shape;41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59"/>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Neural Networks</a:t>
            </a:r>
            <a:endParaRPr/>
          </a:p>
        </p:txBody>
      </p:sp>
      <p:sp>
        <p:nvSpPr>
          <p:cNvPr id="423" name="Google Shape;423;p59"/>
          <p:cNvSpPr txBox="1"/>
          <p:nvPr/>
        </p:nvSpPr>
        <p:spPr>
          <a:xfrm>
            <a:off x="8023575" y="4610925"/>
            <a:ext cx="808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latin typeface="Open Sans"/>
                <a:ea typeface="Open Sans"/>
                <a:cs typeface="Open Sans"/>
                <a:sym typeface="Open Sans"/>
                <a:hlinkClick r:id="rId3"/>
              </a:rPr>
              <a:t>source</a:t>
            </a:r>
            <a:endParaRPr sz="1000">
              <a:latin typeface="Open Sans"/>
              <a:ea typeface="Open Sans"/>
              <a:cs typeface="Open Sans"/>
              <a:sym typeface="Open Sans"/>
            </a:endParaRPr>
          </a:p>
        </p:txBody>
      </p:sp>
      <p:pic>
        <p:nvPicPr>
          <p:cNvPr id="424" name="Google Shape;424;p59"/>
          <p:cNvPicPr preferRelativeResize="0"/>
          <p:nvPr/>
        </p:nvPicPr>
        <p:blipFill>
          <a:blip r:embed="rId4">
            <a:alphaModFix/>
          </a:blip>
          <a:stretch>
            <a:fillRect/>
          </a:stretch>
        </p:blipFill>
        <p:spPr>
          <a:xfrm>
            <a:off x="1447800" y="1041675"/>
            <a:ext cx="6014201" cy="3104300"/>
          </a:xfrm>
          <a:prstGeom prst="rect">
            <a:avLst/>
          </a:prstGeom>
          <a:noFill/>
          <a:ln>
            <a:noFill/>
          </a:ln>
        </p:spPr>
      </p:pic>
      <p:sp>
        <p:nvSpPr>
          <p:cNvPr id="425" name="Google Shape;425;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0"/>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Neural Networks</a:t>
            </a:r>
            <a:endParaRPr/>
          </a:p>
        </p:txBody>
      </p:sp>
      <p:pic>
        <p:nvPicPr>
          <p:cNvPr id="431" name="Google Shape;431;p60"/>
          <p:cNvPicPr preferRelativeResize="0"/>
          <p:nvPr/>
        </p:nvPicPr>
        <p:blipFill>
          <a:blip r:embed="rId3">
            <a:alphaModFix/>
          </a:blip>
          <a:stretch>
            <a:fillRect/>
          </a:stretch>
        </p:blipFill>
        <p:spPr>
          <a:xfrm>
            <a:off x="2360775" y="1275200"/>
            <a:ext cx="4162425" cy="2438400"/>
          </a:xfrm>
          <a:prstGeom prst="rect">
            <a:avLst/>
          </a:prstGeom>
          <a:noFill/>
          <a:ln>
            <a:noFill/>
          </a:ln>
        </p:spPr>
      </p:pic>
      <p:sp>
        <p:nvSpPr>
          <p:cNvPr id="432" name="Google Shape;432;p60"/>
          <p:cNvSpPr txBox="1"/>
          <p:nvPr/>
        </p:nvSpPr>
        <p:spPr>
          <a:xfrm>
            <a:off x="2829275" y="3683000"/>
            <a:ext cx="52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Open Sans"/>
                <a:ea typeface="Open Sans"/>
                <a:cs typeface="Open Sans"/>
                <a:sym typeface="Open Sans"/>
                <a:hlinkClick r:id="rId4"/>
              </a:rPr>
              <a:t>source</a:t>
            </a:r>
            <a:endParaRPr sz="800">
              <a:latin typeface="Open Sans"/>
              <a:ea typeface="Open Sans"/>
              <a:cs typeface="Open Sans"/>
              <a:sym typeface="Open Sans"/>
            </a:endParaRPr>
          </a:p>
        </p:txBody>
      </p:sp>
      <p:sp>
        <p:nvSpPr>
          <p:cNvPr id="433" name="Google Shape;433;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1"/>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Convolutional Neural Networks</a:t>
            </a:r>
            <a:endParaRPr/>
          </a:p>
        </p:txBody>
      </p:sp>
      <p:pic>
        <p:nvPicPr>
          <p:cNvPr id="439" name="Google Shape;439;p61"/>
          <p:cNvPicPr preferRelativeResize="0"/>
          <p:nvPr/>
        </p:nvPicPr>
        <p:blipFill>
          <a:blip r:embed="rId3">
            <a:alphaModFix/>
          </a:blip>
          <a:stretch>
            <a:fillRect/>
          </a:stretch>
        </p:blipFill>
        <p:spPr>
          <a:xfrm>
            <a:off x="1309525" y="1592725"/>
            <a:ext cx="6457950" cy="2486025"/>
          </a:xfrm>
          <a:prstGeom prst="rect">
            <a:avLst/>
          </a:prstGeom>
          <a:noFill/>
          <a:ln>
            <a:noFill/>
          </a:ln>
        </p:spPr>
      </p:pic>
      <p:sp>
        <p:nvSpPr>
          <p:cNvPr id="440" name="Google Shape;440;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2"/>
          <p:cNvSpPr txBox="1">
            <a:spLocks noGrp="1"/>
          </p:cNvSpPr>
          <p:nvPr>
            <p:ph type="title"/>
          </p:nvPr>
        </p:nvSpPr>
        <p:spPr>
          <a:xfrm>
            <a:off x="311700" y="140225"/>
            <a:ext cx="85206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from FC NNs to CNN</a:t>
            </a:r>
            <a:endParaRPr/>
          </a:p>
        </p:txBody>
      </p:sp>
      <p:pic>
        <p:nvPicPr>
          <p:cNvPr id="446" name="Google Shape;446;p62"/>
          <p:cNvPicPr preferRelativeResize="0"/>
          <p:nvPr/>
        </p:nvPicPr>
        <p:blipFill>
          <a:blip r:embed="rId3">
            <a:alphaModFix/>
          </a:blip>
          <a:stretch>
            <a:fillRect/>
          </a:stretch>
        </p:blipFill>
        <p:spPr>
          <a:xfrm>
            <a:off x="152400" y="3209825"/>
            <a:ext cx="4218075" cy="1497450"/>
          </a:xfrm>
          <a:prstGeom prst="rect">
            <a:avLst/>
          </a:prstGeom>
          <a:noFill/>
          <a:ln>
            <a:noFill/>
          </a:ln>
        </p:spPr>
      </p:pic>
      <p:pic>
        <p:nvPicPr>
          <p:cNvPr id="447" name="Google Shape;447;p62"/>
          <p:cNvPicPr preferRelativeResize="0"/>
          <p:nvPr/>
        </p:nvPicPr>
        <p:blipFill>
          <a:blip r:embed="rId4">
            <a:alphaModFix/>
          </a:blip>
          <a:stretch>
            <a:fillRect/>
          </a:stretch>
        </p:blipFill>
        <p:spPr>
          <a:xfrm>
            <a:off x="197450" y="885725"/>
            <a:ext cx="3593600" cy="1762725"/>
          </a:xfrm>
          <a:prstGeom prst="rect">
            <a:avLst/>
          </a:prstGeom>
          <a:noFill/>
          <a:ln>
            <a:noFill/>
          </a:ln>
        </p:spPr>
      </p:pic>
      <p:sp>
        <p:nvSpPr>
          <p:cNvPr id="448" name="Google Shape;448;p62"/>
          <p:cNvSpPr txBox="1"/>
          <p:nvPr/>
        </p:nvSpPr>
        <p:spPr>
          <a:xfrm>
            <a:off x="8163275" y="4597400"/>
            <a:ext cx="52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Open Sans"/>
                <a:ea typeface="Open Sans"/>
                <a:cs typeface="Open Sans"/>
                <a:sym typeface="Open Sans"/>
                <a:hlinkClick r:id="rId5"/>
              </a:rPr>
              <a:t>source</a:t>
            </a:r>
            <a:endParaRPr sz="800">
              <a:latin typeface="Open Sans"/>
              <a:ea typeface="Open Sans"/>
              <a:cs typeface="Open Sans"/>
              <a:sym typeface="Open Sans"/>
            </a:endParaRPr>
          </a:p>
        </p:txBody>
      </p:sp>
      <p:sp>
        <p:nvSpPr>
          <p:cNvPr id="449" name="Google Shape;449;p62"/>
          <p:cNvSpPr txBox="1"/>
          <p:nvPr/>
        </p:nvSpPr>
        <p:spPr>
          <a:xfrm>
            <a:off x="189200" y="749800"/>
            <a:ext cx="6588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From</a:t>
            </a:r>
            <a:endParaRPr sz="1200">
              <a:latin typeface="Open Sans"/>
              <a:ea typeface="Open Sans"/>
              <a:cs typeface="Open Sans"/>
              <a:sym typeface="Open Sans"/>
            </a:endParaRPr>
          </a:p>
        </p:txBody>
      </p:sp>
      <p:sp>
        <p:nvSpPr>
          <p:cNvPr id="450" name="Google Shape;450;p62"/>
          <p:cNvSpPr txBox="1"/>
          <p:nvPr/>
        </p:nvSpPr>
        <p:spPr>
          <a:xfrm>
            <a:off x="189200" y="2807200"/>
            <a:ext cx="4407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To</a:t>
            </a:r>
            <a:endParaRPr sz="1200">
              <a:latin typeface="Open Sans"/>
              <a:ea typeface="Open Sans"/>
              <a:cs typeface="Open Sans"/>
              <a:sym typeface="Open Sans"/>
            </a:endParaRPr>
          </a:p>
        </p:txBody>
      </p:sp>
      <p:sp>
        <p:nvSpPr>
          <p:cNvPr id="451" name="Google Shape;451;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3"/>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Moving from FC NNs to CNN</a:t>
            </a:r>
            <a:endParaRPr/>
          </a:p>
        </p:txBody>
      </p:sp>
      <p:sp>
        <p:nvSpPr>
          <p:cNvPr id="457" name="Google Shape;457;p63"/>
          <p:cNvSpPr txBox="1"/>
          <p:nvPr/>
        </p:nvSpPr>
        <p:spPr>
          <a:xfrm>
            <a:off x="581625" y="1072150"/>
            <a:ext cx="7610100" cy="28584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500"/>
              </a:spcBef>
              <a:spcAft>
                <a:spcPts val="0"/>
              </a:spcAft>
              <a:buNone/>
            </a:pPr>
            <a:r>
              <a:rPr lang="en" sz="1200" u="sng">
                <a:highlight>
                  <a:srgbClr val="FFFFFF"/>
                </a:highlight>
                <a:latin typeface="Open Sans"/>
                <a:ea typeface="Open Sans"/>
                <a:cs typeface="Open Sans"/>
                <a:sym typeface="Open Sans"/>
              </a:rPr>
              <a:t>Similarities</a:t>
            </a:r>
            <a:endParaRPr sz="1200">
              <a:highlight>
                <a:srgbClr val="FFFFFF"/>
              </a:highlight>
              <a:latin typeface="Open Sans"/>
              <a:ea typeface="Open Sans"/>
              <a:cs typeface="Open Sans"/>
              <a:sym typeface="Open Sans"/>
            </a:endParaRPr>
          </a:p>
          <a:p>
            <a:pPr marL="457200" lvl="0" indent="-304800" algn="just" rtl="0">
              <a:lnSpc>
                <a:spcPct val="115000"/>
              </a:lnSpc>
              <a:spcBef>
                <a:spcPts val="1500"/>
              </a:spcBef>
              <a:spcAft>
                <a:spcPts val="0"/>
              </a:spcAft>
              <a:buSzPts val="1200"/>
              <a:buFont typeface="Open Sans"/>
              <a:buChar char="●"/>
            </a:pPr>
            <a:r>
              <a:rPr lang="en" sz="1200">
                <a:highlight>
                  <a:srgbClr val="FFFFFF"/>
                </a:highlight>
                <a:latin typeface="Open Sans"/>
                <a:ea typeface="Open Sans"/>
                <a:cs typeface="Open Sans"/>
                <a:sym typeface="Open Sans"/>
              </a:rPr>
              <a:t>They are both made up of neurons that have learnable weights and biases. </a:t>
            </a:r>
            <a:endParaRPr sz="1200">
              <a:highlight>
                <a:srgbClr val="FFFFFF"/>
              </a:highlight>
              <a:latin typeface="Open Sans"/>
              <a:ea typeface="Open Sans"/>
              <a:cs typeface="Open Sans"/>
              <a:sym typeface="Open Sans"/>
            </a:endParaRPr>
          </a:p>
          <a:p>
            <a:pPr marL="457200" lvl="0" indent="-304800" algn="just"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Each neuron receives some inputs, performs a dot product and optionally follows it with a non-linearity. </a:t>
            </a:r>
            <a:endParaRPr sz="1200">
              <a:highlight>
                <a:srgbClr val="FFFFFF"/>
              </a:highlight>
              <a:latin typeface="Open Sans"/>
              <a:ea typeface="Open Sans"/>
              <a:cs typeface="Open Sans"/>
              <a:sym typeface="Open Sans"/>
            </a:endParaRPr>
          </a:p>
          <a:p>
            <a:pPr marL="457200" lvl="0" indent="-304800" algn="just"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A loss function still exists and being “learned” and updated via the training process</a:t>
            </a:r>
            <a:endParaRPr sz="1200">
              <a:highlight>
                <a:srgbClr val="FFFFFF"/>
              </a:highlight>
              <a:latin typeface="Open Sans"/>
              <a:ea typeface="Open Sans"/>
              <a:cs typeface="Open Sans"/>
              <a:sym typeface="Open Sans"/>
            </a:endParaRPr>
          </a:p>
          <a:p>
            <a:pPr marL="0" lvl="0" indent="0" algn="just" rtl="0">
              <a:lnSpc>
                <a:spcPct val="115000"/>
              </a:lnSpc>
              <a:spcBef>
                <a:spcPts val="1500"/>
              </a:spcBef>
              <a:spcAft>
                <a:spcPts val="0"/>
              </a:spcAft>
              <a:buNone/>
            </a:pPr>
            <a:r>
              <a:rPr lang="en" sz="1200" u="sng">
                <a:highlight>
                  <a:srgbClr val="FFFFFF"/>
                </a:highlight>
                <a:latin typeface="Open Sans"/>
                <a:ea typeface="Open Sans"/>
                <a:cs typeface="Open Sans"/>
                <a:sym typeface="Open Sans"/>
              </a:rPr>
              <a:t>Differences</a:t>
            </a:r>
            <a:endParaRPr sz="1200">
              <a:highlight>
                <a:srgbClr val="FFFFFF"/>
              </a:highlight>
              <a:latin typeface="Open Sans"/>
              <a:ea typeface="Open Sans"/>
              <a:cs typeface="Open Sans"/>
              <a:sym typeface="Open Sans"/>
            </a:endParaRPr>
          </a:p>
          <a:p>
            <a:pPr marL="457200" lvl="0" indent="-304800" algn="just" rtl="0">
              <a:lnSpc>
                <a:spcPct val="115000"/>
              </a:lnSpc>
              <a:spcBef>
                <a:spcPts val="1500"/>
              </a:spcBef>
              <a:spcAft>
                <a:spcPts val="0"/>
              </a:spcAft>
              <a:buSzPts val="1200"/>
              <a:buFont typeface="Open Sans"/>
              <a:buChar char="●"/>
            </a:pPr>
            <a:r>
              <a:rPr lang="en" sz="1200">
                <a:highlight>
                  <a:srgbClr val="FFFFFF"/>
                </a:highlight>
                <a:latin typeface="Open Sans"/>
                <a:ea typeface="Open Sans"/>
                <a:cs typeface="Open Sans"/>
                <a:sym typeface="Open Sans"/>
              </a:rPr>
              <a:t>ConvNet architectures make the explicit assumption that the inputs are </a:t>
            </a:r>
            <a:r>
              <a:rPr lang="en" sz="1200" b="1">
                <a:highlight>
                  <a:srgbClr val="FFFFFF"/>
                </a:highlight>
                <a:latin typeface="Open Sans"/>
                <a:ea typeface="Open Sans"/>
                <a:cs typeface="Open Sans"/>
                <a:sym typeface="Open Sans"/>
              </a:rPr>
              <a:t>images</a:t>
            </a:r>
            <a:r>
              <a:rPr lang="en" sz="1200">
                <a:highlight>
                  <a:srgbClr val="FFFFFF"/>
                </a:highlight>
                <a:latin typeface="Open Sans"/>
                <a:ea typeface="Open Sans"/>
                <a:cs typeface="Open Sans"/>
                <a:sym typeface="Open Sans"/>
              </a:rPr>
              <a:t>, which allows us to encode certain properties into the architecture. </a:t>
            </a:r>
            <a:endParaRPr sz="1200">
              <a:highlight>
                <a:srgbClr val="FFFFFF"/>
              </a:highlight>
              <a:latin typeface="Open Sans"/>
              <a:ea typeface="Open Sans"/>
              <a:cs typeface="Open Sans"/>
              <a:sym typeface="Open Sans"/>
            </a:endParaRPr>
          </a:p>
          <a:p>
            <a:pPr marL="457200" lvl="0" indent="-304800" algn="just"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These then make the forward function more </a:t>
            </a:r>
            <a:r>
              <a:rPr lang="en" sz="1200" u="sng">
                <a:highlight>
                  <a:srgbClr val="FFFFFF"/>
                </a:highlight>
                <a:latin typeface="Open Sans"/>
                <a:ea typeface="Open Sans"/>
                <a:cs typeface="Open Sans"/>
                <a:sym typeface="Open Sans"/>
              </a:rPr>
              <a:t>efficient</a:t>
            </a:r>
            <a:r>
              <a:rPr lang="en" sz="1200">
                <a:highlight>
                  <a:srgbClr val="FFFFFF"/>
                </a:highlight>
                <a:latin typeface="Open Sans"/>
                <a:ea typeface="Open Sans"/>
                <a:cs typeface="Open Sans"/>
                <a:sym typeface="Open Sans"/>
              </a:rPr>
              <a:t> to implement and </a:t>
            </a:r>
            <a:r>
              <a:rPr lang="en" sz="1200" b="1">
                <a:highlight>
                  <a:srgbClr val="FFFFFF"/>
                </a:highlight>
                <a:latin typeface="Open Sans"/>
                <a:ea typeface="Open Sans"/>
                <a:cs typeface="Open Sans"/>
                <a:sym typeface="Open Sans"/>
              </a:rPr>
              <a:t>vastly reduce</a:t>
            </a:r>
            <a:r>
              <a:rPr lang="en" sz="1200">
                <a:highlight>
                  <a:srgbClr val="FFFFFF"/>
                </a:highlight>
                <a:latin typeface="Open Sans"/>
                <a:ea typeface="Open Sans"/>
                <a:cs typeface="Open Sans"/>
                <a:sym typeface="Open Sans"/>
              </a:rPr>
              <a:t> the amount of parameters in the network</a:t>
            </a:r>
            <a:endParaRPr sz="1200">
              <a:highlight>
                <a:srgbClr val="FFFFFF"/>
              </a:highlight>
              <a:latin typeface="Open Sans"/>
              <a:ea typeface="Open Sans"/>
              <a:cs typeface="Open Sans"/>
              <a:sym typeface="Open Sans"/>
            </a:endParaRPr>
          </a:p>
        </p:txBody>
      </p:sp>
      <p:sp>
        <p:nvSpPr>
          <p:cNvPr id="458" name="Google Shape;458;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64"/>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Moving from FC NNs to CNN</a:t>
            </a:r>
            <a:endParaRPr/>
          </a:p>
        </p:txBody>
      </p:sp>
      <p:sp>
        <p:nvSpPr>
          <p:cNvPr id="464" name="Google Shape;464;p64"/>
          <p:cNvSpPr txBox="1"/>
          <p:nvPr/>
        </p:nvSpPr>
        <p:spPr>
          <a:xfrm>
            <a:off x="581625" y="1072150"/>
            <a:ext cx="7610100" cy="22212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500"/>
              </a:spcBef>
              <a:spcAft>
                <a:spcPts val="0"/>
              </a:spcAft>
              <a:buNone/>
            </a:pPr>
            <a:r>
              <a:rPr lang="en" sz="1200" u="sng">
                <a:highlight>
                  <a:srgbClr val="FFFFFF"/>
                </a:highlight>
                <a:latin typeface="Open Sans"/>
                <a:ea typeface="Open Sans"/>
                <a:cs typeface="Open Sans"/>
                <a:sym typeface="Open Sans"/>
              </a:rPr>
              <a:t>3D volumes of neurons</a:t>
            </a:r>
            <a:endParaRPr sz="1200" u="sng">
              <a:highlight>
                <a:srgbClr val="FFFFFF"/>
              </a:highlight>
              <a:latin typeface="Open Sans"/>
              <a:ea typeface="Open Sans"/>
              <a:cs typeface="Open Sans"/>
              <a:sym typeface="Open Sans"/>
            </a:endParaRPr>
          </a:p>
          <a:p>
            <a:pPr marL="457200" lvl="0" indent="0" algn="just" rtl="0">
              <a:lnSpc>
                <a:spcPct val="115000"/>
              </a:lnSpc>
              <a:spcBef>
                <a:spcPts val="1500"/>
              </a:spcBef>
              <a:spcAft>
                <a:spcPts val="0"/>
              </a:spcAft>
              <a:buNone/>
            </a:pPr>
            <a:r>
              <a:rPr lang="en" sz="1200">
                <a:highlight>
                  <a:srgbClr val="FFFFFF"/>
                </a:highlight>
                <a:latin typeface="Open Sans"/>
                <a:ea typeface="Open Sans"/>
                <a:cs typeface="Open Sans"/>
                <a:sym typeface="Open Sans"/>
              </a:rPr>
              <a:t>CNNs take advantage of the fact that the input consists of images and they constrain the architecture in a more sensible way</a:t>
            </a:r>
            <a:endParaRPr sz="1200">
              <a:highlight>
                <a:srgbClr val="FFFFFF"/>
              </a:highlight>
              <a:latin typeface="Open Sans"/>
              <a:ea typeface="Open Sans"/>
              <a:cs typeface="Open Sans"/>
              <a:sym typeface="Open Sans"/>
            </a:endParaRPr>
          </a:p>
          <a:p>
            <a:pPr marL="457200" lvl="0" indent="0" algn="just" rtl="0">
              <a:lnSpc>
                <a:spcPct val="115000"/>
              </a:lnSpc>
              <a:spcBef>
                <a:spcPts val="1500"/>
              </a:spcBef>
              <a:spcAft>
                <a:spcPts val="0"/>
              </a:spcAft>
              <a:buNone/>
            </a:pPr>
            <a:r>
              <a:rPr lang="en" sz="1200">
                <a:highlight>
                  <a:srgbClr val="FFFFFF"/>
                </a:highlight>
                <a:latin typeface="Open Sans"/>
                <a:ea typeface="Open Sans"/>
                <a:cs typeface="Open Sans"/>
                <a:sym typeface="Open Sans"/>
              </a:rPr>
              <a:t>In particular, unlike a regular Neural Network, the layers of a ConvNet have neurons arranged in 3 dimensions: </a:t>
            </a:r>
            <a:r>
              <a:rPr lang="en" sz="1200" b="1">
                <a:highlight>
                  <a:srgbClr val="FFFFFF"/>
                </a:highlight>
                <a:latin typeface="Open Sans"/>
                <a:ea typeface="Open Sans"/>
                <a:cs typeface="Open Sans"/>
                <a:sym typeface="Open Sans"/>
              </a:rPr>
              <a:t>width, height, depth</a:t>
            </a:r>
            <a:r>
              <a:rPr lang="en" sz="1200">
                <a:highlight>
                  <a:srgbClr val="FFFFFF"/>
                </a:highlight>
                <a:latin typeface="Open Sans"/>
                <a:ea typeface="Open Sans"/>
                <a:cs typeface="Open Sans"/>
                <a:sym typeface="Open Sans"/>
              </a:rPr>
              <a:t>. </a:t>
            </a:r>
            <a:endParaRPr sz="1200">
              <a:highlight>
                <a:srgbClr val="FFFFFF"/>
              </a:highlight>
              <a:latin typeface="Open Sans"/>
              <a:ea typeface="Open Sans"/>
              <a:cs typeface="Open Sans"/>
              <a:sym typeface="Open Sans"/>
            </a:endParaRPr>
          </a:p>
          <a:p>
            <a:pPr marL="457200" lvl="0" indent="0" algn="just" rtl="0">
              <a:lnSpc>
                <a:spcPct val="115000"/>
              </a:lnSpc>
              <a:spcBef>
                <a:spcPts val="1500"/>
              </a:spcBef>
              <a:spcAft>
                <a:spcPts val="1500"/>
              </a:spcAft>
              <a:buNone/>
            </a:pPr>
            <a:r>
              <a:rPr lang="en" sz="1200">
                <a:highlight>
                  <a:srgbClr val="FFFFFF"/>
                </a:highlight>
                <a:latin typeface="Open Sans"/>
                <a:ea typeface="Open Sans"/>
                <a:cs typeface="Open Sans"/>
                <a:sym typeface="Open Sans"/>
              </a:rPr>
              <a:t>For example, the input images in CIFAR-10 are an input volume of activations, and the volume has dimensions 32x32x3 (width, height, depth respectively, and 3 stands for RGB, color, image).</a:t>
            </a:r>
            <a:endParaRPr sz="1200">
              <a:highlight>
                <a:srgbClr val="FFFFFF"/>
              </a:highlight>
              <a:latin typeface="Open Sans"/>
              <a:ea typeface="Open Sans"/>
              <a:cs typeface="Open Sans"/>
              <a:sym typeface="Open Sans"/>
            </a:endParaRPr>
          </a:p>
        </p:txBody>
      </p:sp>
      <p:sp>
        <p:nvSpPr>
          <p:cNvPr id="465" name="Google Shape;465;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5"/>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Layers</a:t>
            </a:r>
            <a:endParaRPr/>
          </a:p>
        </p:txBody>
      </p:sp>
      <p:sp>
        <p:nvSpPr>
          <p:cNvPr id="471" name="Google Shape;471;p65"/>
          <p:cNvSpPr txBox="1"/>
          <p:nvPr/>
        </p:nvSpPr>
        <p:spPr>
          <a:xfrm>
            <a:off x="581625" y="1072150"/>
            <a:ext cx="7610100" cy="34557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500"/>
              </a:spcBef>
              <a:spcAft>
                <a:spcPts val="0"/>
              </a:spcAft>
              <a:buNone/>
            </a:pPr>
            <a:r>
              <a:rPr lang="en" sz="1200">
                <a:highlight>
                  <a:srgbClr val="FFFFFF"/>
                </a:highlight>
                <a:latin typeface="Open Sans"/>
                <a:ea typeface="Open Sans"/>
                <a:cs typeface="Open Sans"/>
                <a:sym typeface="Open Sans"/>
              </a:rPr>
              <a:t>A ConvNet (CNN) is a sequence of layers, and every layer of this ConvNet transforms one volume of activations to another through a differentiable function.</a:t>
            </a:r>
            <a:endParaRPr sz="1200">
              <a:highlight>
                <a:srgbClr val="FFFFFF"/>
              </a:highlight>
              <a:latin typeface="Open Sans"/>
              <a:ea typeface="Open Sans"/>
              <a:cs typeface="Open Sans"/>
              <a:sym typeface="Open Sans"/>
            </a:endParaRPr>
          </a:p>
          <a:p>
            <a:pPr marL="0" lvl="0" indent="0" algn="just" rtl="0">
              <a:lnSpc>
                <a:spcPct val="115000"/>
              </a:lnSpc>
              <a:spcBef>
                <a:spcPts val="1500"/>
              </a:spcBef>
              <a:spcAft>
                <a:spcPts val="0"/>
              </a:spcAft>
              <a:buNone/>
            </a:pPr>
            <a:r>
              <a:rPr lang="en" sz="1200">
                <a:highlight>
                  <a:srgbClr val="FFFFFF"/>
                </a:highlight>
                <a:latin typeface="Open Sans"/>
                <a:ea typeface="Open Sans"/>
                <a:cs typeface="Open Sans"/>
                <a:sym typeface="Open Sans"/>
              </a:rPr>
              <a:t>As opposed to Neural Networks, here there are several types of layers.</a:t>
            </a:r>
            <a:endParaRPr sz="1200">
              <a:highlight>
                <a:srgbClr val="FFFFFF"/>
              </a:highlight>
              <a:latin typeface="Open Sans"/>
              <a:ea typeface="Open Sans"/>
              <a:cs typeface="Open Sans"/>
              <a:sym typeface="Open Sans"/>
            </a:endParaRPr>
          </a:p>
          <a:p>
            <a:pPr marL="0" lvl="0" indent="0" algn="just" rtl="0">
              <a:lnSpc>
                <a:spcPct val="115000"/>
              </a:lnSpc>
              <a:spcBef>
                <a:spcPts val="1500"/>
              </a:spcBef>
              <a:spcAft>
                <a:spcPts val="0"/>
              </a:spcAft>
              <a:buNone/>
            </a:pPr>
            <a:r>
              <a:rPr lang="en" sz="1200">
                <a:highlight>
                  <a:srgbClr val="FFFFFF"/>
                </a:highlight>
                <a:latin typeface="Open Sans"/>
                <a:ea typeface="Open Sans"/>
                <a:cs typeface="Open Sans"/>
                <a:sym typeface="Open Sans"/>
              </a:rPr>
              <a:t>We use three main types of layers to build ConvNet architectures: </a:t>
            </a:r>
            <a:endParaRPr sz="1200">
              <a:highlight>
                <a:srgbClr val="FFFFFF"/>
              </a:highlight>
              <a:latin typeface="Open Sans"/>
              <a:ea typeface="Open Sans"/>
              <a:cs typeface="Open Sans"/>
              <a:sym typeface="Open Sans"/>
            </a:endParaRPr>
          </a:p>
          <a:p>
            <a:pPr marL="457200" lvl="0" indent="-304800" algn="just" rtl="0">
              <a:lnSpc>
                <a:spcPct val="115000"/>
              </a:lnSpc>
              <a:spcBef>
                <a:spcPts val="1500"/>
              </a:spcBef>
              <a:spcAft>
                <a:spcPts val="0"/>
              </a:spcAft>
              <a:buSzPts val="1200"/>
              <a:buFont typeface="Open Sans"/>
              <a:buChar char="●"/>
            </a:pPr>
            <a:r>
              <a:rPr lang="en" sz="1200">
                <a:highlight>
                  <a:srgbClr val="FFFFFF"/>
                </a:highlight>
                <a:latin typeface="Open Sans"/>
                <a:ea typeface="Open Sans"/>
                <a:cs typeface="Open Sans"/>
                <a:sym typeface="Open Sans"/>
              </a:rPr>
              <a:t>Convolutional Layer</a:t>
            </a:r>
            <a:endParaRPr sz="1200">
              <a:highlight>
                <a:srgbClr val="FFFFFF"/>
              </a:highlight>
              <a:latin typeface="Open Sans"/>
              <a:ea typeface="Open Sans"/>
              <a:cs typeface="Open Sans"/>
              <a:sym typeface="Open Sans"/>
            </a:endParaRPr>
          </a:p>
          <a:p>
            <a:pPr marL="457200" lvl="0" indent="-304800" algn="just"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Pooling Layer</a:t>
            </a:r>
            <a:endParaRPr sz="1200">
              <a:highlight>
                <a:srgbClr val="FFFFFF"/>
              </a:highlight>
              <a:latin typeface="Open Sans"/>
              <a:ea typeface="Open Sans"/>
              <a:cs typeface="Open Sans"/>
              <a:sym typeface="Open Sans"/>
            </a:endParaRPr>
          </a:p>
          <a:p>
            <a:pPr marL="457200" lvl="0" indent="-304800" algn="just"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Fully-Connected Layer (exactly as seen in regular Neural Networks)</a:t>
            </a:r>
            <a:endParaRPr sz="1200">
              <a:highlight>
                <a:srgbClr val="FFFFFF"/>
              </a:highlight>
              <a:latin typeface="Open Sans"/>
              <a:ea typeface="Open Sans"/>
              <a:cs typeface="Open Sans"/>
              <a:sym typeface="Open Sans"/>
            </a:endParaRPr>
          </a:p>
          <a:p>
            <a:pPr marL="0" lvl="0" indent="0" algn="just" rtl="0">
              <a:lnSpc>
                <a:spcPct val="115000"/>
              </a:lnSpc>
              <a:spcBef>
                <a:spcPts val="1500"/>
              </a:spcBef>
              <a:spcAft>
                <a:spcPts val="0"/>
              </a:spcAft>
              <a:buNone/>
            </a:pPr>
            <a:r>
              <a:rPr lang="en" sz="1200">
                <a:highlight>
                  <a:srgbClr val="FFFFFF"/>
                </a:highlight>
                <a:latin typeface="Open Sans"/>
                <a:ea typeface="Open Sans"/>
                <a:cs typeface="Open Sans"/>
                <a:sym typeface="Open Sans"/>
              </a:rPr>
              <a:t>Now we’ll dive into each of them in order to understand:</a:t>
            </a:r>
            <a:endParaRPr sz="1200">
              <a:highlight>
                <a:srgbClr val="FFFFFF"/>
              </a:highlight>
              <a:latin typeface="Open Sans"/>
              <a:ea typeface="Open Sans"/>
              <a:cs typeface="Open Sans"/>
              <a:sym typeface="Open Sans"/>
            </a:endParaRPr>
          </a:p>
          <a:p>
            <a:pPr marL="457200" lvl="0" indent="-304800" algn="just" rtl="0">
              <a:lnSpc>
                <a:spcPct val="115000"/>
              </a:lnSpc>
              <a:spcBef>
                <a:spcPts val="1500"/>
              </a:spcBef>
              <a:spcAft>
                <a:spcPts val="0"/>
              </a:spcAft>
              <a:buSzPts val="1200"/>
              <a:buFont typeface="Open Sans"/>
              <a:buChar char="●"/>
            </a:pPr>
            <a:r>
              <a:rPr lang="en" sz="1200">
                <a:highlight>
                  <a:srgbClr val="FFFFFF"/>
                </a:highlight>
                <a:latin typeface="Open Sans"/>
                <a:ea typeface="Open Sans"/>
                <a:cs typeface="Open Sans"/>
                <a:sym typeface="Open Sans"/>
              </a:rPr>
              <a:t>What’s going in</a:t>
            </a:r>
            <a:endParaRPr sz="1200">
              <a:highlight>
                <a:srgbClr val="FFFFFF"/>
              </a:highlight>
              <a:latin typeface="Open Sans"/>
              <a:ea typeface="Open Sans"/>
              <a:cs typeface="Open Sans"/>
              <a:sym typeface="Open Sans"/>
            </a:endParaRPr>
          </a:p>
          <a:p>
            <a:pPr marL="457200" lvl="0" indent="-304800" algn="just"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What’s being done</a:t>
            </a:r>
            <a:endParaRPr sz="1200">
              <a:highlight>
                <a:srgbClr val="FFFFFF"/>
              </a:highlight>
              <a:latin typeface="Open Sans"/>
              <a:ea typeface="Open Sans"/>
              <a:cs typeface="Open Sans"/>
              <a:sym typeface="Open Sans"/>
            </a:endParaRPr>
          </a:p>
          <a:p>
            <a:pPr marL="457200" lvl="0" indent="-304800" algn="just"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What’s going out</a:t>
            </a:r>
            <a:endParaRPr sz="1200">
              <a:highlight>
                <a:srgbClr val="FFFFFF"/>
              </a:highlight>
              <a:latin typeface="Open Sans"/>
              <a:ea typeface="Open Sans"/>
              <a:cs typeface="Open Sans"/>
              <a:sym typeface="Open Sans"/>
            </a:endParaRPr>
          </a:p>
        </p:txBody>
      </p:sp>
      <p:sp>
        <p:nvSpPr>
          <p:cNvPr id="472" name="Google Shape;472;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6"/>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Convolutional Layer</a:t>
            </a:r>
            <a:endParaRPr/>
          </a:p>
        </p:txBody>
      </p:sp>
      <p:sp>
        <p:nvSpPr>
          <p:cNvPr id="478" name="Google Shape;478;p66"/>
          <p:cNvSpPr txBox="1"/>
          <p:nvPr/>
        </p:nvSpPr>
        <p:spPr>
          <a:xfrm>
            <a:off x="581625" y="1072150"/>
            <a:ext cx="7610100" cy="3090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500"/>
              </a:spcBef>
              <a:spcAft>
                <a:spcPts val="0"/>
              </a:spcAft>
              <a:buNone/>
            </a:pPr>
            <a:r>
              <a:rPr lang="en" sz="1200">
                <a:highlight>
                  <a:srgbClr val="FFFFFF"/>
                </a:highlight>
                <a:latin typeface="Open Sans"/>
                <a:ea typeface="Open Sans"/>
                <a:cs typeface="Open Sans"/>
                <a:sym typeface="Open Sans"/>
              </a:rPr>
              <a:t>The Convolutional layer is the core building block of a CNN, and basically it does most of the computational heavy lifting.</a:t>
            </a:r>
            <a:endParaRPr sz="1200">
              <a:highlight>
                <a:srgbClr val="FFFFFF"/>
              </a:highlight>
              <a:latin typeface="Open Sans"/>
              <a:ea typeface="Open Sans"/>
              <a:cs typeface="Open Sans"/>
              <a:sym typeface="Open Sans"/>
            </a:endParaRPr>
          </a:p>
          <a:p>
            <a:pPr marL="0" lvl="0" indent="0" algn="l" rtl="0">
              <a:lnSpc>
                <a:spcPct val="115000"/>
              </a:lnSpc>
              <a:spcBef>
                <a:spcPts val="1500"/>
              </a:spcBef>
              <a:spcAft>
                <a:spcPts val="0"/>
              </a:spcAft>
              <a:buNone/>
            </a:pPr>
            <a:r>
              <a:rPr lang="en" sz="1200" u="sng">
                <a:highlight>
                  <a:srgbClr val="FFFFFF"/>
                </a:highlight>
                <a:latin typeface="Open Sans"/>
                <a:ea typeface="Open Sans"/>
                <a:cs typeface="Open Sans"/>
                <a:sym typeface="Open Sans"/>
              </a:rPr>
              <a:t>Main Attributes</a:t>
            </a:r>
            <a:r>
              <a:rPr lang="en" sz="1200">
                <a:highlight>
                  <a:srgbClr val="FFFFFF"/>
                </a:highlight>
                <a:latin typeface="Open Sans"/>
                <a:ea typeface="Open Sans"/>
                <a:cs typeface="Open Sans"/>
                <a:sym typeface="Open Sans"/>
              </a:rPr>
              <a:t>:</a:t>
            </a:r>
            <a:endParaRPr sz="1200">
              <a:highlight>
                <a:srgbClr val="FFFFFF"/>
              </a:highlight>
              <a:latin typeface="Open Sans"/>
              <a:ea typeface="Open Sans"/>
              <a:cs typeface="Open Sans"/>
              <a:sym typeface="Open Sans"/>
            </a:endParaRPr>
          </a:p>
          <a:p>
            <a:pPr marL="457200" lvl="0" indent="-304800" algn="l" rtl="0">
              <a:lnSpc>
                <a:spcPct val="115000"/>
              </a:lnSpc>
              <a:spcBef>
                <a:spcPts val="1500"/>
              </a:spcBef>
              <a:spcAft>
                <a:spcPts val="0"/>
              </a:spcAft>
              <a:buSzPts val="1200"/>
              <a:buFont typeface="Open Sans"/>
              <a:buChar char="●"/>
            </a:pPr>
            <a:r>
              <a:rPr lang="en" sz="1200">
                <a:highlight>
                  <a:srgbClr val="FFFFFF"/>
                </a:highlight>
                <a:latin typeface="Open Sans"/>
                <a:ea typeface="Open Sans"/>
                <a:cs typeface="Open Sans"/>
                <a:sym typeface="Open Sans"/>
              </a:rPr>
              <a:t>The CONV layer parameters consist of a set of </a:t>
            </a:r>
            <a:r>
              <a:rPr lang="en" sz="1200" b="1">
                <a:highlight>
                  <a:srgbClr val="FFFFFF"/>
                </a:highlight>
                <a:latin typeface="Open Sans"/>
                <a:ea typeface="Open Sans"/>
                <a:cs typeface="Open Sans"/>
                <a:sym typeface="Open Sans"/>
              </a:rPr>
              <a:t>learnable</a:t>
            </a:r>
            <a:r>
              <a:rPr lang="en" sz="1200">
                <a:highlight>
                  <a:srgbClr val="FFFFFF"/>
                </a:highlight>
                <a:latin typeface="Open Sans"/>
                <a:ea typeface="Open Sans"/>
                <a:cs typeface="Open Sans"/>
                <a:sym typeface="Open Sans"/>
              </a:rPr>
              <a:t> filters</a:t>
            </a:r>
            <a:endParaRPr sz="1200">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Every filter is small in terms of w, h, but extends through the full depth of the input volume. For example, a typical filter on a first layer of a ConvNet might have size 5x5x3 (i.e. 5 pixels width and height, and 3 because images have depth 3, the color channels)</a:t>
            </a:r>
            <a:endParaRPr sz="1200">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During the forward pass, we “convolve” each filter across the width and height of the input volume and compute </a:t>
            </a:r>
            <a:r>
              <a:rPr lang="en" sz="1200" b="1">
                <a:highlight>
                  <a:srgbClr val="FFFFFF"/>
                </a:highlight>
                <a:latin typeface="Open Sans"/>
                <a:ea typeface="Open Sans"/>
                <a:cs typeface="Open Sans"/>
                <a:sym typeface="Open Sans"/>
              </a:rPr>
              <a:t>dot products</a:t>
            </a:r>
            <a:r>
              <a:rPr lang="en" sz="1200">
                <a:highlight>
                  <a:srgbClr val="FFFFFF"/>
                </a:highlight>
                <a:latin typeface="Open Sans"/>
                <a:ea typeface="Open Sans"/>
                <a:cs typeface="Open Sans"/>
                <a:sym typeface="Open Sans"/>
              </a:rPr>
              <a:t> between the entries of the filter and the input at any position</a:t>
            </a:r>
            <a:endParaRPr sz="1200">
              <a:highlight>
                <a:srgbClr val="FFFFFF"/>
              </a:highlight>
              <a:latin typeface="Open Sans"/>
              <a:ea typeface="Open Sans"/>
              <a:cs typeface="Open Sans"/>
              <a:sym typeface="Open Sans"/>
            </a:endParaRPr>
          </a:p>
          <a:p>
            <a:pPr marL="457200" lvl="0" indent="-304800" algn="l" rtl="0">
              <a:lnSpc>
                <a:spcPct val="115000"/>
              </a:lnSpc>
              <a:spcBef>
                <a:spcPts val="0"/>
              </a:spcBef>
              <a:spcAft>
                <a:spcPts val="0"/>
              </a:spcAft>
              <a:buSzPts val="1200"/>
              <a:buFont typeface="Open Sans"/>
              <a:buChar char="●"/>
            </a:pPr>
            <a:r>
              <a:rPr lang="en" sz="1200">
                <a:highlight>
                  <a:srgbClr val="FFFFFF"/>
                </a:highlight>
                <a:latin typeface="Open Sans"/>
                <a:ea typeface="Open Sans"/>
                <a:cs typeface="Open Sans"/>
                <a:sym typeface="Open Sans"/>
              </a:rPr>
              <a:t>Intuitively, the network will learn filters that activate when they see some type of visual feature such as an edge of some orientation or a blotch of some color on the first layer, or eventually entire honeycomb or wheel-like patterns on higher layers of the network</a:t>
            </a:r>
            <a:endParaRPr sz="1200">
              <a:highlight>
                <a:srgbClr val="FFFFFF"/>
              </a:highlight>
              <a:latin typeface="Open Sans"/>
              <a:ea typeface="Open Sans"/>
              <a:cs typeface="Open Sans"/>
              <a:sym typeface="Open Sans"/>
            </a:endParaRPr>
          </a:p>
        </p:txBody>
      </p:sp>
      <p:sp>
        <p:nvSpPr>
          <p:cNvPr id="479" name="Google Shape;479;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7"/>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Convolutional Layer</a:t>
            </a:r>
            <a:endParaRPr/>
          </a:p>
        </p:txBody>
      </p:sp>
      <p:pic>
        <p:nvPicPr>
          <p:cNvPr id="485" name="Google Shape;485;p67"/>
          <p:cNvPicPr preferRelativeResize="0"/>
          <p:nvPr/>
        </p:nvPicPr>
        <p:blipFill>
          <a:blip r:embed="rId3">
            <a:alphaModFix/>
          </a:blip>
          <a:stretch>
            <a:fillRect/>
          </a:stretch>
        </p:blipFill>
        <p:spPr>
          <a:xfrm>
            <a:off x="838200" y="1532825"/>
            <a:ext cx="6838950" cy="2200275"/>
          </a:xfrm>
          <a:prstGeom prst="rect">
            <a:avLst/>
          </a:prstGeom>
          <a:noFill/>
          <a:ln>
            <a:noFill/>
          </a:ln>
        </p:spPr>
      </p:pic>
      <p:sp>
        <p:nvSpPr>
          <p:cNvPr id="486" name="Google Shape;486;p67"/>
          <p:cNvSpPr txBox="1"/>
          <p:nvPr/>
        </p:nvSpPr>
        <p:spPr>
          <a:xfrm>
            <a:off x="8163275" y="4597400"/>
            <a:ext cx="52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Open Sans"/>
                <a:ea typeface="Open Sans"/>
                <a:cs typeface="Open Sans"/>
                <a:sym typeface="Open Sans"/>
                <a:hlinkClick r:id="rId4"/>
              </a:rPr>
              <a:t>source</a:t>
            </a:r>
            <a:endParaRPr sz="800">
              <a:latin typeface="Open Sans"/>
              <a:ea typeface="Open Sans"/>
              <a:cs typeface="Open Sans"/>
              <a:sym typeface="Open Sans"/>
            </a:endParaRPr>
          </a:p>
        </p:txBody>
      </p:sp>
      <p:sp>
        <p:nvSpPr>
          <p:cNvPr id="487" name="Google Shape;487;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3"/>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What is a Neuron?</a:t>
            </a:r>
            <a:endParaRPr/>
          </a:p>
        </p:txBody>
      </p:sp>
      <p:sp>
        <p:nvSpPr>
          <p:cNvPr id="137" name="Google Shape;137;p23"/>
          <p:cNvSpPr txBox="1"/>
          <p:nvPr/>
        </p:nvSpPr>
        <p:spPr>
          <a:xfrm>
            <a:off x="365450" y="3532575"/>
            <a:ext cx="1499700" cy="338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3600"/>
              </a:spcAft>
              <a:buNone/>
            </a:pPr>
            <a:r>
              <a:rPr lang="en" sz="1000">
                <a:solidFill>
                  <a:srgbClr val="404040"/>
                </a:solidFill>
                <a:highlight>
                  <a:srgbClr val="FFFFFF"/>
                </a:highlight>
                <a:latin typeface="Open Sans"/>
                <a:ea typeface="Open Sans"/>
                <a:cs typeface="Open Sans"/>
                <a:sym typeface="Open Sans"/>
              </a:rPr>
              <a:t>Source: </a:t>
            </a:r>
            <a:r>
              <a:rPr lang="en" sz="1000" u="sng">
                <a:solidFill>
                  <a:schemeClr val="hlink"/>
                </a:solidFill>
                <a:highlight>
                  <a:srgbClr val="FFFFFF"/>
                </a:highlight>
                <a:latin typeface="Open Sans"/>
                <a:ea typeface="Open Sans"/>
                <a:cs typeface="Open Sans"/>
                <a:sym typeface="Open Sans"/>
                <a:hlinkClick r:id="rId3"/>
              </a:rPr>
              <a:t>CS231n</a:t>
            </a:r>
            <a:endParaRPr sz="1000">
              <a:solidFill>
                <a:srgbClr val="404040"/>
              </a:solidFill>
              <a:highlight>
                <a:srgbClr val="FFFFFF"/>
              </a:highlight>
              <a:latin typeface="Open Sans"/>
              <a:ea typeface="Open Sans"/>
              <a:cs typeface="Open Sans"/>
              <a:sym typeface="Open Sans"/>
            </a:endParaRPr>
          </a:p>
        </p:txBody>
      </p:sp>
      <p:pic>
        <p:nvPicPr>
          <p:cNvPr id="138" name="Google Shape;138;p23"/>
          <p:cNvPicPr preferRelativeResize="0"/>
          <p:nvPr/>
        </p:nvPicPr>
        <p:blipFill>
          <a:blip r:embed="rId4">
            <a:alphaModFix/>
          </a:blip>
          <a:stretch>
            <a:fillRect/>
          </a:stretch>
        </p:blipFill>
        <p:spPr>
          <a:xfrm>
            <a:off x="422150" y="1374175"/>
            <a:ext cx="6462276" cy="2156725"/>
          </a:xfrm>
          <a:prstGeom prst="rect">
            <a:avLst/>
          </a:prstGeom>
          <a:noFill/>
          <a:ln>
            <a:noFill/>
          </a:ln>
        </p:spPr>
      </p:pic>
      <p:sp>
        <p:nvSpPr>
          <p:cNvPr id="139" name="Google Shape;139;p23"/>
          <p:cNvSpPr txBox="1"/>
          <p:nvPr/>
        </p:nvSpPr>
        <p:spPr>
          <a:xfrm>
            <a:off x="407400" y="1127650"/>
            <a:ext cx="2408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Open Sans"/>
                <a:ea typeface="Open Sans"/>
                <a:cs typeface="Open Sans"/>
                <a:sym typeface="Open Sans"/>
              </a:rPr>
              <a:t>(hint: gets input, does magic, produces output)</a:t>
            </a:r>
            <a:endParaRPr sz="800">
              <a:latin typeface="Open Sans"/>
              <a:ea typeface="Open Sans"/>
              <a:cs typeface="Open Sans"/>
              <a:sym typeface="Open Sans"/>
            </a:endParaRPr>
          </a:p>
        </p:txBody>
      </p:sp>
      <p:sp>
        <p:nvSpPr>
          <p:cNvPr id="140" name="Google Shape;140;p23"/>
          <p:cNvSpPr txBox="1"/>
          <p:nvPr/>
        </p:nvSpPr>
        <p:spPr>
          <a:xfrm>
            <a:off x="370200" y="3967175"/>
            <a:ext cx="7938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As can be seen, a neuron is a function which gets inputs from several “axon’s &amp; synapse’s”, aggregates it (SUM in this case), and produces another output, which is being used by the neuron after (as an input). It is working serially</a:t>
            </a:r>
            <a:endParaRPr>
              <a:latin typeface="Open Sans"/>
              <a:ea typeface="Open Sans"/>
              <a:cs typeface="Open Sans"/>
              <a:sym typeface="Open Sans"/>
            </a:endParaRPr>
          </a:p>
        </p:txBody>
      </p:sp>
      <p:sp>
        <p:nvSpPr>
          <p:cNvPr id="141" name="Google Shape;14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1000"/>
                                        <p:tgtEl>
                                          <p:spTgt spid="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68"/>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Convolutional Layer</a:t>
            </a:r>
            <a:endParaRPr/>
          </a:p>
        </p:txBody>
      </p:sp>
      <p:sp>
        <p:nvSpPr>
          <p:cNvPr id="493" name="Google Shape;493;p68"/>
          <p:cNvSpPr txBox="1"/>
          <p:nvPr/>
        </p:nvSpPr>
        <p:spPr>
          <a:xfrm>
            <a:off x="8163275" y="4597400"/>
            <a:ext cx="52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Open Sans"/>
                <a:ea typeface="Open Sans"/>
                <a:cs typeface="Open Sans"/>
                <a:sym typeface="Open Sans"/>
                <a:hlinkClick r:id="rId3"/>
              </a:rPr>
              <a:t>source</a:t>
            </a:r>
            <a:endParaRPr sz="800">
              <a:latin typeface="Open Sans"/>
              <a:ea typeface="Open Sans"/>
              <a:cs typeface="Open Sans"/>
              <a:sym typeface="Open Sans"/>
            </a:endParaRPr>
          </a:p>
        </p:txBody>
      </p:sp>
      <p:pic>
        <p:nvPicPr>
          <p:cNvPr id="494" name="Google Shape;494;p68"/>
          <p:cNvPicPr preferRelativeResize="0"/>
          <p:nvPr/>
        </p:nvPicPr>
        <p:blipFill>
          <a:blip r:embed="rId4">
            <a:alphaModFix/>
          </a:blip>
          <a:stretch>
            <a:fillRect/>
          </a:stretch>
        </p:blipFill>
        <p:spPr>
          <a:xfrm>
            <a:off x="314325" y="1211475"/>
            <a:ext cx="3637725" cy="2655675"/>
          </a:xfrm>
          <a:prstGeom prst="rect">
            <a:avLst/>
          </a:prstGeom>
          <a:noFill/>
          <a:ln>
            <a:noFill/>
          </a:ln>
        </p:spPr>
      </p:pic>
      <p:pic>
        <p:nvPicPr>
          <p:cNvPr id="495" name="Google Shape;495;p68"/>
          <p:cNvPicPr preferRelativeResize="0"/>
          <p:nvPr/>
        </p:nvPicPr>
        <p:blipFill>
          <a:blip r:embed="rId5">
            <a:alphaModFix/>
          </a:blip>
          <a:stretch>
            <a:fillRect/>
          </a:stretch>
        </p:blipFill>
        <p:spPr>
          <a:xfrm>
            <a:off x="4265625" y="1161425"/>
            <a:ext cx="4013246" cy="2912176"/>
          </a:xfrm>
          <a:prstGeom prst="rect">
            <a:avLst/>
          </a:prstGeom>
          <a:noFill/>
          <a:ln>
            <a:noFill/>
          </a:ln>
        </p:spPr>
      </p:pic>
      <p:sp>
        <p:nvSpPr>
          <p:cNvPr id="496" name="Google Shape;496;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9"/>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Convolutional Layer</a:t>
            </a:r>
            <a:endParaRPr/>
          </a:p>
        </p:txBody>
      </p:sp>
      <p:sp>
        <p:nvSpPr>
          <p:cNvPr id="502" name="Google Shape;502;p69"/>
          <p:cNvSpPr txBox="1"/>
          <p:nvPr/>
        </p:nvSpPr>
        <p:spPr>
          <a:xfrm>
            <a:off x="595625" y="1009075"/>
            <a:ext cx="763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Class Exercise</a:t>
            </a:r>
            <a:r>
              <a:rPr lang="en">
                <a:latin typeface="Open Sans"/>
                <a:ea typeface="Open Sans"/>
                <a:cs typeface="Open Sans"/>
                <a:sym typeface="Open Sans"/>
              </a:rPr>
              <a:t> - Let’s do a math, “by-hand” example.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These are the things that really helps to understand the bits behind this fascinating algo!</a:t>
            </a:r>
            <a:endParaRPr>
              <a:latin typeface="Open Sans"/>
              <a:ea typeface="Open Sans"/>
              <a:cs typeface="Open Sans"/>
              <a:sym typeface="Open Sans"/>
            </a:endParaRPr>
          </a:p>
        </p:txBody>
      </p:sp>
      <p:graphicFrame>
        <p:nvGraphicFramePr>
          <p:cNvPr id="503" name="Google Shape;503;p69"/>
          <p:cNvGraphicFramePr/>
          <p:nvPr/>
        </p:nvGraphicFramePr>
        <p:xfrm>
          <a:off x="235500" y="20818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7</a:t>
                      </a:r>
                      <a:endParaRPr sz="1200"/>
                    </a:p>
                  </a:txBody>
                  <a:tcPr marL="91425" marR="91425" marT="91425" marB="91425"/>
                </a:tc>
                <a:tc>
                  <a:txBody>
                    <a:bodyPr/>
                    <a:lstStyle/>
                    <a:p>
                      <a:pPr marL="0" lvl="0" indent="0" algn="l" rtl="0">
                        <a:spcBef>
                          <a:spcPts val="0"/>
                        </a:spcBef>
                        <a:spcAft>
                          <a:spcPts val="0"/>
                        </a:spcAft>
                        <a:buNone/>
                      </a:pPr>
                      <a:r>
                        <a:rPr lang="en" sz="1200"/>
                        <a:t>12</a:t>
                      </a:r>
                      <a:endParaRPr sz="1200"/>
                    </a:p>
                  </a:txBody>
                  <a:tcPr marL="91425" marR="91425" marT="91425" marB="91425"/>
                </a:tc>
                <a:tc>
                  <a:txBody>
                    <a:bodyPr/>
                    <a:lstStyle/>
                    <a:p>
                      <a:pPr marL="0" lvl="0" indent="0" algn="l" rtl="0">
                        <a:spcBef>
                          <a:spcPts val="0"/>
                        </a:spcBef>
                        <a:spcAft>
                          <a:spcPts val="0"/>
                        </a:spcAft>
                        <a:buNone/>
                      </a:pPr>
                      <a:r>
                        <a:rPr lang="en" sz="1200"/>
                        <a:t>4</a:t>
                      </a:r>
                      <a:endParaRPr sz="1200"/>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t>4</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l" rtl="0">
                        <a:spcBef>
                          <a:spcPts val="0"/>
                        </a:spcBef>
                        <a:spcAft>
                          <a:spcPts val="0"/>
                        </a:spcAft>
                        <a:buNone/>
                      </a:pPr>
                      <a:r>
                        <a:rPr lang="en" sz="1200"/>
                        <a:t>1</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a:t>9</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extLst>
                  <a:ext uri="{0D108BD9-81ED-4DB2-BD59-A6C34878D82A}">
                    <a16:rowId xmlns:a16="http://schemas.microsoft.com/office/drawing/2014/main" val="10005"/>
                  </a:ext>
                </a:extLst>
              </a:tr>
            </a:tbl>
          </a:graphicData>
        </a:graphic>
      </p:graphicFrame>
      <p:sp>
        <p:nvSpPr>
          <p:cNvPr id="504" name="Google Shape;504;p69"/>
          <p:cNvSpPr txBox="1"/>
          <p:nvPr/>
        </p:nvSpPr>
        <p:spPr>
          <a:xfrm>
            <a:off x="235500" y="1624675"/>
            <a:ext cx="17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Given an image h:</a:t>
            </a:r>
            <a:endParaRPr b="1" i="1">
              <a:latin typeface="Open Sans"/>
              <a:ea typeface="Open Sans"/>
              <a:cs typeface="Open Sans"/>
              <a:sym typeface="Open Sans"/>
            </a:endParaRPr>
          </a:p>
        </p:txBody>
      </p:sp>
      <p:sp>
        <p:nvSpPr>
          <p:cNvPr id="505" name="Google Shape;505;p69"/>
          <p:cNvSpPr txBox="1"/>
          <p:nvPr/>
        </p:nvSpPr>
        <p:spPr>
          <a:xfrm>
            <a:off x="3452100" y="1652725"/>
            <a:ext cx="17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Given a filter f:</a:t>
            </a:r>
            <a:endParaRPr b="1" i="1">
              <a:latin typeface="Open Sans"/>
              <a:ea typeface="Open Sans"/>
              <a:cs typeface="Open Sans"/>
              <a:sym typeface="Open Sans"/>
            </a:endParaRPr>
          </a:p>
        </p:txBody>
      </p:sp>
      <p:graphicFrame>
        <p:nvGraphicFramePr>
          <p:cNvPr id="506" name="Google Shape;506;p69"/>
          <p:cNvGraphicFramePr/>
          <p:nvPr/>
        </p:nvGraphicFramePr>
        <p:xfrm>
          <a:off x="3530025" y="24628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200"/>
                        <a:t>1</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1</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t>-1</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-1</a:t>
                      </a:r>
                      <a:endParaRPr sz="1200"/>
                    </a:p>
                  </a:txBody>
                  <a:tcPr marL="91425" marR="91425" marT="91425" marB="91425"/>
                </a:tc>
                <a:extLst>
                  <a:ext uri="{0D108BD9-81ED-4DB2-BD59-A6C34878D82A}">
                    <a16:rowId xmlns:a16="http://schemas.microsoft.com/office/drawing/2014/main" val="10002"/>
                  </a:ext>
                </a:extLst>
              </a:tr>
            </a:tbl>
          </a:graphicData>
        </a:graphic>
      </p:graphicFrame>
      <p:sp>
        <p:nvSpPr>
          <p:cNvPr id="507" name="Google Shape;507;p69"/>
          <p:cNvSpPr txBox="1"/>
          <p:nvPr/>
        </p:nvSpPr>
        <p:spPr>
          <a:xfrm>
            <a:off x="2894100" y="2950150"/>
            <a:ext cx="28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508" name="Google Shape;508;p69"/>
          <p:cNvSpPr txBox="1"/>
          <p:nvPr/>
        </p:nvSpPr>
        <p:spPr>
          <a:xfrm>
            <a:off x="5463878" y="2950150"/>
            <a:ext cx="28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graphicFrame>
        <p:nvGraphicFramePr>
          <p:cNvPr id="509" name="Google Shape;509;p69"/>
          <p:cNvGraphicFramePr/>
          <p:nvPr/>
        </p:nvGraphicFramePr>
        <p:xfrm>
          <a:off x="6537475" y="22723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02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3"/>
                  </a:ext>
                </a:extLst>
              </a:tr>
            </a:tbl>
          </a:graphicData>
        </a:graphic>
      </p:graphicFrame>
      <p:sp>
        <p:nvSpPr>
          <p:cNvPr id="510" name="Google Shape;510;p69"/>
          <p:cNvSpPr txBox="1"/>
          <p:nvPr/>
        </p:nvSpPr>
        <p:spPr>
          <a:xfrm>
            <a:off x="6500100" y="1576525"/>
            <a:ext cx="176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We can produce Matrix G</a:t>
            </a:r>
            <a:endParaRPr b="1" i="1">
              <a:latin typeface="Open Sans"/>
              <a:ea typeface="Open Sans"/>
              <a:cs typeface="Open Sans"/>
              <a:sym typeface="Open Sans"/>
            </a:endParaRPr>
          </a:p>
        </p:txBody>
      </p:sp>
      <p:sp>
        <p:nvSpPr>
          <p:cNvPr id="511" name="Google Shape;511;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70"/>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Convolutional Layer</a:t>
            </a:r>
            <a:endParaRPr/>
          </a:p>
        </p:txBody>
      </p:sp>
      <p:sp>
        <p:nvSpPr>
          <p:cNvPr id="517" name="Google Shape;517;p70"/>
          <p:cNvSpPr txBox="1"/>
          <p:nvPr/>
        </p:nvSpPr>
        <p:spPr>
          <a:xfrm>
            <a:off x="595625" y="1009075"/>
            <a:ext cx="763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Open Sans"/>
                <a:ea typeface="Open Sans"/>
                <a:cs typeface="Open Sans"/>
                <a:sym typeface="Open Sans"/>
              </a:rPr>
              <a:t>Class Exercise</a:t>
            </a:r>
            <a:r>
              <a:rPr lang="en">
                <a:latin typeface="Open Sans"/>
                <a:ea typeface="Open Sans"/>
                <a:cs typeface="Open Sans"/>
                <a:sym typeface="Open Sans"/>
              </a:rPr>
              <a:t> - Let’s do a math, “by-hand” example.</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These are the things that really helps to understand the bits behind this fascinating algo!</a:t>
            </a:r>
            <a:endParaRPr>
              <a:latin typeface="Open Sans"/>
              <a:ea typeface="Open Sans"/>
              <a:cs typeface="Open Sans"/>
              <a:sym typeface="Open Sans"/>
            </a:endParaRPr>
          </a:p>
        </p:txBody>
      </p:sp>
      <p:graphicFrame>
        <p:nvGraphicFramePr>
          <p:cNvPr id="518" name="Google Shape;518;p70"/>
          <p:cNvGraphicFramePr/>
          <p:nvPr/>
        </p:nvGraphicFramePr>
        <p:xfrm>
          <a:off x="235500" y="20818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sz="1200" b="1"/>
                        <a:t>10</a:t>
                      </a:r>
                      <a:endParaRPr sz="1200" b="1"/>
                    </a:p>
                  </a:txBody>
                  <a:tcPr marL="91425" marR="91425" marT="91425" marB="91425"/>
                </a:tc>
                <a:tc>
                  <a:txBody>
                    <a:bodyPr/>
                    <a:lstStyle/>
                    <a:p>
                      <a:pPr marL="0" lvl="0" indent="0" algn="l" rtl="0">
                        <a:spcBef>
                          <a:spcPts val="0"/>
                        </a:spcBef>
                        <a:spcAft>
                          <a:spcPts val="0"/>
                        </a:spcAft>
                        <a:buNone/>
                      </a:pPr>
                      <a:r>
                        <a:rPr lang="en" sz="1200" b="1"/>
                        <a:t>8</a:t>
                      </a:r>
                      <a:endParaRPr sz="1200" b="1"/>
                    </a:p>
                  </a:txBody>
                  <a:tcPr marL="91425" marR="91425" marT="91425" marB="91425"/>
                </a:tc>
                <a:tc>
                  <a:txBody>
                    <a:bodyPr/>
                    <a:lstStyle/>
                    <a:p>
                      <a:pPr marL="0" lvl="0" indent="0" algn="l" rtl="0">
                        <a:spcBef>
                          <a:spcPts val="0"/>
                        </a:spcBef>
                        <a:spcAft>
                          <a:spcPts val="0"/>
                        </a:spcAft>
                        <a:buNone/>
                      </a:pPr>
                      <a:r>
                        <a:rPr lang="en" sz="1200" b="1"/>
                        <a:t>10</a:t>
                      </a:r>
                      <a:endParaRPr sz="1200" b="1"/>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1"/>
                        <a:t>7</a:t>
                      </a:r>
                      <a:endParaRPr sz="1200" b="1"/>
                    </a:p>
                  </a:txBody>
                  <a:tcPr marL="91425" marR="91425" marT="91425" marB="91425"/>
                </a:tc>
                <a:tc>
                  <a:txBody>
                    <a:bodyPr/>
                    <a:lstStyle/>
                    <a:p>
                      <a:pPr marL="0" lvl="0" indent="0" algn="l" rtl="0">
                        <a:spcBef>
                          <a:spcPts val="0"/>
                        </a:spcBef>
                        <a:spcAft>
                          <a:spcPts val="0"/>
                        </a:spcAft>
                        <a:buNone/>
                      </a:pPr>
                      <a:r>
                        <a:rPr lang="en" sz="1200" b="1"/>
                        <a:t>12</a:t>
                      </a:r>
                      <a:endParaRPr sz="1200" b="1"/>
                    </a:p>
                  </a:txBody>
                  <a:tcPr marL="91425" marR="91425" marT="91425" marB="91425"/>
                </a:tc>
                <a:tc>
                  <a:txBody>
                    <a:bodyPr/>
                    <a:lstStyle/>
                    <a:p>
                      <a:pPr marL="0" lvl="0" indent="0" algn="l" rtl="0">
                        <a:spcBef>
                          <a:spcPts val="0"/>
                        </a:spcBef>
                        <a:spcAft>
                          <a:spcPts val="0"/>
                        </a:spcAft>
                        <a:buNone/>
                      </a:pPr>
                      <a:r>
                        <a:rPr lang="en" sz="1200" b="1"/>
                        <a:t>4</a:t>
                      </a:r>
                      <a:endParaRPr sz="1200" b="1"/>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b="1"/>
                        <a:t>4</a:t>
                      </a:r>
                      <a:endParaRPr sz="1200" b="1"/>
                    </a:p>
                  </a:txBody>
                  <a:tcPr marL="91425" marR="91425" marT="91425" marB="91425"/>
                </a:tc>
                <a:tc>
                  <a:txBody>
                    <a:bodyPr/>
                    <a:lstStyle/>
                    <a:p>
                      <a:pPr marL="0" lvl="0" indent="0" algn="l" rtl="0">
                        <a:spcBef>
                          <a:spcPts val="0"/>
                        </a:spcBef>
                        <a:spcAft>
                          <a:spcPts val="0"/>
                        </a:spcAft>
                        <a:buNone/>
                      </a:pPr>
                      <a:r>
                        <a:rPr lang="en" sz="1200" b="1"/>
                        <a:t>10</a:t>
                      </a:r>
                      <a:endParaRPr sz="1200" b="1"/>
                    </a:p>
                  </a:txBody>
                  <a:tcPr marL="91425" marR="91425" marT="91425" marB="91425"/>
                </a:tc>
                <a:tc>
                  <a:txBody>
                    <a:bodyPr/>
                    <a:lstStyle/>
                    <a:p>
                      <a:pPr marL="0" lvl="0" indent="0" algn="l" rtl="0">
                        <a:spcBef>
                          <a:spcPts val="0"/>
                        </a:spcBef>
                        <a:spcAft>
                          <a:spcPts val="0"/>
                        </a:spcAft>
                        <a:buNone/>
                      </a:pPr>
                      <a:r>
                        <a:rPr lang="en" sz="1200" b="1"/>
                        <a:t>5</a:t>
                      </a:r>
                      <a:endParaRPr sz="1200" b="1"/>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l" rtl="0">
                        <a:spcBef>
                          <a:spcPts val="0"/>
                        </a:spcBef>
                        <a:spcAft>
                          <a:spcPts val="0"/>
                        </a:spcAft>
                        <a:buNone/>
                      </a:pPr>
                      <a:r>
                        <a:rPr lang="en" sz="1200"/>
                        <a:t>1</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a:t>9</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extLst>
                  <a:ext uri="{0D108BD9-81ED-4DB2-BD59-A6C34878D82A}">
                    <a16:rowId xmlns:a16="http://schemas.microsoft.com/office/drawing/2014/main" val="10005"/>
                  </a:ext>
                </a:extLst>
              </a:tr>
            </a:tbl>
          </a:graphicData>
        </a:graphic>
      </p:graphicFrame>
      <p:sp>
        <p:nvSpPr>
          <p:cNvPr id="519" name="Google Shape;519;p70"/>
          <p:cNvSpPr txBox="1"/>
          <p:nvPr/>
        </p:nvSpPr>
        <p:spPr>
          <a:xfrm>
            <a:off x="235500" y="1624675"/>
            <a:ext cx="17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Given an image h:</a:t>
            </a:r>
            <a:endParaRPr b="1" i="1">
              <a:latin typeface="Open Sans"/>
              <a:ea typeface="Open Sans"/>
              <a:cs typeface="Open Sans"/>
              <a:sym typeface="Open Sans"/>
            </a:endParaRPr>
          </a:p>
        </p:txBody>
      </p:sp>
      <p:sp>
        <p:nvSpPr>
          <p:cNvPr id="520" name="Google Shape;520;p70"/>
          <p:cNvSpPr txBox="1"/>
          <p:nvPr/>
        </p:nvSpPr>
        <p:spPr>
          <a:xfrm>
            <a:off x="3452100" y="1652725"/>
            <a:ext cx="17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Given a filter f:</a:t>
            </a:r>
            <a:endParaRPr b="1" i="1">
              <a:latin typeface="Open Sans"/>
              <a:ea typeface="Open Sans"/>
              <a:cs typeface="Open Sans"/>
              <a:sym typeface="Open Sans"/>
            </a:endParaRPr>
          </a:p>
        </p:txBody>
      </p:sp>
      <p:graphicFrame>
        <p:nvGraphicFramePr>
          <p:cNvPr id="521" name="Google Shape;521;p70"/>
          <p:cNvGraphicFramePr/>
          <p:nvPr/>
        </p:nvGraphicFramePr>
        <p:xfrm>
          <a:off x="3530025" y="24628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200" b="1"/>
                        <a:t>1</a:t>
                      </a:r>
                      <a:endParaRPr sz="1200" b="1"/>
                    </a:p>
                  </a:txBody>
                  <a:tcPr marL="91425" marR="91425" marT="91425" marB="91425"/>
                </a:tc>
                <a:tc>
                  <a:txBody>
                    <a:bodyPr/>
                    <a:lstStyle/>
                    <a:p>
                      <a:pPr marL="0" lvl="0" indent="0" algn="l" rtl="0">
                        <a:spcBef>
                          <a:spcPts val="0"/>
                        </a:spcBef>
                        <a:spcAft>
                          <a:spcPts val="0"/>
                        </a:spcAft>
                        <a:buNone/>
                      </a:pPr>
                      <a:r>
                        <a:rPr lang="en" sz="1200" b="1"/>
                        <a:t>2</a:t>
                      </a:r>
                      <a:endParaRPr sz="1200" b="1"/>
                    </a:p>
                  </a:txBody>
                  <a:tcPr marL="91425" marR="91425" marT="91425" marB="91425"/>
                </a:tc>
                <a:tc>
                  <a:txBody>
                    <a:bodyPr/>
                    <a:lstStyle/>
                    <a:p>
                      <a:pPr marL="0" lvl="0" indent="0" algn="l" rtl="0">
                        <a:spcBef>
                          <a:spcPts val="0"/>
                        </a:spcBef>
                        <a:spcAft>
                          <a:spcPts val="0"/>
                        </a:spcAft>
                        <a:buNone/>
                      </a:pPr>
                      <a:r>
                        <a:rPr lang="en" sz="1200" b="1"/>
                        <a:t>1</a:t>
                      </a:r>
                      <a:endParaRPr sz="12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1"/>
                        <a:t>0</a:t>
                      </a:r>
                      <a:endParaRPr sz="1200" b="1"/>
                    </a:p>
                  </a:txBody>
                  <a:tcPr marL="91425" marR="91425" marT="91425" marB="91425"/>
                </a:tc>
                <a:tc>
                  <a:txBody>
                    <a:bodyPr/>
                    <a:lstStyle/>
                    <a:p>
                      <a:pPr marL="0" lvl="0" indent="0" algn="l" rtl="0">
                        <a:spcBef>
                          <a:spcPts val="0"/>
                        </a:spcBef>
                        <a:spcAft>
                          <a:spcPts val="0"/>
                        </a:spcAft>
                        <a:buNone/>
                      </a:pPr>
                      <a:r>
                        <a:rPr lang="en" sz="1200" b="1"/>
                        <a:t>0</a:t>
                      </a:r>
                      <a:endParaRPr sz="1200" b="1"/>
                    </a:p>
                  </a:txBody>
                  <a:tcPr marL="91425" marR="91425" marT="91425" marB="91425"/>
                </a:tc>
                <a:tc>
                  <a:txBody>
                    <a:bodyPr/>
                    <a:lstStyle/>
                    <a:p>
                      <a:pPr marL="0" lvl="0" indent="0" algn="l" rtl="0">
                        <a:spcBef>
                          <a:spcPts val="0"/>
                        </a:spcBef>
                        <a:spcAft>
                          <a:spcPts val="0"/>
                        </a:spcAft>
                        <a:buNone/>
                      </a:pPr>
                      <a:r>
                        <a:rPr lang="en" sz="1200" b="1"/>
                        <a:t>0</a:t>
                      </a:r>
                      <a:endParaRPr sz="1200" b="1"/>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b="1"/>
                        <a:t>-1</a:t>
                      </a:r>
                      <a:endParaRPr sz="1200" b="1"/>
                    </a:p>
                  </a:txBody>
                  <a:tcPr marL="91425" marR="91425" marT="91425" marB="91425"/>
                </a:tc>
                <a:tc>
                  <a:txBody>
                    <a:bodyPr/>
                    <a:lstStyle/>
                    <a:p>
                      <a:pPr marL="0" lvl="0" indent="0" algn="l" rtl="0">
                        <a:spcBef>
                          <a:spcPts val="0"/>
                        </a:spcBef>
                        <a:spcAft>
                          <a:spcPts val="0"/>
                        </a:spcAft>
                        <a:buNone/>
                      </a:pPr>
                      <a:r>
                        <a:rPr lang="en" sz="1200" b="1"/>
                        <a:t>-2</a:t>
                      </a:r>
                      <a:endParaRPr sz="1200" b="1"/>
                    </a:p>
                  </a:txBody>
                  <a:tcPr marL="91425" marR="91425" marT="91425" marB="91425"/>
                </a:tc>
                <a:tc>
                  <a:txBody>
                    <a:bodyPr/>
                    <a:lstStyle/>
                    <a:p>
                      <a:pPr marL="0" lvl="0" indent="0" algn="l" rtl="0">
                        <a:spcBef>
                          <a:spcPts val="0"/>
                        </a:spcBef>
                        <a:spcAft>
                          <a:spcPts val="0"/>
                        </a:spcAft>
                        <a:buNone/>
                      </a:pPr>
                      <a:r>
                        <a:rPr lang="en" sz="1200" b="1"/>
                        <a:t>-1</a:t>
                      </a:r>
                      <a:endParaRPr sz="1200" b="1"/>
                    </a:p>
                  </a:txBody>
                  <a:tcPr marL="91425" marR="91425" marT="91425" marB="91425"/>
                </a:tc>
                <a:extLst>
                  <a:ext uri="{0D108BD9-81ED-4DB2-BD59-A6C34878D82A}">
                    <a16:rowId xmlns:a16="http://schemas.microsoft.com/office/drawing/2014/main" val="10002"/>
                  </a:ext>
                </a:extLst>
              </a:tr>
            </a:tbl>
          </a:graphicData>
        </a:graphic>
      </p:graphicFrame>
      <p:sp>
        <p:nvSpPr>
          <p:cNvPr id="522" name="Google Shape;522;p70"/>
          <p:cNvSpPr txBox="1"/>
          <p:nvPr/>
        </p:nvSpPr>
        <p:spPr>
          <a:xfrm>
            <a:off x="2894100" y="2950150"/>
            <a:ext cx="28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523" name="Google Shape;523;p70"/>
          <p:cNvSpPr txBox="1"/>
          <p:nvPr/>
        </p:nvSpPr>
        <p:spPr>
          <a:xfrm>
            <a:off x="5463878" y="2950150"/>
            <a:ext cx="28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graphicFrame>
        <p:nvGraphicFramePr>
          <p:cNvPr id="524" name="Google Shape;524;p70"/>
          <p:cNvGraphicFramePr/>
          <p:nvPr/>
        </p:nvGraphicFramePr>
        <p:xfrm>
          <a:off x="6537475" y="22723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02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sz="1200" b="1"/>
                        <a:t>7</a:t>
                      </a:r>
                      <a:endParaRPr sz="1200" b="1"/>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tc>
                  <a:txBody>
                    <a:bodyPr/>
                    <a:lstStyle/>
                    <a:p>
                      <a:pPr marL="0" lvl="0" indent="0" algn="l" rtl="0">
                        <a:spcBef>
                          <a:spcPts val="0"/>
                        </a:spcBef>
                        <a:spcAft>
                          <a:spcPts val="0"/>
                        </a:spcAft>
                        <a:buNone/>
                      </a:pPr>
                      <a:r>
                        <a:rPr lang="en" sz="1200"/>
                        <a:t>...</a:t>
                      </a:r>
                      <a:endParaRPr sz="1200"/>
                    </a:p>
                  </a:txBody>
                  <a:tcPr marL="91425" marR="91425" marT="91425" marB="91425"/>
                </a:tc>
                <a:extLst>
                  <a:ext uri="{0D108BD9-81ED-4DB2-BD59-A6C34878D82A}">
                    <a16:rowId xmlns:a16="http://schemas.microsoft.com/office/drawing/2014/main" val="10003"/>
                  </a:ext>
                </a:extLst>
              </a:tr>
            </a:tbl>
          </a:graphicData>
        </a:graphic>
      </p:graphicFrame>
      <p:sp>
        <p:nvSpPr>
          <p:cNvPr id="525" name="Google Shape;525;p70"/>
          <p:cNvSpPr txBox="1"/>
          <p:nvPr/>
        </p:nvSpPr>
        <p:spPr>
          <a:xfrm>
            <a:off x="6500100" y="1576525"/>
            <a:ext cx="176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We can produce Matrix G</a:t>
            </a:r>
            <a:endParaRPr b="1" i="1">
              <a:latin typeface="Open Sans"/>
              <a:ea typeface="Open Sans"/>
              <a:cs typeface="Open Sans"/>
              <a:sym typeface="Open Sans"/>
            </a:endParaRPr>
          </a:p>
        </p:txBody>
      </p:sp>
      <p:sp>
        <p:nvSpPr>
          <p:cNvPr id="526" name="Google Shape;526;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71"/>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Convolutional Layer</a:t>
            </a:r>
            <a:endParaRPr/>
          </a:p>
        </p:txBody>
      </p:sp>
      <p:sp>
        <p:nvSpPr>
          <p:cNvPr id="532" name="Google Shape;532;p71"/>
          <p:cNvSpPr txBox="1"/>
          <p:nvPr/>
        </p:nvSpPr>
        <p:spPr>
          <a:xfrm>
            <a:off x="595625" y="1009075"/>
            <a:ext cx="7631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Now it’s your turn!</a:t>
            </a:r>
            <a:endParaRPr>
              <a:latin typeface="Open Sans"/>
              <a:ea typeface="Open Sans"/>
              <a:cs typeface="Open Sans"/>
              <a:sym typeface="Open Sans"/>
            </a:endParaRPr>
          </a:p>
        </p:txBody>
      </p:sp>
      <p:graphicFrame>
        <p:nvGraphicFramePr>
          <p:cNvPr id="533" name="Google Shape;533;p71"/>
          <p:cNvGraphicFramePr/>
          <p:nvPr/>
        </p:nvGraphicFramePr>
        <p:xfrm>
          <a:off x="235500" y="20818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2850">
                  <a:extLst>
                    <a:ext uri="{9D8B030D-6E8A-4147-A177-3AD203B41FA5}">
                      <a16:colId xmlns:a16="http://schemas.microsoft.com/office/drawing/2014/main" val="20003"/>
                    </a:ext>
                  </a:extLst>
                </a:gridCol>
                <a:gridCol w="3828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 sz="1200" b="1"/>
                        <a:t>10</a:t>
                      </a:r>
                      <a:endParaRPr sz="1200" b="1"/>
                    </a:p>
                  </a:txBody>
                  <a:tcPr marL="91425" marR="91425" marT="91425" marB="91425"/>
                </a:tc>
                <a:tc>
                  <a:txBody>
                    <a:bodyPr/>
                    <a:lstStyle/>
                    <a:p>
                      <a:pPr marL="0" lvl="0" indent="0" algn="l" rtl="0">
                        <a:spcBef>
                          <a:spcPts val="0"/>
                        </a:spcBef>
                        <a:spcAft>
                          <a:spcPts val="0"/>
                        </a:spcAft>
                        <a:buNone/>
                      </a:pPr>
                      <a:r>
                        <a:rPr lang="en" sz="1200" b="1"/>
                        <a:t>8</a:t>
                      </a:r>
                      <a:endParaRPr sz="1200" b="1"/>
                    </a:p>
                  </a:txBody>
                  <a:tcPr marL="91425" marR="91425" marT="91425" marB="91425"/>
                </a:tc>
                <a:tc>
                  <a:txBody>
                    <a:bodyPr/>
                    <a:lstStyle/>
                    <a:p>
                      <a:pPr marL="0" lvl="0" indent="0" algn="l" rtl="0">
                        <a:spcBef>
                          <a:spcPts val="0"/>
                        </a:spcBef>
                        <a:spcAft>
                          <a:spcPts val="0"/>
                        </a:spcAft>
                        <a:buNone/>
                      </a:pPr>
                      <a:r>
                        <a:rPr lang="en" sz="1200" b="1"/>
                        <a:t>10</a:t>
                      </a:r>
                      <a:endParaRPr sz="1200" b="1"/>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1"/>
                        <a:t>7</a:t>
                      </a:r>
                      <a:endParaRPr sz="1200" b="1"/>
                    </a:p>
                  </a:txBody>
                  <a:tcPr marL="91425" marR="91425" marT="91425" marB="91425"/>
                </a:tc>
                <a:tc>
                  <a:txBody>
                    <a:bodyPr/>
                    <a:lstStyle/>
                    <a:p>
                      <a:pPr marL="0" lvl="0" indent="0" algn="l" rtl="0">
                        <a:spcBef>
                          <a:spcPts val="0"/>
                        </a:spcBef>
                        <a:spcAft>
                          <a:spcPts val="0"/>
                        </a:spcAft>
                        <a:buNone/>
                      </a:pPr>
                      <a:r>
                        <a:rPr lang="en" sz="1200" b="1"/>
                        <a:t>12</a:t>
                      </a:r>
                      <a:endParaRPr sz="1200" b="1"/>
                    </a:p>
                  </a:txBody>
                  <a:tcPr marL="91425" marR="91425" marT="91425" marB="91425"/>
                </a:tc>
                <a:tc>
                  <a:txBody>
                    <a:bodyPr/>
                    <a:lstStyle/>
                    <a:p>
                      <a:pPr marL="0" lvl="0" indent="0" algn="l" rtl="0">
                        <a:spcBef>
                          <a:spcPts val="0"/>
                        </a:spcBef>
                        <a:spcAft>
                          <a:spcPts val="0"/>
                        </a:spcAft>
                        <a:buNone/>
                      </a:pPr>
                      <a:r>
                        <a:rPr lang="en" sz="1200" b="1"/>
                        <a:t>4</a:t>
                      </a:r>
                      <a:endParaRPr sz="1200" b="1"/>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b="1"/>
                        <a:t>4</a:t>
                      </a:r>
                      <a:endParaRPr sz="1200" b="1"/>
                    </a:p>
                  </a:txBody>
                  <a:tcPr marL="91425" marR="91425" marT="91425" marB="91425"/>
                </a:tc>
                <a:tc>
                  <a:txBody>
                    <a:bodyPr/>
                    <a:lstStyle/>
                    <a:p>
                      <a:pPr marL="0" lvl="0" indent="0" algn="l" rtl="0">
                        <a:spcBef>
                          <a:spcPts val="0"/>
                        </a:spcBef>
                        <a:spcAft>
                          <a:spcPts val="0"/>
                        </a:spcAft>
                        <a:buNone/>
                      </a:pPr>
                      <a:r>
                        <a:rPr lang="en" sz="1200" b="1"/>
                        <a:t>10</a:t>
                      </a:r>
                      <a:endParaRPr sz="1200" b="1"/>
                    </a:p>
                  </a:txBody>
                  <a:tcPr marL="91425" marR="91425" marT="91425" marB="91425"/>
                </a:tc>
                <a:tc>
                  <a:txBody>
                    <a:bodyPr/>
                    <a:lstStyle/>
                    <a:p>
                      <a:pPr marL="0" lvl="0" indent="0" algn="l" rtl="0">
                        <a:spcBef>
                          <a:spcPts val="0"/>
                        </a:spcBef>
                        <a:spcAft>
                          <a:spcPts val="0"/>
                        </a:spcAft>
                        <a:buNone/>
                      </a:pPr>
                      <a:r>
                        <a:rPr lang="en" sz="1200" b="1"/>
                        <a:t>5</a:t>
                      </a:r>
                      <a:endParaRPr sz="1200" b="1"/>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l" rtl="0">
                        <a:spcBef>
                          <a:spcPts val="0"/>
                        </a:spcBef>
                        <a:spcAft>
                          <a:spcPts val="0"/>
                        </a:spcAft>
                        <a:buNone/>
                      </a:pPr>
                      <a:r>
                        <a:rPr lang="en" sz="1200"/>
                        <a:t>6</a:t>
                      </a:r>
                      <a:endParaRPr sz="1200"/>
                    </a:p>
                  </a:txBody>
                  <a:tcPr marL="91425" marR="91425" marT="91425" marB="91425"/>
                </a:tc>
                <a:tc>
                  <a:txBody>
                    <a:bodyPr/>
                    <a:lstStyle/>
                    <a:p>
                      <a:pPr marL="0" lvl="0" indent="0" algn="l" rtl="0">
                        <a:spcBef>
                          <a:spcPts val="0"/>
                        </a:spcBef>
                        <a:spcAft>
                          <a:spcPts val="0"/>
                        </a:spcAft>
                        <a:buNone/>
                      </a:pPr>
                      <a:r>
                        <a:rPr lang="en" sz="1200"/>
                        <a:t>1</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10</a:t>
                      </a:r>
                      <a:endParaRPr sz="1200"/>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200"/>
                        <a:t>8</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8</a:t>
                      </a:r>
                      <a:endParaRPr sz="1200"/>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200"/>
                        <a:t>9</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0</a:t>
                      </a:r>
                      <a:endParaRPr sz="1200"/>
                    </a:p>
                  </a:txBody>
                  <a:tcPr marL="91425" marR="91425" marT="91425" marB="91425"/>
                </a:tc>
                <a:tc>
                  <a:txBody>
                    <a:bodyPr/>
                    <a:lstStyle/>
                    <a:p>
                      <a:pPr marL="0" lvl="0" indent="0" algn="l" rtl="0">
                        <a:spcBef>
                          <a:spcPts val="0"/>
                        </a:spcBef>
                        <a:spcAft>
                          <a:spcPts val="0"/>
                        </a:spcAft>
                        <a:buNone/>
                      </a:pPr>
                      <a:r>
                        <a:rPr lang="en" sz="1200"/>
                        <a:t>2</a:t>
                      </a:r>
                      <a:endParaRPr sz="1200"/>
                    </a:p>
                  </a:txBody>
                  <a:tcPr marL="91425" marR="91425" marT="91425" marB="91425"/>
                </a:tc>
                <a:tc>
                  <a:txBody>
                    <a:bodyPr/>
                    <a:lstStyle/>
                    <a:p>
                      <a:pPr marL="0" lvl="0" indent="0" algn="l" rtl="0">
                        <a:spcBef>
                          <a:spcPts val="0"/>
                        </a:spcBef>
                        <a:spcAft>
                          <a:spcPts val="0"/>
                        </a:spcAft>
                        <a:buNone/>
                      </a:pPr>
                      <a:r>
                        <a:rPr lang="en" sz="1200"/>
                        <a:t>5</a:t>
                      </a:r>
                      <a:endParaRPr sz="1200"/>
                    </a:p>
                  </a:txBody>
                  <a:tcPr marL="91425" marR="91425" marT="91425" marB="91425"/>
                </a:tc>
                <a:extLst>
                  <a:ext uri="{0D108BD9-81ED-4DB2-BD59-A6C34878D82A}">
                    <a16:rowId xmlns:a16="http://schemas.microsoft.com/office/drawing/2014/main" val="10005"/>
                  </a:ext>
                </a:extLst>
              </a:tr>
            </a:tbl>
          </a:graphicData>
        </a:graphic>
      </p:graphicFrame>
      <p:sp>
        <p:nvSpPr>
          <p:cNvPr id="534" name="Google Shape;534;p71"/>
          <p:cNvSpPr txBox="1"/>
          <p:nvPr/>
        </p:nvSpPr>
        <p:spPr>
          <a:xfrm>
            <a:off x="235500" y="1624675"/>
            <a:ext cx="17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Given an image h:</a:t>
            </a:r>
            <a:endParaRPr b="1" i="1">
              <a:latin typeface="Open Sans"/>
              <a:ea typeface="Open Sans"/>
              <a:cs typeface="Open Sans"/>
              <a:sym typeface="Open Sans"/>
            </a:endParaRPr>
          </a:p>
        </p:txBody>
      </p:sp>
      <p:sp>
        <p:nvSpPr>
          <p:cNvPr id="535" name="Google Shape;535;p71"/>
          <p:cNvSpPr txBox="1"/>
          <p:nvPr/>
        </p:nvSpPr>
        <p:spPr>
          <a:xfrm>
            <a:off x="3452100" y="1652725"/>
            <a:ext cx="1761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Given a filter f:</a:t>
            </a:r>
            <a:endParaRPr b="1" i="1">
              <a:latin typeface="Open Sans"/>
              <a:ea typeface="Open Sans"/>
              <a:cs typeface="Open Sans"/>
              <a:sym typeface="Open Sans"/>
            </a:endParaRPr>
          </a:p>
        </p:txBody>
      </p:sp>
      <p:graphicFrame>
        <p:nvGraphicFramePr>
          <p:cNvPr id="536" name="Google Shape;536;p71"/>
          <p:cNvGraphicFramePr/>
          <p:nvPr/>
        </p:nvGraphicFramePr>
        <p:xfrm>
          <a:off x="3530025" y="24628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sz="1200" b="1"/>
                        <a:t>1</a:t>
                      </a:r>
                      <a:endParaRPr sz="1200" b="1"/>
                    </a:p>
                  </a:txBody>
                  <a:tcPr marL="91425" marR="91425" marT="91425" marB="91425"/>
                </a:tc>
                <a:tc>
                  <a:txBody>
                    <a:bodyPr/>
                    <a:lstStyle/>
                    <a:p>
                      <a:pPr marL="0" lvl="0" indent="0" algn="l" rtl="0">
                        <a:spcBef>
                          <a:spcPts val="0"/>
                        </a:spcBef>
                        <a:spcAft>
                          <a:spcPts val="0"/>
                        </a:spcAft>
                        <a:buNone/>
                      </a:pPr>
                      <a:r>
                        <a:rPr lang="en" sz="1200" b="1"/>
                        <a:t>2</a:t>
                      </a:r>
                      <a:endParaRPr sz="1200" b="1"/>
                    </a:p>
                  </a:txBody>
                  <a:tcPr marL="91425" marR="91425" marT="91425" marB="91425"/>
                </a:tc>
                <a:tc>
                  <a:txBody>
                    <a:bodyPr/>
                    <a:lstStyle/>
                    <a:p>
                      <a:pPr marL="0" lvl="0" indent="0" algn="l" rtl="0">
                        <a:spcBef>
                          <a:spcPts val="0"/>
                        </a:spcBef>
                        <a:spcAft>
                          <a:spcPts val="0"/>
                        </a:spcAft>
                        <a:buNone/>
                      </a:pPr>
                      <a:r>
                        <a:rPr lang="en" sz="1200" b="1"/>
                        <a:t>1</a:t>
                      </a:r>
                      <a:endParaRPr sz="1200"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200" b="1"/>
                        <a:t>0</a:t>
                      </a:r>
                      <a:endParaRPr sz="1200" b="1"/>
                    </a:p>
                  </a:txBody>
                  <a:tcPr marL="91425" marR="91425" marT="91425" marB="91425"/>
                </a:tc>
                <a:tc>
                  <a:txBody>
                    <a:bodyPr/>
                    <a:lstStyle/>
                    <a:p>
                      <a:pPr marL="0" lvl="0" indent="0" algn="l" rtl="0">
                        <a:spcBef>
                          <a:spcPts val="0"/>
                        </a:spcBef>
                        <a:spcAft>
                          <a:spcPts val="0"/>
                        </a:spcAft>
                        <a:buNone/>
                      </a:pPr>
                      <a:r>
                        <a:rPr lang="en" sz="1200" b="1"/>
                        <a:t>0</a:t>
                      </a:r>
                      <a:endParaRPr sz="1200" b="1"/>
                    </a:p>
                  </a:txBody>
                  <a:tcPr marL="91425" marR="91425" marT="91425" marB="91425"/>
                </a:tc>
                <a:tc>
                  <a:txBody>
                    <a:bodyPr/>
                    <a:lstStyle/>
                    <a:p>
                      <a:pPr marL="0" lvl="0" indent="0" algn="l" rtl="0">
                        <a:spcBef>
                          <a:spcPts val="0"/>
                        </a:spcBef>
                        <a:spcAft>
                          <a:spcPts val="0"/>
                        </a:spcAft>
                        <a:buNone/>
                      </a:pPr>
                      <a:r>
                        <a:rPr lang="en" sz="1200" b="1"/>
                        <a:t>0</a:t>
                      </a:r>
                      <a:endParaRPr sz="1200" b="1"/>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200" b="1"/>
                        <a:t>-1</a:t>
                      </a:r>
                      <a:endParaRPr sz="1200" b="1"/>
                    </a:p>
                  </a:txBody>
                  <a:tcPr marL="91425" marR="91425" marT="91425" marB="91425"/>
                </a:tc>
                <a:tc>
                  <a:txBody>
                    <a:bodyPr/>
                    <a:lstStyle/>
                    <a:p>
                      <a:pPr marL="0" lvl="0" indent="0" algn="l" rtl="0">
                        <a:spcBef>
                          <a:spcPts val="0"/>
                        </a:spcBef>
                        <a:spcAft>
                          <a:spcPts val="0"/>
                        </a:spcAft>
                        <a:buNone/>
                      </a:pPr>
                      <a:r>
                        <a:rPr lang="en" sz="1200" b="1"/>
                        <a:t>-2</a:t>
                      </a:r>
                      <a:endParaRPr sz="1200" b="1"/>
                    </a:p>
                  </a:txBody>
                  <a:tcPr marL="91425" marR="91425" marT="91425" marB="91425"/>
                </a:tc>
                <a:tc>
                  <a:txBody>
                    <a:bodyPr/>
                    <a:lstStyle/>
                    <a:p>
                      <a:pPr marL="0" lvl="0" indent="0" algn="l" rtl="0">
                        <a:spcBef>
                          <a:spcPts val="0"/>
                        </a:spcBef>
                        <a:spcAft>
                          <a:spcPts val="0"/>
                        </a:spcAft>
                        <a:buNone/>
                      </a:pPr>
                      <a:r>
                        <a:rPr lang="en" sz="1200" b="1"/>
                        <a:t>-1</a:t>
                      </a:r>
                      <a:endParaRPr sz="1200" b="1"/>
                    </a:p>
                  </a:txBody>
                  <a:tcPr marL="91425" marR="91425" marT="91425" marB="91425"/>
                </a:tc>
                <a:extLst>
                  <a:ext uri="{0D108BD9-81ED-4DB2-BD59-A6C34878D82A}">
                    <a16:rowId xmlns:a16="http://schemas.microsoft.com/office/drawing/2014/main" val="10002"/>
                  </a:ext>
                </a:extLst>
              </a:tr>
            </a:tbl>
          </a:graphicData>
        </a:graphic>
      </p:graphicFrame>
      <p:sp>
        <p:nvSpPr>
          <p:cNvPr id="537" name="Google Shape;537;p71"/>
          <p:cNvSpPr txBox="1"/>
          <p:nvPr/>
        </p:nvSpPr>
        <p:spPr>
          <a:xfrm>
            <a:off x="2894100" y="2950150"/>
            <a:ext cx="28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sp>
        <p:nvSpPr>
          <p:cNvPr id="538" name="Google Shape;538;p71"/>
          <p:cNvSpPr txBox="1"/>
          <p:nvPr/>
        </p:nvSpPr>
        <p:spPr>
          <a:xfrm>
            <a:off x="5463878" y="2950150"/>
            <a:ext cx="288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endParaRPr>
              <a:latin typeface="Open Sans"/>
              <a:ea typeface="Open Sans"/>
              <a:cs typeface="Open Sans"/>
              <a:sym typeface="Open Sans"/>
            </a:endParaRPr>
          </a:p>
        </p:txBody>
      </p:sp>
      <p:graphicFrame>
        <p:nvGraphicFramePr>
          <p:cNvPr id="539" name="Google Shape;539;p71"/>
          <p:cNvGraphicFramePr/>
          <p:nvPr/>
        </p:nvGraphicFramePr>
        <p:xfrm>
          <a:off x="6537475" y="22723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382850">
                  <a:extLst>
                    <a:ext uri="{9D8B030D-6E8A-4147-A177-3AD203B41FA5}">
                      <a16:colId xmlns:a16="http://schemas.microsoft.com/office/drawing/2014/main" val="20002"/>
                    </a:ext>
                  </a:extLst>
                </a:gridCol>
                <a:gridCol w="3802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sz="1200" b="1"/>
                        <a:t>7</a:t>
                      </a:r>
                      <a:endParaRPr sz="1200" b="1"/>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tc>
                  <a:txBody>
                    <a:bodyPr/>
                    <a:lstStyle/>
                    <a:p>
                      <a:pPr marL="0" lvl="0" indent="0" algn="l" rtl="0">
                        <a:spcBef>
                          <a:spcPts val="0"/>
                        </a:spcBef>
                        <a:spcAft>
                          <a:spcPts val="0"/>
                        </a:spcAft>
                        <a:buNone/>
                      </a:pPr>
                      <a:endParaRPr sz="1200"/>
                    </a:p>
                  </a:txBody>
                  <a:tcPr marL="91425" marR="91425" marT="91425" marB="91425"/>
                </a:tc>
                <a:extLst>
                  <a:ext uri="{0D108BD9-81ED-4DB2-BD59-A6C34878D82A}">
                    <a16:rowId xmlns:a16="http://schemas.microsoft.com/office/drawing/2014/main" val="10003"/>
                  </a:ext>
                </a:extLst>
              </a:tr>
            </a:tbl>
          </a:graphicData>
        </a:graphic>
      </p:graphicFrame>
      <p:sp>
        <p:nvSpPr>
          <p:cNvPr id="540" name="Google Shape;540;p71"/>
          <p:cNvSpPr txBox="1"/>
          <p:nvPr/>
        </p:nvSpPr>
        <p:spPr>
          <a:xfrm>
            <a:off x="6500100" y="1576525"/>
            <a:ext cx="1761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i="1">
                <a:latin typeface="Open Sans"/>
                <a:ea typeface="Open Sans"/>
                <a:cs typeface="Open Sans"/>
                <a:sym typeface="Open Sans"/>
              </a:rPr>
              <a:t>We can produce Matrix G</a:t>
            </a:r>
            <a:endParaRPr b="1" i="1">
              <a:latin typeface="Open Sans"/>
              <a:ea typeface="Open Sans"/>
              <a:cs typeface="Open Sans"/>
              <a:sym typeface="Open Sans"/>
            </a:endParaRPr>
          </a:p>
        </p:txBody>
      </p:sp>
      <p:sp>
        <p:nvSpPr>
          <p:cNvPr id="541" name="Google Shape;541;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2"/>
          <p:cNvSpPr txBox="1">
            <a:spLocks noGrp="1"/>
          </p:cNvSpPr>
          <p:nvPr>
            <p:ph type="title"/>
          </p:nvPr>
        </p:nvSpPr>
        <p:spPr>
          <a:xfrm>
            <a:off x="311700" y="140225"/>
            <a:ext cx="49020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Convolutional Layer</a:t>
            </a:r>
            <a:endParaRPr/>
          </a:p>
        </p:txBody>
      </p:sp>
      <p:grpSp>
        <p:nvGrpSpPr>
          <p:cNvPr id="547" name="Google Shape;547;p72"/>
          <p:cNvGrpSpPr/>
          <p:nvPr/>
        </p:nvGrpSpPr>
        <p:grpSpPr>
          <a:xfrm>
            <a:off x="595625" y="1009075"/>
            <a:ext cx="7631100" cy="4063500"/>
            <a:chOff x="595625" y="1009075"/>
            <a:chExt cx="7631100" cy="4063500"/>
          </a:xfrm>
        </p:grpSpPr>
        <p:sp>
          <p:nvSpPr>
            <p:cNvPr id="548" name="Google Shape;548;p72"/>
            <p:cNvSpPr txBox="1"/>
            <p:nvPr/>
          </p:nvSpPr>
          <p:spPr>
            <a:xfrm>
              <a:off x="595625" y="1009075"/>
              <a:ext cx="76311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How should we know the size of the new matrix that we generate?</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Luckily, someone already developed formulas for this as well :)</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N_out = [(N_in + 2p - f)/s + 1]</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D_out = num_filters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i="1">
                  <a:latin typeface="Open Sans"/>
                  <a:ea typeface="Open Sans"/>
                  <a:cs typeface="Open Sans"/>
                  <a:sym typeface="Open Sans"/>
                </a:rPr>
                <a:t>Where,</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N_out = the size of the output </a:t>
              </a:r>
              <a:r>
                <a:rPr lang="en" b="1" i="1">
                  <a:latin typeface="Open Sans"/>
                  <a:ea typeface="Open Sans"/>
                  <a:cs typeface="Open Sans"/>
                  <a:sym typeface="Open Sans"/>
                </a:rPr>
                <a:t>w/h</a:t>
              </a:r>
              <a:r>
                <a:rPr lang="en" i="1">
                  <a:latin typeface="Open Sans"/>
                  <a:ea typeface="Open Sans"/>
                  <a:cs typeface="Open Sans"/>
                  <a:sym typeface="Open Sans"/>
                </a:rPr>
                <a:t> (following convolve)</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N_in = the size of the input </a:t>
              </a:r>
              <a:r>
                <a:rPr lang="en" b="1" i="1">
                  <a:latin typeface="Open Sans"/>
                  <a:ea typeface="Open Sans"/>
                  <a:cs typeface="Open Sans"/>
                  <a:sym typeface="Open Sans"/>
                </a:rPr>
                <a:t>w/h</a:t>
              </a:r>
              <a:endParaRPr b="1"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P = Padding (you’ll see in a bit)</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S = Stride (you’ll see in a bit)</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F = filter size</a:t>
              </a:r>
              <a:endParaRPr i="1">
                <a:latin typeface="Open Sans"/>
                <a:ea typeface="Open Sans"/>
                <a:cs typeface="Open Sans"/>
                <a:sym typeface="Open Sans"/>
              </a:endParaRPr>
            </a:p>
            <a:p>
              <a:pPr marL="457200" lvl="0" indent="-317500" algn="l" rtl="0">
                <a:spcBef>
                  <a:spcPts val="0"/>
                </a:spcBef>
                <a:spcAft>
                  <a:spcPts val="0"/>
                </a:spcAft>
                <a:buSzPts val="1400"/>
                <a:buFont typeface="Open Sans"/>
                <a:buChar char="●"/>
              </a:pPr>
              <a:r>
                <a:rPr lang="en" i="1">
                  <a:latin typeface="Open Sans"/>
                  <a:ea typeface="Open Sans"/>
                  <a:cs typeface="Open Sans"/>
                  <a:sym typeface="Open Sans"/>
                </a:rPr>
                <a:t>Num_filters = number of filters applied on that input (e.g. 64)</a:t>
              </a:r>
              <a:endParaRPr i="1">
                <a:latin typeface="Open Sans"/>
                <a:ea typeface="Open Sans"/>
                <a:cs typeface="Open Sans"/>
                <a:sym typeface="Open Sans"/>
              </a:endParaRPr>
            </a:p>
          </p:txBody>
        </p:sp>
        <p:pic>
          <p:nvPicPr>
            <p:cNvPr id="549" name="Google Shape;549;p72"/>
            <p:cNvPicPr preferRelativeResize="0"/>
            <p:nvPr/>
          </p:nvPicPr>
          <p:blipFill>
            <a:blip r:embed="rId3">
              <a:alphaModFix/>
            </a:blip>
            <a:stretch>
              <a:fillRect/>
            </a:stretch>
          </p:blipFill>
          <p:spPr>
            <a:xfrm>
              <a:off x="1911275" y="1834150"/>
              <a:ext cx="2457450" cy="514350"/>
            </a:xfrm>
            <a:prstGeom prst="rect">
              <a:avLst/>
            </a:prstGeom>
            <a:noFill/>
            <a:ln>
              <a:noFill/>
            </a:ln>
          </p:spPr>
        </p:pic>
      </p:grpSp>
      <p:sp>
        <p:nvSpPr>
          <p:cNvPr id="550" name="Google Shape;550;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3"/>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Convolutional Layer Parameters</a:t>
            </a:r>
            <a:endParaRPr/>
          </a:p>
        </p:txBody>
      </p:sp>
      <p:sp>
        <p:nvSpPr>
          <p:cNvPr id="556" name="Google Shape;556;p73"/>
          <p:cNvSpPr txBox="1"/>
          <p:nvPr/>
        </p:nvSpPr>
        <p:spPr>
          <a:xfrm>
            <a:off x="595625" y="1009075"/>
            <a:ext cx="76311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Stride &amp; Padding - what are they all about?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b="1" u="sng">
                <a:latin typeface="Open Sans"/>
                <a:ea typeface="Open Sans"/>
                <a:cs typeface="Open Sans"/>
                <a:sym typeface="Open Sans"/>
              </a:rPr>
              <a:t>Stride</a:t>
            </a:r>
            <a:r>
              <a:rPr lang="en">
                <a:latin typeface="Open Sans"/>
                <a:ea typeface="Open Sans"/>
                <a:cs typeface="Open Sans"/>
                <a:sym typeface="Open Sans"/>
              </a:rPr>
              <a:t> - “our jumps” in which we slide the filter</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When the stride is </a:t>
            </a:r>
            <a:r>
              <a:rPr lang="en" b="1">
                <a:latin typeface="Open Sans"/>
                <a:ea typeface="Open Sans"/>
                <a:cs typeface="Open Sans"/>
                <a:sym typeface="Open Sans"/>
              </a:rPr>
              <a:t>1</a:t>
            </a:r>
            <a:r>
              <a:rPr lang="en">
                <a:latin typeface="Open Sans"/>
                <a:ea typeface="Open Sans"/>
                <a:cs typeface="Open Sans"/>
                <a:sym typeface="Open Sans"/>
              </a:rPr>
              <a:t> then we move the filters </a:t>
            </a:r>
            <a:r>
              <a:rPr lang="en" b="1">
                <a:latin typeface="Open Sans"/>
                <a:ea typeface="Open Sans"/>
                <a:cs typeface="Open Sans"/>
                <a:sym typeface="Open Sans"/>
              </a:rPr>
              <a:t>1</a:t>
            </a:r>
            <a:r>
              <a:rPr lang="en">
                <a:latin typeface="Open Sans"/>
                <a:ea typeface="Open Sans"/>
                <a:cs typeface="Open Sans"/>
                <a:sym typeface="Open Sans"/>
              </a:rPr>
              <a:t> pixel at a time.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When the stride is </a:t>
            </a:r>
            <a:r>
              <a:rPr lang="en" b="1">
                <a:latin typeface="Open Sans"/>
                <a:ea typeface="Open Sans"/>
                <a:cs typeface="Open Sans"/>
                <a:sym typeface="Open Sans"/>
              </a:rPr>
              <a:t>2</a:t>
            </a:r>
            <a:r>
              <a:rPr lang="en">
                <a:latin typeface="Open Sans"/>
                <a:ea typeface="Open Sans"/>
                <a:cs typeface="Open Sans"/>
                <a:sym typeface="Open Sans"/>
              </a:rPr>
              <a:t> then the filters jump </a:t>
            </a:r>
            <a:r>
              <a:rPr lang="en" b="1">
                <a:latin typeface="Open Sans"/>
                <a:ea typeface="Open Sans"/>
                <a:cs typeface="Open Sans"/>
                <a:sym typeface="Open Sans"/>
              </a:rPr>
              <a:t>2</a:t>
            </a:r>
            <a:r>
              <a:rPr lang="en">
                <a:latin typeface="Open Sans"/>
                <a:ea typeface="Open Sans"/>
                <a:cs typeface="Open Sans"/>
                <a:sym typeface="Open Sans"/>
              </a:rPr>
              <a:t> pixels at a time as we slide them around. </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Larger stride will produce smaller output volumes spatially.</a:t>
            </a:r>
            <a:endParaRPr sz="1200">
              <a:highlight>
                <a:srgbClr val="FFFFFF"/>
              </a:highlight>
              <a:latin typeface="Roboto"/>
              <a:ea typeface="Roboto"/>
              <a:cs typeface="Roboto"/>
              <a:sym typeface="Roboto"/>
            </a:endParaRPr>
          </a:p>
          <a:p>
            <a:pPr marL="0" marR="0" lvl="0" indent="0" algn="l" rtl="0">
              <a:lnSpc>
                <a:spcPct val="100000"/>
              </a:lnSpc>
              <a:spcBef>
                <a:spcPts val="0"/>
              </a:spcBef>
              <a:spcAft>
                <a:spcPts val="0"/>
              </a:spcAft>
              <a:buNone/>
            </a:pPr>
            <a:endParaRPr>
              <a:latin typeface="Open Sans"/>
              <a:ea typeface="Open Sans"/>
              <a:cs typeface="Open Sans"/>
              <a:sym typeface="Open Sans"/>
            </a:endParaRPr>
          </a:p>
          <a:p>
            <a:pPr marL="0" marR="0" lvl="0" indent="0" algn="l" rtl="0">
              <a:lnSpc>
                <a:spcPct val="100000"/>
              </a:lnSpc>
              <a:spcBef>
                <a:spcPts val="0"/>
              </a:spcBef>
              <a:spcAft>
                <a:spcPts val="0"/>
              </a:spcAft>
              <a:buNone/>
            </a:pPr>
            <a:r>
              <a:rPr lang="en" b="1" u="sng">
                <a:latin typeface="Open Sans"/>
                <a:ea typeface="Open Sans"/>
                <a:cs typeface="Open Sans"/>
                <a:sym typeface="Open Sans"/>
              </a:rPr>
              <a:t>Padding</a:t>
            </a:r>
            <a:r>
              <a:rPr lang="en">
                <a:latin typeface="Open Sans"/>
                <a:ea typeface="Open Sans"/>
                <a:cs typeface="Open Sans"/>
                <a:sym typeface="Open Sans"/>
              </a:rPr>
              <a:t> - sometimes it will be convenient to pad the input volume with zeros around the border. The size of this zero-padding is a hyperparameter, which eventually decides on the output size (w, h).</a:t>
            </a:r>
            <a:endParaRPr>
              <a:latin typeface="Open Sans"/>
              <a:ea typeface="Open Sans"/>
              <a:cs typeface="Open Sans"/>
              <a:sym typeface="Open Sans"/>
            </a:endParaRPr>
          </a:p>
          <a:p>
            <a:pPr marL="0" marR="0" lvl="0" indent="0" algn="l" rtl="0">
              <a:lnSpc>
                <a:spcPct val="100000"/>
              </a:lnSpc>
              <a:spcBef>
                <a:spcPts val="0"/>
              </a:spcBef>
              <a:spcAft>
                <a:spcPts val="0"/>
              </a:spcAft>
              <a:buNone/>
            </a:pPr>
            <a:r>
              <a:rPr lang="en">
                <a:latin typeface="Open Sans"/>
                <a:ea typeface="Open Sans"/>
                <a:cs typeface="Open Sans"/>
                <a:sym typeface="Open Sans"/>
              </a:rPr>
              <a:t>Most APIs (Keras, PyTorch, …) support zero padding vs. 1..X padding</a:t>
            </a:r>
            <a:endParaRPr>
              <a:latin typeface="Open Sans"/>
              <a:ea typeface="Open Sans"/>
              <a:cs typeface="Open Sans"/>
              <a:sym typeface="Open Sans"/>
            </a:endParaRPr>
          </a:p>
        </p:txBody>
      </p:sp>
      <p:sp>
        <p:nvSpPr>
          <p:cNvPr id="557" name="Google Shape;557;p7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4"/>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Convolutional Layer Parameters</a:t>
            </a:r>
            <a:endParaRPr/>
          </a:p>
        </p:txBody>
      </p:sp>
      <p:sp>
        <p:nvSpPr>
          <p:cNvPr id="563" name="Google Shape;563;p74"/>
          <p:cNvSpPr txBox="1"/>
          <p:nvPr/>
        </p:nvSpPr>
        <p:spPr>
          <a:xfrm>
            <a:off x="595625" y="1009075"/>
            <a:ext cx="763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latin typeface="Open Sans"/>
                <a:ea typeface="Open Sans"/>
                <a:cs typeface="Open Sans"/>
                <a:sym typeface="Open Sans"/>
              </a:rPr>
              <a:t>Let’s see some examples - from </a:t>
            </a:r>
            <a:r>
              <a:rPr lang="en" u="sng">
                <a:solidFill>
                  <a:schemeClr val="hlink"/>
                </a:solidFill>
                <a:latin typeface="Open Sans"/>
                <a:ea typeface="Open Sans"/>
                <a:cs typeface="Open Sans"/>
                <a:sym typeface="Open Sans"/>
                <a:hlinkClick r:id="rId3"/>
              </a:rPr>
              <a:t>here</a:t>
            </a:r>
            <a:r>
              <a:rPr lang="en">
                <a:latin typeface="Open Sans"/>
                <a:ea typeface="Open Sans"/>
                <a:cs typeface="Open Sans"/>
                <a:sym typeface="Open Sans"/>
              </a:rPr>
              <a:t>, and </a:t>
            </a:r>
            <a:r>
              <a:rPr lang="en" u="sng">
                <a:solidFill>
                  <a:schemeClr val="hlink"/>
                </a:solidFill>
                <a:latin typeface="Open Sans"/>
                <a:ea typeface="Open Sans"/>
                <a:cs typeface="Open Sans"/>
                <a:sym typeface="Open Sans"/>
                <a:hlinkClick r:id="rId4"/>
              </a:rPr>
              <a:t>here</a:t>
            </a:r>
            <a:endParaRPr>
              <a:latin typeface="Open Sans"/>
              <a:ea typeface="Open Sans"/>
              <a:cs typeface="Open Sans"/>
              <a:sym typeface="Open Sans"/>
            </a:endParaRPr>
          </a:p>
        </p:txBody>
      </p:sp>
      <p:grpSp>
        <p:nvGrpSpPr>
          <p:cNvPr id="564" name="Google Shape;564;p74"/>
          <p:cNvGrpSpPr/>
          <p:nvPr/>
        </p:nvGrpSpPr>
        <p:grpSpPr>
          <a:xfrm>
            <a:off x="228600" y="1909750"/>
            <a:ext cx="1804800" cy="2700349"/>
            <a:chOff x="228600" y="1909750"/>
            <a:chExt cx="1804800" cy="2700349"/>
          </a:xfrm>
        </p:grpSpPr>
        <p:pic>
          <p:nvPicPr>
            <p:cNvPr id="565" name="Google Shape;565;p74"/>
            <p:cNvPicPr preferRelativeResize="0"/>
            <p:nvPr/>
          </p:nvPicPr>
          <p:blipFill>
            <a:blip r:embed="rId5">
              <a:alphaModFix/>
            </a:blip>
            <a:stretch>
              <a:fillRect/>
            </a:stretch>
          </p:blipFill>
          <p:spPr>
            <a:xfrm>
              <a:off x="228600" y="2248075"/>
              <a:ext cx="1804650" cy="2362024"/>
            </a:xfrm>
            <a:prstGeom prst="rect">
              <a:avLst/>
            </a:prstGeom>
            <a:noFill/>
            <a:ln>
              <a:noFill/>
            </a:ln>
          </p:spPr>
        </p:pic>
        <p:sp>
          <p:nvSpPr>
            <p:cNvPr id="566" name="Google Shape;566;p74"/>
            <p:cNvSpPr txBox="1"/>
            <p:nvPr/>
          </p:nvSpPr>
          <p:spPr>
            <a:xfrm>
              <a:off x="228600" y="1909750"/>
              <a:ext cx="1804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Stride (s) = 2, Padding (p) = 1</a:t>
              </a:r>
              <a:endParaRPr sz="1000" i="1">
                <a:latin typeface="Open Sans"/>
                <a:ea typeface="Open Sans"/>
                <a:cs typeface="Open Sans"/>
                <a:sym typeface="Open Sans"/>
              </a:endParaRPr>
            </a:p>
          </p:txBody>
        </p:sp>
      </p:grpSp>
      <p:grpSp>
        <p:nvGrpSpPr>
          <p:cNvPr id="567" name="Google Shape;567;p74"/>
          <p:cNvGrpSpPr/>
          <p:nvPr/>
        </p:nvGrpSpPr>
        <p:grpSpPr>
          <a:xfrm>
            <a:off x="2231875" y="1909750"/>
            <a:ext cx="1869175" cy="2789575"/>
            <a:chOff x="2231875" y="1909750"/>
            <a:chExt cx="1869175" cy="2789575"/>
          </a:xfrm>
        </p:grpSpPr>
        <p:sp>
          <p:nvSpPr>
            <p:cNvPr id="568" name="Google Shape;568;p74"/>
            <p:cNvSpPr txBox="1"/>
            <p:nvPr/>
          </p:nvSpPr>
          <p:spPr>
            <a:xfrm>
              <a:off x="2238325" y="1909750"/>
              <a:ext cx="18048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i="1">
                  <a:latin typeface="Open Sans"/>
                  <a:ea typeface="Open Sans"/>
                  <a:cs typeface="Open Sans"/>
                  <a:sym typeface="Open Sans"/>
                </a:rPr>
                <a:t>Stride (s) = 1, Padding (p) = 1</a:t>
              </a:r>
              <a:endParaRPr sz="1000" i="1">
                <a:latin typeface="Open Sans"/>
                <a:ea typeface="Open Sans"/>
                <a:cs typeface="Open Sans"/>
                <a:sym typeface="Open Sans"/>
              </a:endParaRPr>
            </a:p>
          </p:txBody>
        </p:sp>
        <p:pic>
          <p:nvPicPr>
            <p:cNvPr id="569" name="Google Shape;569;p74"/>
            <p:cNvPicPr preferRelativeResize="0"/>
            <p:nvPr/>
          </p:nvPicPr>
          <p:blipFill>
            <a:blip r:embed="rId6">
              <a:alphaModFix/>
            </a:blip>
            <a:stretch>
              <a:fillRect/>
            </a:stretch>
          </p:blipFill>
          <p:spPr>
            <a:xfrm>
              <a:off x="2231875" y="2252825"/>
              <a:ext cx="1869175" cy="2446500"/>
            </a:xfrm>
            <a:prstGeom prst="rect">
              <a:avLst/>
            </a:prstGeom>
            <a:noFill/>
            <a:ln>
              <a:noFill/>
            </a:ln>
          </p:spPr>
        </p:pic>
      </p:grpSp>
      <p:grpSp>
        <p:nvGrpSpPr>
          <p:cNvPr id="570" name="Google Shape;570;p74"/>
          <p:cNvGrpSpPr/>
          <p:nvPr/>
        </p:nvGrpSpPr>
        <p:grpSpPr>
          <a:xfrm>
            <a:off x="4366725" y="1909750"/>
            <a:ext cx="4281000" cy="2540675"/>
            <a:chOff x="4366725" y="1909750"/>
            <a:chExt cx="4281000" cy="2540675"/>
          </a:xfrm>
        </p:grpSpPr>
        <p:pic>
          <p:nvPicPr>
            <p:cNvPr id="571" name="Google Shape;571;p74"/>
            <p:cNvPicPr preferRelativeResize="0"/>
            <p:nvPr/>
          </p:nvPicPr>
          <p:blipFill>
            <a:blip r:embed="rId7">
              <a:alphaModFix/>
            </a:blip>
            <a:stretch>
              <a:fillRect/>
            </a:stretch>
          </p:blipFill>
          <p:spPr>
            <a:xfrm>
              <a:off x="4366725" y="2309950"/>
              <a:ext cx="4280950" cy="2140475"/>
            </a:xfrm>
            <a:prstGeom prst="rect">
              <a:avLst/>
            </a:prstGeom>
            <a:noFill/>
            <a:ln>
              <a:noFill/>
            </a:ln>
          </p:spPr>
        </p:pic>
        <p:sp>
          <p:nvSpPr>
            <p:cNvPr id="572" name="Google Shape;572;p74"/>
            <p:cNvSpPr txBox="1"/>
            <p:nvPr/>
          </p:nvSpPr>
          <p:spPr>
            <a:xfrm>
              <a:off x="4366725" y="1909750"/>
              <a:ext cx="4281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latin typeface="Open Sans"/>
                  <a:ea typeface="Open Sans"/>
                  <a:cs typeface="Open Sans"/>
                  <a:sym typeface="Open Sans"/>
                </a:rPr>
                <a:t>Stride (s) = 1, Padding (p) = 1</a:t>
              </a:r>
              <a:endParaRPr sz="1200" i="1">
                <a:latin typeface="Open Sans"/>
                <a:ea typeface="Open Sans"/>
                <a:cs typeface="Open Sans"/>
                <a:sym typeface="Open Sans"/>
              </a:endParaRPr>
            </a:p>
          </p:txBody>
        </p:sp>
      </p:grpSp>
      <p:sp>
        <p:nvSpPr>
          <p:cNvPr id="573" name="Google Shape;573;p7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5"/>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Pooling Layer</a:t>
            </a:r>
            <a:endParaRPr/>
          </a:p>
        </p:txBody>
      </p:sp>
      <p:sp>
        <p:nvSpPr>
          <p:cNvPr id="579" name="Google Shape;579;p75"/>
          <p:cNvSpPr txBox="1"/>
          <p:nvPr/>
        </p:nvSpPr>
        <p:spPr>
          <a:xfrm>
            <a:off x="595625" y="1009075"/>
            <a:ext cx="7631100" cy="3417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latin typeface="Open Sans"/>
                <a:ea typeface="Open Sans"/>
                <a:cs typeface="Open Sans"/>
                <a:sym typeface="Open Sans"/>
              </a:rPr>
              <a:t>Another crucial layer in CNNs is the pooling layer.</a:t>
            </a:r>
            <a:endParaRPr>
              <a:latin typeface="Open Sans"/>
              <a:ea typeface="Open Sans"/>
              <a:cs typeface="Open Sans"/>
              <a:sym typeface="Open Sans"/>
            </a:endParaRPr>
          </a:p>
          <a:p>
            <a:pPr marL="0" marR="0" lvl="0" indent="0" algn="l" rtl="0">
              <a:lnSpc>
                <a:spcPct val="100000"/>
              </a:lnSpc>
              <a:spcBef>
                <a:spcPts val="0"/>
              </a:spcBef>
              <a:spcAft>
                <a:spcPts val="0"/>
              </a:spcAft>
              <a:buNone/>
            </a:pPr>
            <a:endParaRPr>
              <a:latin typeface="Open Sans"/>
              <a:ea typeface="Open Sans"/>
              <a:cs typeface="Open Sans"/>
              <a:sym typeface="Open Sans"/>
            </a:endParaRPr>
          </a:p>
          <a:p>
            <a:pPr marL="457200" marR="0" lvl="0" indent="-317500" algn="l" rtl="0">
              <a:lnSpc>
                <a:spcPct val="100000"/>
              </a:lnSpc>
              <a:spcBef>
                <a:spcPts val="0"/>
              </a:spcBef>
              <a:spcAft>
                <a:spcPts val="0"/>
              </a:spcAft>
              <a:buSzPts val="1400"/>
              <a:buFont typeface="Open Sans"/>
              <a:buChar char="●"/>
            </a:pPr>
            <a:r>
              <a:rPr lang="en">
                <a:latin typeface="Open Sans"/>
                <a:ea typeface="Open Sans"/>
                <a:cs typeface="Open Sans"/>
                <a:sym typeface="Open Sans"/>
              </a:rPr>
              <a:t>It is common to periodically insert a Pooling layer in-between successive Conv layers in a ConvNet architecture</a:t>
            </a:r>
            <a:endParaRPr>
              <a:latin typeface="Open Sans"/>
              <a:ea typeface="Open Sans"/>
              <a:cs typeface="Open Sans"/>
              <a:sym typeface="Open Sans"/>
            </a:endParaRPr>
          </a:p>
          <a:p>
            <a:pPr marL="457200" marR="0" lvl="0" indent="-317500" algn="l" rtl="0">
              <a:lnSpc>
                <a:spcPct val="100000"/>
              </a:lnSpc>
              <a:spcBef>
                <a:spcPts val="0"/>
              </a:spcBef>
              <a:spcAft>
                <a:spcPts val="0"/>
              </a:spcAft>
              <a:buSzPts val="1400"/>
              <a:buFont typeface="Open Sans"/>
              <a:buChar char="●"/>
            </a:pPr>
            <a:r>
              <a:rPr lang="en" b="1">
                <a:latin typeface="Open Sans"/>
                <a:ea typeface="Open Sans"/>
                <a:cs typeface="Open Sans"/>
                <a:sym typeface="Open Sans"/>
              </a:rPr>
              <a:t>Its function is to progressively</a:t>
            </a:r>
            <a:r>
              <a:rPr lang="en">
                <a:latin typeface="Open Sans"/>
                <a:ea typeface="Open Sans"/>
                <a:cs typeface="Open Sans"/>
                <a:sym typeface="Open Sans"/>
              </a:rPr>
              <a:t> reduce the spatial size of the representation to reduce the amount of parameters and computation in the network, and hence to also control overfitting</a:t>
            </a:r>
            <a:endParaRPr>
              <a:latin typeface="Open Sans"/>
              <a:ea typeface="Open Sans"/>
              <a:cs typeface="Open Sans"/>
              <a:sym typeface="Open Sans"/>
            </a:endParaRPr>
          </a:p>
          <a:p>
            <a:pPr marL="457200" marR="0" lvl="0" indent="-317500" algn="l" rtl="0">
              <a:lnSpc>
                <a:spcPct val="100000"/>
              </a:lnSpc>
              <a:spcBef>
                <a:spcPts val="0"/>
              </a:spcBef>
              <a:spcAft>
                <a:spcPts val="0"/>
              </a:spcAft>
              <a:buSzPts val="1400"/>
              <a:buFont typeface="Open Sans"/>
              <a:buChar char="●"/>
            </a:pPr>
            <a:r>
              <a:rPr lang="en">
                <a:latin typeface="Open Sans"/>
                <a:ea typeface="Open Sans"/>
                <a:cs typeface="Open Sans"/>
                <a:sym typeface="Open Sans"/>
              </a:rPr>
              <a:t>The Pooling Layer operates independently on every depth slice of the input and resizes it spatially (by w, h), using the MAX / AVG operation. The most common form is a pooling layer with filters of size 2x2 applied with a stride of 2 downsamples every depth slice in the input by 2 along both width and height, discarding 75% of the activations</a:t>
            </a:r>
            <a:endParaRPr>
              <a:latin typeface="Open Sans"/>
              <a:ea typeface="Open Sans"/>
              <a:cs typeface="Open Sans"/>
              <a:sym typeface="Open Sans"/>
            </a:endParaRPr>
          </a:p>
          <a:p>
            <a:pPr marL="457200" marR="0" lvl="0" indent="-317500" algn="l" rtl="0">
              <a:lnSpc>
                <a:spcPct val="100000"/>
              </a:lnSpc>
              <a:spcBef>
                <a:spcPts val="0"/>
              </a:spcBef>
              <a:spcAft>
                <a:spcPts val="0"/>
              </a:spcAft>
              <a:buSzPts val="1400"/>
              <a:buFont typeface="Open Sans"/>
              <a:buChar char="●"/>
            </a:pPr>
            <a:r>
              <a:rPr lang="en">
                <a:latin typeface="Open Sans"/>
                <a:ea typeface="Open Sans"/>
                <a:cs typeface="Open Sans"/>
                <a:sym typeface="Open Sans"/>
              </a:rPr>
              <a:t>Every MAX/AVG operation would in this case be taking a max over 4 numbers (little 2x2 region in some depth slice)</a:t>
            </a:r>
            <a:endParaRPr>
              <a:latin typeface="Open Sans"/>
              <a:ea typeface="Open Sans"/>
              <a:cs typeface="Open Sans"/>
              <a:sym typeface="Open Sans"/>
            </a:endParaRPr>
          </a:p>
          <a:p>
            <a:pPr marL="457200" marR="0" lvl="0" indent="-317500" algn="l" rtl="0">
              <a:lnSpc>
                <a:spcPct val="100000"/>
              </a:lnSpc>
              <a:spcBef>
                <a:spcPts val="0"/>
              </a:spcBef>
              <a:spcAft>
                <a:spcPts val="0"/>
              </a:spcAft>
              <a:buSzPts val="1400"/>
              <a:buFont typeface="Open Sans"/>
              <a:buChar char="●"/>
            </a:pPr>
            <a:r>
              <a:rPr lang="en">
                <a:latin typeface="Open Sans"/>
                <a:ea typeface="Open Sans"/>
                <a:cs typeface="Open Sans"/>
                <a:sym typeface="Open Sans"/>
              </a:rPr>
              <a:t>The </a:t>
            </a:r>
            <a:r>
              <a:rPr lang="en" b="1">
                <a:latin typeface="Open Sans"/>
                <a:ea typeface="Open Sans"/>
                <a:cs typeface="Open Sans"/>
                <a:sym typeface="Open Sans"/>
              </a:rPr>
              <a:t>depth</a:t>
            </a:r>
            <a:r>
              <a:rPr lang="en">
                <a:latin typeface="Open Sans"/>
                <a:ea typeface="Open Sans"/>
                <a:cs typeface="Open Sans"/>
                <a:sym typeface="Open Sans"/>
              </a:rPr>
              <a:t> dimension remains unchanged</a:t>
            </a:r>
            <a:endParaRPr>
              <a:latin typeface="Open Sans"/>
              <a:ea typeface="Open Sans"/>
              <a:cs typeface="Open Sans"/>
              <a:sym typeface="Open Sans"/>
            </a:endParaRPr>
          </a:p>
        </p:txBody>
      </p:sp>
      <p:sp>
        <p:nvSpPr>
          <p:cNvPr id="580" name="Google Shape;580;p7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76"/>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Max Pooling example</a:t>
            </a:r>
            <a:endParaRPr/>
          </a:p>
        </p:txBody>
      </p:sp>
      <p:pic>
        <p:nvPicPr>
          <p:cNvPr id="586" name="Google Shape;586;p76"/>
          <p:cNvPicPr preferRelativeResize="0"/>
          <p:nvPr/>
        </p:nvPicPr>
        <p:blipFill>
          <a:blip r:embed="rId3">
            <a:alphaModFix/>
          </a:blip>
          <a:stretch>
            <a:fillRect/>
          </a:stretch>
        </p:blipFill>
        <p:spPr>
          <a:xfrm>
            <a:off x="540300" y="1593975"/>
            <a:ext cx="7858125" cy="2200275"/>
          </a:xfrm>
          <a:prstGeom prst="rect">
            <a:avLst/>
          </a:prstGeom>
          <a:noFill/>
          <a:ln>
            <a:noFill/>
          </a:ln>
        </p:spPr>
      </p:pic>
      <p:sp>
        <p:nvSpPr>
          <p:cNvPr id="587" name="Google Shape;587;p76"/>
          <p:cNvSpPr txBox="1"/>
          <p:nvPr/>
        </p:nvSpPr>
        <p:spPr>
          <a:xfrm>
            <a:off x="595625" y="1009075"/>
            <a:ext cx="76311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
                <a:latin typeface="Open Sans"/>
                <a:ea typeface="Open Sans"/>
                <a:cs typeface="Open Sans"/>
                <a:sym typeface="Open Sans"/>
              </a:rPr>
              <a:t>Pooling (Max in this case) works as follows:</a:t>
            </a:r>
            <a:endParaRPr>
              <a:latin typeface="Open Sans"/>
              <a:ea typeface="Open Sans"/>
              <a:cs typeface="Open Sans"/>
              <a:sym typeface="Open Sans"/>
            </a:endParaRPr>
          </a:p>
        </p:txBody>
      </p:sp>
      <p:sp>
        <p:nvSpPr>
          <p:cNvPr id="588" name="Google Shape;588;p76"/>
          <p:cNvSpPr txBox="1"/>
          <p:nvPr/>
        </p:nvSpPr>
        <p:spPr>
          <a:xfrm>
            <a:off x="8163275" y="4597400"/>
            <a:ext cx="52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Open Sans"/>
                <a:ea typeface="Open Sans"/>
                <a:cs typeface="Open Sans"/>
                <a:sym typeface="Open Sans"/>
                <a:hlinkClick r:id="rId4"/>
              </a:rPr>
              <a:t>source</a:t>
            </a:r>
            <a:endParaRPr sz="800">
              <a:latin typeface="Open Sans"/>
              <a:ea typeface="Open Sans"/>
              <a:cs typeface="Open Sans"/>
              <a:sym typeface="Open Sans"/>
            </a:endParaRPr>
          </a:p>
        </p:txBody>
      </p:sp>
      <p:sp>
        <p:nvSpPr>
          <p:cNvPr id="589" name="Google Shape;589;p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77"/>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Max Pooling example</a:t>
            </a:r>
            <a:endParaRPr/>
          </a:p>
        </p:txBody>
      </p:sp>
      <p:sp>
        <p:nvSpPr>
          <p:cNvPr id="595" name="Google Shape;595;p77"/>
          <p:cNvSpPr txBox="1"/>
          <p:nvPr/>
        </p:nvSpPr>
        <p:spPr>
          <a:xfrm>
            <a:off x="595625" y="1009075"/>
            <a:ext cx="76311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None/>
            </a:pPr>
            <a:r>
              <a:rPr lang="en">
                <a:latin typeface="Open Sans"/>
                <a:ea typeface="Open Sans"/>
                <a:cs typeface="Open Sans"/>
                <a:sym typeface="Open Sans"/>
              </a:rPr>
              <a:t>Luckily, we can also calculate output sizes following any pooling operation!</a:t>
            </a:r>
            <a:endParaRPr>
              <a:latin typeface="Open Sans"/>
              <a:ea typeface="Open Sans"/>
              <a:cs typeface="Open Sans"/>
              <a:sym typeface="Open Sans"/>
            </a:endParaRPr>
          </a:p>
          <a:p>
            <a:pPr marL="0" marR="0" lvl="0" indent="0" algn="l" rtl="0">
              <a:lnSpc>
                <a:spcPct val="150000"/>
              </a:lnSpc>
              <a:spcBef>
                <a:spcPts val="0"/>
              </a:spcBef>
              <a:spcAft>
                <a:spcPts val="0"/>
              </a:spcAft>
              <a:buNone/>
            </a:pPr>
            <a:endParaRPr>
              <a:latin typeface="Open Sans"/>
              <a:ea typeface="Open Sans"/>
              <a:cs typeface="Open Sans"/>
              <a:sym typeface="Open Sans"/>
            </a:endParaRPr>
          </a:p>
          <a:p>
            <a:pPr marL="457200" marR="0" lvl="0" indent="-317500" algn="l" rtl="0">
              <a:lnSpc>
                <a:spcPct val="150000"/>
              </a:lnSpc>
              <a:spcBef>
                <a:spcPts val="0"/>
              </a:spcBef>
              <a:spcAft>
                <a:spcPts val="0"/>
              </a:spcAft>
              <a:buSzPts val="1400"/>
              <a:buFont typeface="Open Sans"/>
              <a:buChar char="●"/>
            </a:pPr>
            <a:r>
              <a:rPr lang="en">
                <a:latin typeface="Open Sans"/>
                <a:ea typeface="Open Sans"/>
                <a:cs typeface="Open Sans"/>
                <a:sym typeface="Open Sans"/>
              </a:rPr>
              <a:t>Given: W1, H1, D1 (e.g. </a:t>
            </a:r>
            <a:r>
              <a:rPr lang="en" b="1" u="sng">
                <a:latin typeface="Open Sans"/>
                <a:ea typeface="Open Sans"/>
                <a:cs typeface="Open Sans"/>
                <a:sym typeface="Open Sans"/>
              </a:rPr>
              <a:t>28*28*3</a:t>
            </a:r>
            <a:r>
              <a:rPr lang="en">
                <a:latin typeface="Open Sans"/>
                <a:ea typeface="Open Sans"/>
                <a:cs typeface="Open Sans"/>
                <a:sym typeface="Open Sans"/>
              </a:rPr>
              <a:t>)</a:t>
            </a:r>
            <a:endParaRPr>
              <a:latin typeface="Open Sans"/>
              <a:ea typeface="Open Sans"/>
              <a:cs typeface="Open Sans"/>
              <a:sym typeface="Open Sans"/>
            </a:endParaRPr>
          </a:p>
          <a:p>
            <a:pPr marL="457200" marR="0" lvl="0" indent="-317500" algn="l" rtl="0">
              <a:lnSpc>
                <a:spcPct val="150000"/>
              </a:lnSpc>
              <a:spcBef>
                <a:spcPts val="0"/>
              </a:spcBef>
              <a:spcAft>
                <a:spcPts val="0"/>
              </a:spcAft>
              <a:buSzPts val="1400"/>
              <a:buFont typeface="Open Sans"/>
              <a:buChar char="●"/>
            </a:pPr>
            <a:r>
              <a:rPr lang="en">
                <a:latin typeface="Open Sans"/>
                <a:ea typeface="Open Sans"/>
                <a:cs typeface="Open Sans"/>
                <a:sym typeface="Open Sans"/>
              </a:rPr>
              <a:t>Stride = S = 2, filter_size = F (e.g. 2)</a:t>
            </a:r>
            <a:endParaRPr>
              <a:latin typeface="Open Sans"/>
              <a:ea typeface="Open Sans"/>
              <a:cs typeface="Open Sans"/>
              <a:sym typeface="Open Sans"/>
            </a:endParaRPr>
          </a:p>
          <a:p>
            <a:pPr marL="457200" marR="0" lvl="0" indent="-317500" algn="l" rtl="0">
              <a:lnSpc>
                <a:spcPct val="150000"/>
              </a:lnSpc>
              <a:spcBef>
                <a:spcPts val="0"/>
              </a:spcBef>
              <a:spcAft>
                <a:spcPts val="0"/>
              </a:spcAft>
              <a:buSzPts val="1400"/>
              <a:buFont typeface="Open Sans"/>
              <a:buChar char="●"/>
            </a:pPr>
            <a:r>
              <a:rPr lang="en">
                <a:latin typeface="Open Sans"/>
                <a:ea typeface="Open Sans"/>
                <a:cs typeface="Open Sans"/>
                <a:sym typeface="Open Sans"/>
              </a:rPr>
              <a:t>Output will be - </a:t>
            </a:r>
            <a:endParaRPr>
              <a:latin typeface="Open Sans"/>
              <a:ea typeface="Open Sans"/>
              <a:cs typeface="Open Sans"/>
              <a:sym typeface="Open Sans"/>
            </a:endParaRPr>
          </a:p>
          <a:p>
            <a:pPr marL="914400" marR="0" lvl="1" indent="-317500" algn="l" rtl="0">
              <a:lnSpc>
                <a:spcPct val="150000"/>
              </a:lnSpc>
              <a:spcBef>
                <a:spcPts val="0"/>
              </a:spcBef>
              <a:spcAft>
                <a:spcPts val="0"/>
              </a:spcAft>
              <a:buSzPts val="1400"/>
              <a:buFont typeface="Open Sans"/>
              <a:buChar char="○"/>
            </a:pPr>
            <a:r>
              <a:rPr lang="en">
                <a:latin typeface="Open Sans"/>
                <a:ea typeface="Open Sans"/>
                <a:cs typeface="Open Sans"/>
                <a:sym typeface="Open Sans"/>
              </a:rPr>
              <a:t>W2 = (W1 - F) / S + 1 →(28 - 2) / 2 + 1 = 13 + 1 = 14</a:t>
            </a:r>
            <a:endParaRPr>
              <a:latin typeface="Open Sans"/>
              <a:ea typeface="Open Sans"/>
              <a:cs typeface="Open Sans"/>
              <a:sym typeface="Open Sans"/>
            </a:endParaRPr>
          </a:p>
          <a:p>
            <a:pPr marL="914400" marR="0" lvl="1" indent="-317500" algn="l" rtl="0">
              <a:lnSpc>
                <a:spcPct val="150000"/>
              </a:lnSpc>
              <a:spcBef>
                <a:spcPts val="0"/>
              </a:spcBef>
              <a:spcAft>
                <a:spcPts val="0"/>
              </a:spcAft>
              <a:buSzPts val="1400"/>
              <a:buFont typeface="Open Sans"/>
              <a:buChar char="○"/>
            </a:pPr>
            <a:r>
              <a:rPr lang="en">
                <a:latin typeface="Open Sans"/>
                <a:ea typeface="Open Sans"/>
                <a:cs typeface="Open Sans"/>
                <a:sym typeface="Open Sans"/>
              </a:rPr>
              <a:t>H2 = (H1 - F) / S + 1 →(28 - 2) / 2 + 1 = 13 + 1 = 14</a:t>
            </a:r>
            <a:endParaRPr>
              <a:latin typeface="Open Sans"/>
              <a:ea typeface="Open Sans"/>
              <a:cs typeface="Open Sans"/>
              <a:sym typeface="Open Sans"/>
            </a:endParaRPr>
          </a:p>
          <a:p>
            <a:pPr marL="914400" marR="0" lvl="1" indent="-317500" algn="l" rtl="0">
              <a:lnSpc>
                <a:spcPct val="150000"/>
              </a:lnSpc>
              <a:spcBef>
                <a:spcPts val="0"/>
              </a:spcBef>
              <a:spcAft>
                <a:spcPts val="0"/>
              </a:spcAft>
              <a:buSzPts val="1400"/>
              <a:buFont typeface="Open Sans"/>
              <a:buChar char="○"/>
            </a:pPr>
            <a:r>
              <a:rPr lang="en">
                <a:latin typeface="Open Sans"/>
                <a:ea typeface="Open Sans"/>
                <a:cs typeface="Open Sans"/>
                <a:sym typeface="Open Sans"/>
              </a:rPr>
              <a:t>D2 = D1 // meaning -&gt; Pooling does not “touch” the input </a:t>
            </a:r>
            <a:r>
              <a:rPr lang="en" b="1">
                <a:latin typeface="Open Sans"/>
                <a:ea typeface="Open Sans"/>
                <a:cs typeface="Open Sans"/>
                <a:sym typeface="Open Sans"/>
              </a:rPr>
              <a:t>depth</a:t>
            </a:r>
            <a:endParaRPr b="1">
              <a:latin typeface="Open Sans"/>
              <a:ea typeface="Open Sans"/>
              <a:cs typeface="Open Sans"/>
              <a:sym typeface="Open Sans"/>
            </a:endParaRPr>
          </a:p>
          <a:p>
            <a:pPr marL="457200" marR="0" lvl="0" indent="0" algn="l" rtl="0">
              <a:lnSpc>
                <a:spcPct val="150000"/>
              </a:lnSpc>
              <a:spcBef>
                <a:spcPts val="0"/>
              </a:spcBef>
              <a:spcAft>
                <a:spcPts val="0"/>
              </a:spcAft>
              <a:buNone/>
            </a:pPr>
            <a:r>
              <a:rPr lang="en">
                <a:latin typeface="Open Sans"/>
                <a:ea typeface="Open Sans"/>
                <a:cs typeface="Open Sans"/>
                <a:sym typeface="Open Sans"/>
              </a:rPr>
              <a:t>Output size: </a:t>
            </a:r>
            <a:r>
              <a:rPr lang="en" b="1" u="sng">
                <a:latin typeface="Open Sans"/>
                <a:ea typeface="Open Sans"/>
                <a:cs typeface="Open Sans"/>
                <a:sym typeface="Open Sans"/>
              </a:rPr>
              <a:t>14*14*3</a:t>
            </a:r>
            <a:endParaRPr b="1" u="sng">
              <a:latin typeface="Open Sans"/>
              <a:ea typeface="Open Sans"/>
              <a:cs typeface="Open Sans"/>
              <a:sym typeface="Open Sans"/>
            </a:endParaRPr>
          </a:p>
        </p:txBody>
      </p:sp>
      <p:sp>
        <p:nvSpPr>
          <p:cNvPr id="596" name="Google Shape;596;p77"/>
          <p:cNvSpPr txBox="1"/>
          <p:nvPr/>
        </p:nvSpPr>
        <p:spPr>
          <a:xfrm>
            <a:off x="8163275" y="4597400"/>
            <a:ext cx="522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latin typeface="Open Sans"/>
                <a:ea typeface="Open Sans"/>
                <a:cs typeface="Open Sans"/>
                <a:sym typeface="Open Sans"/>
                <a:hlinkClick r:id="rId3"/>
              </a:rPr>
              <a:t>source</a:t>
            </a:r>
            <a:endParaRPr sz="800">
              <a:latin typeface="Open Sans"/>
              <a:ea typeface="Open Sans"/>
              <a:cs typeface="Open Sans"/>
              <a:sym typeface="Open Sans"/>
            </a:endParaRPr>
          </a:p>
        </p:txBody>
      </p:sp>
      <p:sp>
        <p:nvSpPr>
          <p:cNvPr id="597" name="Google Shape;597;p7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So, eventually - Neuron = Aggregation of data!</a:t>
            </a:r>
            <a:endParaRPr/>
          </a:p>
        </p:txBody>
      </p:sp>
      <p:sp>
        <p:nvSpPr>
          <p:cNvPr id="147" name="Google Shape;147;p24"/>
          <p:cNvSpPr txBox="1"/>
          <p:nvPr/>
        </p:nvSpPr>
        <p:spPr>
          <a:xfrm>
            <a:off x="311700" y="1403400"/>
            <a:ext cx="79386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The base notation stands behind the fact that a neuron is a function, which:</a:t>
            </a: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gets some data</a:t>
            </a: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Does a manipulation on top of it</a:t>
            </a:r>
            <a:endParaRPr>
              <a:latin typeface="Open Sans"/>
              <a:ea typeface="Open Sans"/>
              <a:cs typeface="Open Sans"/>
              <a:sym typeface="Open Sans"/>
            </a:endParaRPr>
          </a:p>
          <a:p>
            <a:pPr marL="457200" lvl="0" indent="-317500" algn="l" rtl="0">
              <a:spcBef>
                <a:spcPts val="0"/>
              </a:spcBef>
              <a:spcAft>
                <a:spcPts val="0"/>
              </a:spcAft>
              <a:buSzPts val="1400"/>
              <a:buFont typeface="Open Sans"/>
              <a:buAutoNum type="arabicPeriod"/>
            </a:pPr>
            <a:r>
              <a:rPr lang="en">
                <a:latin typeface="Open Sans"/>
                <a:ea typeface="Open Sans"/>
                <a:cs typeface="Open Sans"/>
                <a:sym typeface="Open Sans"/>
              </a:rPr>
              <a:t>Outputs data that will represent in some way the input</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The basic notation works has some “high-school math” ideas. That is:</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457200" algn="l" rtl="0">
              <a:spcBef>
                <a:spcPts val="0"/>
              </a:spcBef>
              <a:spcAft>
                <a:spcPts val="0"/>
              </a:spcAft>
              <a:buNone/>
            </a:pPr>
            <a:r>
              <a:rPr lang="en" b="1" i="1">
                <a:latin typeface="Open Sans"/>
                <a:ea typeface="Open Sans"/>
                <a:cs typeface="Open Sans"/>
                <a:sym typeface="Open Sans"/>
              </a:rPr>
              <a:t>Z = w0 + x1 * w1 + x2 * w2 + … + xn * wn</a:t>
            </a:r>
            <a:endParaRPr b="1" i="1">
              <a:latin typeface="Open Sans"/>
              <a:ea typeface="Open Sans"/>
              <a:cs typeface="Open Sans"/>
              <a:sym typeface="Open Sans"/>
            </a:endParaRPr>
          </a:p>
        </p:txBody>
      </p:sp>
      <p:sp>
        <p:nvSpPr>
          <p:cNvPr id="148" name="Google Shape;148;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78"/>
          <p:cNvSpPr txBox="1">
            <a:spLocks noGrp="1"/>
          </p:cNvSpPr>
          <p:nvPr>
            <p:ph type="title"/>
          </p:nvPr>
        </p:nvSpPr>
        <p:spPr>
          <a:xfrm>
            <a:off x="311700" y="140225"/>
            <a:ext cx="61281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Let’s code your first CNN!</a:t>
            </a:r>
            <a:endParaRPr/>
          </a:p>
        </p:txBody>
      </p:sp>
      <p:sp>
        <p:nvSpPr>
          <p:cNvPr id="603" name="Google Shape;603;p78"/>
          <p:cNvSpPr txBox="1"/>
          <p:nvPr/>
        </p:nvSpPr>
        <p:spPr>
          <a:xfrm>
            <a:off x="595625" y="1009075"/>
            <a:ext cx="8323200" cy="3632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Before starting this ex. (and for the next exercise), let’s go over a </a:t>
            </a:r>
            <a:r>
              <a:rPr lang="en" u="sng">
                <a:solidFill>
                  <a:schemeClr val="accent5"/>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quick overview</a:t>
            </a:r>
            <a:r>
              <a:rPr lang="en">
                <a:latin typeface="Open Sans"/>
                <a:ea typeface="Open Sans"/>
                <a:cs typeface="Open Sans"/>
                <a:sym typeface="Open Sans"/>
              </a:rPr>
              <a:t> of CNN in Keras</a:t>
            </a:r>
            <a:endParaRPr>
              <a:latin typeface="Open Sans"/>
              <a:ea typeface="Open Sans"/>
              <a:cs typeface="Open Sans"/>
              <a:sym typeface="Open Sans"/>
            </a:endParaRPr>
          </a:p>
          <a:p>
            <a:pPr marL="0" lvl="0" indent="0" algn="l" rtl="0">
              <a:lnSpc>
                <a:spcPct val="200000"/>
              </a:lnSpc>
              <a:spcBef>
                <a:spcPts val="0"/>
              </a:spcBef>
              <a:spcAft>
                <a:spcPts val="0"/>
              </a:spcAft>
              <a:buNone/>
            </a:pP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Once we’re done,</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Folder Name: </a:t>
            </a:r>
            <a:r>
              <a:rPr lang="en" b="1" i="1">
                <a:latin typeface="Open Sans"/>
                <a:ea typeface="Open Sans"/>
                <a:cs typeface="Open Sans"/>
                <a:sym typeface="Open Sans"/>
              </a:rPr>
              <a:t>Deep Learning</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Ex. 4 is called “</a:t>
            </a:r>
            <a:r>
              <a:rPr lang="en" b="1">
                <a:latin typeface="Open Sans"/>
                <a:ea typeface="Open Sans"/>
                <a:cs typeface="Open Sans"/>
                <a:sym typeface="Open Sans"/>
              </a:rPr>
              <a:t>DL_CNN_in_Keras_Ex4.ipynb</a:t>
            </a:r>
            <a:r>
              <a:rPr lang="en">
                <a:latin typeface="Open Sans"/>
                <a:ea typeface="Open Sans"/>
                <a:cs typeface="Open Sans"/>
                <a:sym typeface="Open Sans"/>
              </a:rPr>
              <a:t>”</a:t>
            </a:r>
            <a:endParaRPr sz="1200">
              <a:solidFill>
                <a:srgbClr val="111111"/>
              </a:solidFill>
              <a:highlight>
                <a:schemeClr val="lt1"/>
              </a:highlight>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In this ex., you are going to implement your first CNN in Keras!</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You will see the different layers of CNN, in Keras, using the Sequential API.</a:t>
            </a:r>
            <a:endParaRPr>
              <a:latin typeface="Open Sans"/>
              <a:ea typeface="Open Sans"/>
              <a:cs typeface="Open Sans"/>
              <a:sym typeface="Open Sans"/>
            </a:endParaRPr>
          </a:p>
          <a:p>
            <a:pPr marL="0" lvl="0" indent="0" algn="l" rtl="0">
              <a:lnSpc>
                <a:spcPct val="200000"/>
              </a:lnSpc>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b="1"/>
              <a:t>Once done - “Raise Hand” over chat</a:t>
            </a:r>
            <a:endParaRPr>
              <a:latin typeface="Open Sans"/>
              <a:ea typeface="Open Sans"/>
              <a:cs typeface="Open Sans"/>
              <a:sym typeface="Open Sans"/>
            </a:endParaRPr>
          </a:p>
        </p:txBody>
      </p:sp>
      <p:sp>
        <p:nvSpPr>
          <p:cNvPr id="604" name="Google Shape;604;p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79"/>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Main Architectures</a:t>
            </a:r>
            <a:endParaRPr/>
          </a:p>
        </p:txBody>
      </p:sp>
      <p:sp>
        <p:nvSpPr>
          <p:cNvPr id="610" name="Google Shape;610;p79"/>
          <p:cNvSpPr txBox="1"/>
          <p:nvPr/>
        </p:nvSpPr>
        <p:spPr>
          <a:xfrm>
            <a:off x="595625" y="1009075"/>
            <a:ext cx="7897500" cy="2555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There are many “known” architectures, that were developed by great researchers along the years, and are in usage even today.</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This architectures were tested on many datasets, and even on “baseline” datasets, that helps to evaluate how good a model is “overall”.</a:t>
            </a:r>
            <a:endParaRPr>
              <a:latin typeface="Open Sans"/>
              <a:ea typeface="Open Sans"/>
              <a:cs typeface="Open Sans"/>
              <a:sym typeface="Open Sans"/>
            </a:endParaRPr>
          </a:p>
          <a:p>
            <a:pPr marL="0" lvl="0" indent="0" algn="l" rtl="0">
              <a:lnSpc>
                <a:spcPct val="200000"/>
              </a:lnSpc>
              <a:spcBef>
                <a:spcPts val="0"/>
              </a:spcBef>
              <a:spcAft>
                <a:spcPts val="0"/>
              </a:spcAft>
              <a:buNone/>
            </a:pP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Now, we’ll go through few of these and will learn how and why are the speciality of each.</a:t>
            </a:r>
            <a:endParaRPr>
              <a:latin typeface="Open Sans"/>
              <a:ea typeface="Open Sans"/>
              <a:cs typeface="Open Sans"/>
              <a:sym typeface="Open Sans"/>
            </a:endParaRPr>
          </a:p>
        </p:txBody>
      </p:sp>
      <p:sp>
        <p:nvSpPr>
          <p:cNvPr id="611" name="Google Shape;611;p7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0"/>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LeNet-5</a:t>
            </a:r>
            <a:endParaRPr/>
          </a:p>
        </p:txBody>
      </p:sp>
      <p:pic>
        <p:nvPicPr>
          <p:cNvPr id="617" name="Google Shape;617;p80"/>
          <p:cNvPicPr preferRelativeResize="0"/>
          <p:nvPr/>
        </p:nvPicPr>
        <p:blipFill>
          <a:blip r:embed="rId3">
            <a:alphaModFix/>
          </a:blip>
          <a:stretch>
            <a:fillRect/>
          </a:stretch>
        </p:blipFill>
        <p:spPr>
          <a:xfrm>
            <a:off x="399475" y="1380425"/>
            <a:ext cx="5416707" cy="2068650"/>
          </a:xfrm>
          <a:prstGeom prst="rect">
            <a:avLst/>
          </a:prstGeom>
          <a:noFill/>
          <a:ln>
            <a:noFill/>
          </a:ln>
        </p:spPr>
      </p:pic>
      <p:sp>
        <p:nvSpPr>
          <p:cNvPr id="618" name="Google Shape;618;p80"/>
          <p:cNvSpPr txBox="1"/>
          <p:nvPr/>
        </p:nvSpPr>
        <p:spPr>
          <a:xfrm>
            <a:off x="616650" y="4225525"/>
            <a:ext cx="1863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r>
              <a:rPr lang="en" u="sng">
                <a:solidFill>
                  <a:schemeClr val="hlink"/>
                </a:solidFill>
                <a:latin typeface="Open Sans"/>
                <a:ea typeface="Open Sans"/>
                <a:cs typeface="Open Sans"/>
                <a:sym typeface="Open Sans"/>
                <a:hlinkClick r:id="rId4"/>
              </a:rPr>
              <a:t>LeCun et al., 1998</a:t>
            </a:r>
            <a:r>
              <a:rPr lang="en">
                <a:latin typeface="Open Sans"/>
                <a:ea typeface="Open Sans"/>
                <a:cs typeface="Open Sans"/>
                <a:sym typeface="Open Sans"/>
              </a:rPr>
              <a:t>]</a:t>
            </a:r>
            <a:endParaRPr>
              <a:latin typeface="Open Sans"/>
              <a:ea typeface="Open Sans"/>
              <a:cs typeface="Open Sans"/>
              <a:sym typeface="Open Sans"/>
            </a:endParaRPr>
          </a:p>
        </p:txBody>
      </p:sp>
      <p:sp>
        <p:nvSpPr>
          <p:cNvPr id="619" name="Google Shape;619;p80"/>
          <p:cNvSpPr txBox="1"/>
          <p:nvPr/>
        </p:nvSpPr>
        <p:spPr>
          <a:xfrm>
            <a:off x="5816175" y="1768250"/>
            <a:ext cx="31602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Convolutional Filters were 5*5, applied at stride=1 with pooling</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layers were 2*2 applied at stride 2</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architecture is: </a:t>
            </a:r>
            <a:r>
              <a:rPr lang="en" sz="1200" b="1">
                <a:latin typeface="Open Sans"/>
                <a:ea typeface="Open Sans"/>
                <a:cs typeface="Open Sans"/>
                <a:sym typeface="Open Sans"/>
              </a:rPr>
              <a:t>[</a:t>
            </a:r>
            <a:r>
              <a:rPr lang="en" sz="1100" b="1" i="1">
                <a:latin typeface="Open Sans"/>
                <a:ea typeface="Open Sans"/>
                <a:cs typeface="Open Sans"/>
                <a:sym typeface="Open Sans"/>
              </a:rPr>
              <a:t>CONV-POOL-CONV-POOL-FC-FC</a:t>
            </a:r>
            <a:r>
              <a:rPr lang="en" sz="1200" b="1">
                <a:latin typeface="Open Sans"/>
                <a:ea typeface="Open Sans"/>
                <a:cs typeface="Open Sans"/>
                <a:sym typeface="Open Sans"/>
              </a:rPr>
              <a:t>]</a:t>
            </a:r>
            <a:endParaRPr sz="1200" b="1">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Subsampling == Pooling</a:t>
            </a:r>
            <a:endParaRPr sz="1200">
              <a:latin typeface="Open Sans"/>
              <a:ea typeface="Open Sans"/>
              <a:cs typeface="Open Sans"/>
              <a:sym typeface="Open Sans"/>
            </a:endParaRPr>
          </a:p>
        </p:txBody>
      </p:sp>
      <p:sp>
        <p:nvSpPr>
          <p:cNvPr id="620" name="Google Shape;620;p8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9"/>
                                        </p:tgtEl>
                                        <p:attrNameLst>
                                          <p:attrName>style.visibility</p:attrName>
                                        </p:attrNameLst>
                                      </p:cBhvr>
                                      <p:to>
                                        <p:strVal val="visible"/>
                                      </p:to>
                                    </p:set>
                                    <p:animEffect transition="in" filter="fade">
                                      <p:cBhvr>
                                        <p:cTn id="7"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81"/>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AlexNet</a:t>
            </a:r>
            <a:endParaRPr/>
          </a:p>
        </p:txBody>
      </p:sp>
      <p:sp>
        <p:nvSpPr>
          <p:cNvPr id="626" name="Google Shape;626;p81"/>
          <p:cNvSpPr txBox="1"/>
          <p:nvPr/>
        </p:nvSpPr>
        <p:spPr>
          <a:xfrm>
            <a:off x="616650" y="4225525"/>
            <a:ext cx="24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r>
              <a:rPr lang="en" u="sng">
                <a:solidFill>
                  <a:schemeClr val="hlink"/>
                </a:solidFill>
                <a:latin typeface="Open Sans"/>
                <a:ea typeface="Open Sans"/>
                <a:cs typeface="Open Sans"/>
                <a:sym typeface="Open Sans"/>
                <a:hlinkClick r:id="rId3"/>
              </a:rPr>
              <a:t>Krizhevsky et al., 2012</a:t>
            </a:r>
            <a:r>
              <a:rPr lang="en">
                <a:latin typeface="Open Sans"/>
                <a:ea typeface="Open Sans"/>
                <a:cs typeface="Open Sans"/>
                <a:sym typeface="Open Sans"/>
              </a:rPr>
              <a:t>]</a:t>
            </a:r>
            <a:endParaRPr>
              <a:latin typeface="Open Sans"/>
              <a:ea typeface="Open Sans"/>
              <a:cs typeface="Open Sans"/>
              <a:sym typeface="Open Sans"/>
            </a:endParaRPr>
          </a:p>
        </p:txBody>
      </p:sp>
      <p:pic>
        <p:nvPicPr>
          <p:cNvPr id="627" name="Google Shape;627;p81"/>
          <p:cNvPicPr preferRelativeResize="0"/>
          <p:nvPr/>
        </p:nvPicPr>
        <p:blipFill>
          <a:blip r:embed="rId4">
            <a:alphaModFix/>
          </a:blip>
          <a:stretch>
            <a:fillRect/>
          </a:stretch>
        </p:blipFill>
        <p:spPr>
          <a:xfrm>
            <a:off x="311700" y="1630925"/>
            <a:ext cx="5276850" cy="1666875"/>
          </a:xfrm>
          <a:prstGeom prst="rect">
            <a:avLst/>
          </a:prstGeom>
          <a:noFill/>
          <a:ln>
            <a:noFill/>
          </a:ln>
        </p:spPr>
      </p:pic>
      <p:sp>
        <p:nvSpPr>
          <p:cNvPr id="628" name="Google Shape;628;p81"/>
          <p:cNvSpPr txBox="1"/>
          <p:nvPr/>
        </p:nvSpPr>
        <p:spPr>
          <a:xfrm>
            <a:off x="5606350" y="668200"/>
            <a:ext cx="35013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latin typeface="Open Sans"/>
                <a:ea typeface="Open Sans"/>
                <a:cs typeface="Open Sans"/>
                <a:sym typeface="Open Sans"/>
              </a:rPr>
              <a:t>[227x227x3] </a:t>
            </a:r>
            <a:r>
              <a:rPr lang="en" sz="1000" b="1">
                <a:latin typeface="Open Sans"/>
                <a:ea typeface="Open Sans"/>
                <a:cs typeface="Open Sans"/>
                <a:sym typeface="Open Sans"/>
              </a:rPr>
              <a:t>INPUT</a:t>
            </a:r>
            <a:endParaRPr sz="1000" b="1">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[55x55x96] </a:t>
            </a:r>
            <a:r>
              <a:rPr lang="en" sz="1000" b="1">
                <a:latin typeface="Open Sans"/>
                <a:ea typeface="Open Sans"/>
                <a:cs typeface="Open Sans"/>
                <a:sym typeface="Open Sans"/>
              </a:rPr>
              <a:t>CONV1</a:t>
            </a:r>
            <a:r>
              <a:rPr lang="en" sz="1000">
                <a:latin typeface="Open Sans"/>
                <a:ea typeface="Open Sans"/>
                <a:cs typeface="Open Sans"/>
                <a:sym typeface="Open Sans"/>
              </a:rPr>
              <a:t>: 96 11x11 filters at stride 4, pad 0</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[27x27x96] </a:t>
            </a:r>
            <a:r>
              <a:rPr lang="en" sz="1000" b="1">
                <a:latin typeface="Open Sans"/>
                <a:ea typeface="Open Sans"/>
                <a:cs typeface="Open Sans"/>
                <a:sym typeface="Open Sans"/>
              </a:rPr>
              <a:t>MAX POOL1</a:t>
            </a:r>
            <a:r>
              <a:rPr lang="en" sz="1000">
                <a:latin typeface="Open Sans"/>
                <a:ea typeface="Open Sans"/>
                <a:cs typeface="Open Sans"/>
                <a:sym typeface="Open Sans"/>
              </a:rPr>
              <a:t>: 3x3 filters at stride 2</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[27x27x96] </a:t>
            </a:r>
            <a:r>
              <a:rPr lang="en" sz="1000" b="1">
                <a:latin typeface="Open Sans"/>
                <a:ea typeface="Open Sans"/>
                <a:cs typeface="Open Sans"/>
                <a:sym typeface="Open Sans"/>
              </a:rPr>
              <a:t>NORM1</a:t>
            </a:r>
            <a:r>
              <a:rPr lang="en" sz="1000">
                <a:latin typeface="Open Sans"/>
                <a:ea typeface="Open Sans"/>
                <a:cs typeface="Open Sans"/>
                <a:sym typeface="Open Sans"/>
              </a:rPr>
              <a:t>: Normalization layer</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[27x27x256] </a:t>
            </a:r>
            <a:r>
              <a:rPr lang="en" sz="1000" b="1">
                <a:latin typeface="Open Sans"/>
                <a:ea typeface="Open Sans"/>
                <a:cs typeface="Open Sans"/>
                <a:sym typeface="Open Sans"/>
              </a:rPr>
              <a:t>CONV2</a:t>
            </a:r>
            <a:r>
              <a:rPr lang="en" sz="1000">
                <a:latin typeface="Open Sans"/>
                <a:ea typeface="Open Sans"/>
                <a:cs typeface="Open Sans"/>
                <a:sym typeface="Open Sans"/>
              </a:rPr>
              <a:t>: 256 5x5 filters at stride 1, pad 2</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[13x13x256] </a:t>
            </a:r>
            <a:r>
              <a:rPr lang="en" sz="1000" b="1">
                <a:latin typeface="Open Sans"/>
                <a:ea typeface="Open Sans"/>
                <a:cs typeface="Open Sans"/>
                <a:sym typeface="Open Sans"/>
              </a:rPr>
              <a:t>MAX POOL2</a:t>
            </a:r>
            <a:r>
              <a:rPr lang="en" sz="1000">
                <a:latin typeface="Open Sans"/>
                <a:ea typeface="Open Sans"/>
                <a:cs typeface="Open Sans"/>
                <a:sym typeface="Open Sans"/>
              </a:rPr>
              <a:t>: 3x3 filters at stride 2</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[13x13x256] </a:t>
            </a:r>
            <a:r>
              <a:rPr lang="en" sz="1000" b="1">
                <a:latin typeface="Open Sans"/>
                <a:ea typeface="Open Sans"/>
                <a:cs typeface="Open Sans"/>
                <a:sym typeface="Open Sans"/>
              </a:rPr>
              <a:t>NORM2</a:t>
            </a:r>
            <a:r>
              <a:rPr lang="en" sz="1000">
                <a:latin typeface="Open Sans"/>
                <a:ea typeface="Open Sans"/>
                <a:cs typeface="Open Sans"/>
                <a:sym typeface="Open Sans"/>
              </a:rPr>
              <a:t>: Normalization layer</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[13x13x384] </a:t>
            </a:r>
            <a:r>
              <a:rPr lang="en" sz="1000" b="1">
                <a:latin typeface="Open Sans"/>
                <a:ea typeface="Open Sans"/>
                <a:cs typeface="Open Sans"/>
                <a:sym typeface="Open Sans"/>
              </a:rPr>
              <a:t>CONV3</a:t>
            </a:r>
            <a:r>
              <a:rPr lang="en" sz="1000">
                <a:latin typeface="Open Sans"/>
                <a:ea typeface="Open Sans"/>
                <a:cs typeface="Open Sans"/>
                <a:sym typeface="Open Sans"/>
              </a:rPr>
              <a:t>: 384 3x3 filters at stride 1, pad 1</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[13x13x384] </a:t>
            </a:r>
            <a:r>
              <a:rPr lang="en" sz="1000" b="1">
                <a:latin typeface="Open Sans"/>
                <a:ea typeface="Open Sans"/>
                <a:cs typeface="Open Sans"/>
                <a:sym typeface="Open Sans"/>
              </a:rPr>
              <a:t>CONV4</a:t>
            </a:r>
            <a:r>
              <a:rPr lang="en" sz="1000">
                <a:latin typeface="Open Sans"/>
                <a:ea typeface="Open Sans"/>
                <a:cs typeface="Open Sans"/>
                <a:sym typeface="Open Sans"/>
              </a:rPr>
              <a:t>: 384 3x3 filters at stride 1, pad 1</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[13x13x256] </a:t>
            </a:r>
            <a:r>
              <a:rPr lang="en" sz="1000" b="1">
                <a:latin typeface="Open Sans"/>
                <a:ea typeface="Open Sans"/>
                <a:cs typeface="Open Sans"/>
                <a:sym typeface="Open Sans"/>
              </a:rPr>
              <a:t>CONV5</a:t>
            </a:r>
            <a:r>
              <a:rPr lang="en" sz="1000">
                <a:latin typeface="Open Sans"/>
                <a:ea typeface="Open Sans"/>
                <a:cs typeface="Open Sans"/>
                <a:sym typeface="Open Sans"/>
              </a:rPr>
              <a:t>: 256 3x3 filters at stride 1, pad 1</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[6x6x256] </a:t>
            </a:r>
            <a:r>
              <a:rPr lang="en" sz="1000" b="1">
                <a:latin typeface="Open Sans"/>
                <a:ea typeface="Open Sans"/>
                <a:cs typeface="Open Sans"/>
                <a:sym typeface="Open Sans"/>
              </a:rPr>
              <a:t>MAX POOL3</a:t>
            </a:r>
            <a:r>
              <a:rPr lang="en" sz="1000">
                <a:latin typeface="Open Sans"/>
                <a:ea typeface="Open Sans"/>
                <a:cs typeface="Open Sans"/>
                <a:sym typeface="Open Sans"/>
              </a:rPr>
              <a:t>: 3x3 filters at stride 2</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[4096] </a:t>
            </a:r>
            <a:r>
              <a:rPr lang="en" sz="1000" b="1">
                <a:latin typeface="Open Sans"/>
                <a:ea typeface="Open Sans"/>
                <a:cs typeface="Open Sans"/>
                <a:sym typeface="Open Sans"/>
              </a:rPr>
              <a:t>FC6</a:t>
            </a:r>
            <a:r>
              <a:rPr lang="en" sz="1000">
                <a:latin typeface="Open Sans"/>
                <a:ea typeface="Open Sans"/>
                <a:cs typeface="Open Sans"/>
                <a:sym typeface="Open Sans"/>
              </a:rPr>
              <a:t>: 4096 neurons</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[4096] </a:t>
            </a:r>
            <a:r>
              <a:rPr lang="en" sz="1000" b="1">
                <a:latin typeface="Open Sans"/>
                <a:ea typeface="Open Sans"/>
                <a:cs typeface="Open Sans"/>
                <a:sym typeface="Open Sans"/>
              </a:rPr>
              <a:t>FC7</a:t>
            </a:r>
            <a:r>
              <a:rPr lang="en" sz="1000">
                <a:latin typeface="Open Sans"/>
                <a:ea typeface="Open Sans"/>
                <a:cs typeface="Open Sans"/>
                <a:sym typeface="Open Sans"/>
              </a:rPr>
              <a:t>: 4096 neurons</a:t>
            </a:r>
            <a:endParaRPr sz="1000">
              <a:latin typeface="Open Sans"/>
              <a:ea typeface="Open Sans"/>
              <a:cs typeface="Open Sans"/>
              <a:sym typeface="Open Sans"/>
            </a:endParaRPr>
          </a:p>
          <a:p>
            <a:pPr marL="0" lvl="0" indent="0" algn="l" rtl="0">
              <a:spcBef>
                <a:spcPts val="0"/>
              </a:spcBef>
              <a:spcAft>
                <a:spcPts val="0"/>
              </a:spcAft>
              <a:buNone/>
            </a:pPr>
            <a:r>
              <a:rPr lang="en" sz="1000">
                <a:latin typeface="Open Sans"/>
                <a:ea typeface="Open Sans"/>
                <a:cs typeface="Open Sans"/>
                <a:sym typeface="Open Sans"/>
              </a:rPr>
              <a:t>[1000] </a:t>
            </a:r>
            <a:r>
              <a:rPr lang="en" sz="1000" b="1">
                <a:latin typeface="Open Sans"/>
                <a:ea typeface="Open Sans"/>
                <a:cs typeface="Open Sans"/>
                <a:sym typeface="Open Sans"/>
              </a:rPr>
              <a:t>FC8</a:t>
            </a:r>
            <a:r>
              <a:rPr lang="en" sz="1000">
                <a:latin typeface="Open Sans"/>
                <a:ea typeface="Open Sans"/>
                <a:cs typeface="Open Sans"/>
                <a:sym typeface="Open Sans"/>
              </a:rPr>
              <a:t>: 1000 neurons (class scores)</a:t>
            </a:r>
            <a:endParaRPr sz="1000">
              <a:latin typeface="Open Sans"/>
              <a:ea typeface="Open Sans"/>
              <a:cs typeface="Open Sans"/>
              <a:sym typeface="Open Sans"/>
            </a:endParaRPr>
          </a:p>
        </p:txBody>
      </p:sp>
      <p:sp>
        <p:nvSpPr>
          <p:cNvPr id="629" name="Google Shape;629;p81"/>
          <p:cNvSpPr txBox="1"/>
          <p:nvPr/>
        </p:nvSpPr>
        <p:spPr>
          <a:xfrm>
            <a:off x="3683000" y="3697100"/>
            <a:ext cx="51153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Input: 227x227x3 images </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First layer (CONV1): 96 of 11x11 filters applied at stride 4 =&gt;</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Q: what is the output volume size?</a:t>
            </a:r>
            <a:endParaRPr sz="1200">
              <a:latin typeface="Open Sans"/>
              <a:ea typeface="Open Sans"/>
              <a:cs typeface="Open Sans"/>
              <a:sym typeface="Open Sans"/>
            </a:endParaRPr>
          </a:p>
        </p:txBody>
      </p:sp>
      <p:sp>
        <p:nvSpPr>
          <p:cNvPr id="630" name="Google Shape;630;p81"/>
          <p:cNvSpPr txBox="1"/>
          <p:nvPr/>
        </p:nvSpPr>
        <p:spPr>
          <a:xfrm>
            <a:off x="3723911" y="4395608"/>
            <a:ext cx="2742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55*55*96, and why?</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(227-11)/4+1 = 55 -&gt; w = h</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C (or depth) = 96 (num of filters)</a:t>
            </a:r>
            <a:endParaRPr sz="1200">
              <a:latin typeface="Open Sans"/>
              <a:ea typeface="Open Sans"/>
              <a:cs typeface="Open Sans"/>
              <a:sym typeface="Open Sans"/>
            </a:endParaRPr>
          </a:p>
        </p:txBody>
      </p:sp>
      <p:sp>
        <p:nvSpPr>
          <p:cNvPr id="631" name="Google Shape;631;p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1000"/>
                                        <p:tgtEl>
                                          <p:spTgt spid="6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8"/>
                                        </p:tgtEl>
                                        <p:attrNameLst>
                                          <p:attrName>style.visibility</p:attrName>
                                        </p:attrNameLst>
                                      </p:cBhvr>
                                      <p:to>
                                        <p:strVal val="visible"/>
                                      </p:to>
                                    </p:set>
                                    <p:animEffect transition="in" filter="fade">
                                      <p:cBhvr>
                                        <p:cTn id="12" dur="1000"/>
                                        <p:tgtEl>
                                          <p:spTgt spid="6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9"/>
                                        </p:tgtEl>
                                        <p:attrNameLst>
                                          <p:attrName>style.visibility</p:attrName>
                                        </p:attrNameLst>
                                      </p:cBhvr>
                                      <p:to>
                                        <p:strVal val="visible"/>
                                      </p:to>
                                    </p:set>
                                    <p:animEffect transition="in" filter="fade">
                                      <p:cBhvr>
                                        <p:cTn id="17" dur="1000"/>
                                        <p:tgtEl>
                                          <p:spTgt spid="6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0"/>
                                        </p:tgtEl>
                                        <p:attrNameLst>
                                          <p:attrName>style.visibility</p:attrName>
                                        </p:attrNameLst>
                                      </p:cBhvr>
                                      <p:to>
                                        <p:strVal val="visible"/>
                                      </p:to>
                                    </p:set>
                                    <p:animEffect transition="in" filter="fade">
                                      <p:cBhvr>
                                        <p:cTn id="22" dur="1000"/>
                                        <p:tgtEl>
                                          <p:spTgt spid="6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82"/>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AlexNet</a:t>
            </a:r>
            <a:endParaRPr/>
          </a:p>
        </p:txBody>
      </p:sp>
      <p:sp>
        <p:nvSpPr>
          <p:cNvPr id="637" name="Google Shape;637;p82"/>
          <p:cNvSpPr txBox="1"/>
          <p:nvPr/>
        </p:nvSpPr>
        <p:spPr>
          <a:xfrm>
            <a:off x="616650" y="4225525"/>
            <a:ext cx="24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r>
              <a:rPr lang="en" u="sng">
                <a:solidFill>
                  <a:schemeClr val="hlink"/>
                </a:solidFill>
                <a:latin typeface="Open Sans"/>
                <a:ea typeface="Open Sans"/>
                <a:cs typeface="Open Sans"/>
                <a:sym typeface="Open Sans"/>
                <a:hlinkClick r:id="rId3"/>
              </a:rPr>
              <a:t>Krizhevsky et al., 2012</a:t>
            </a:r>
            <a:r>
              <a:rPr lang="en">
                <a:latin typeface="Open Sans"/>
                <a:ea typeface="Open Sans"/>
                <a:cs typeface="Open Sans"/>
                <a:sym typeface="Open Sans"/>
              </a:rPr>
              <a:t>]</a:t>
            </a:r>
            <a:endParaRPr>
              <a:latin typeface="Open Sans"/>
              <a:ea typeface="Open Sans"/>
              <a:cs typeface="Open Sans"/>
              <a:sym typeface="Open Sans"/>
            </a:endParaRPr>
          </a:p>
        </p:txBody>
      </p:sp>
      <p:pic>
        <p:nvPicPr>
          <p:cNvPr id="638" name="Google Shape;638;p82"/>
          <p:cNvPicPr preferRelativeResize="0"/>
          <p:nvPr/>
        </p:nvPicPr>
        <p:blipFill>
          <a:blip r:embed="rId4">
            <a:alphaModFix/>
          </a:blip>
          <a:stretch>
            <a:fillRect/>
          </a:stretch>
        </p:blipFill>
        <p:spPr>
          <a:xfrm>
            <a:off x="311700" y="1630925"/>
            <a:ext cx="5276850" cy="1666875"/>
          </a:xfrm>
          <a:prstGeom prst="rect">
            <a:avLst/>
          </a:prstGeom>
          <a:noFill/>
          <a:ln>
            <a:noFill/>
          </a:ln>
        </p:spPr>
      </p:pic>
      <p:sp>
        <p:nvSpPr>
          <p:cNvPr id="639" name="Google Shape;639;p82"/>
          <p:cNvSpPr txBox="1"/>
          <p:nvPr/>
        </p:nvSpPr>
        <p:spPr>
          <a:xfrm>
            <a:off x="5659975" y="1316575"/>
            <a:ext cx="3217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What was special here?</a:t>
            </a:r>
            <a:endParaRPr sz="1200" i="1">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i="1">
                <a:latin typeface="Open Sans"/>
                <a:ea typeface="Open Sans"/>
                <a:cs typeface="Open Sans"/>
                <a:sym typeface="Open Sans"/>
              </a:rPr>
              <a:t>First use of ReLU!</a:t>
            </a:r>
            <a:endParaRPr sz="1200" i="1">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i="1">
                <a:latin typeface="Open Sans"/>
                <a:ea typeface="Open Sans"/>
                <a:cs typeface="Open Sans"/>
                <a:sym typeface="Open Sans"/>
              </a:rPr>
              <a:t>Used norm layers (not common today)</a:t>
            </a:r>
            <a:endParaRPr sz="1200" i="1">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i="1" u="sng">
                <a:latin typeface="Open Sans"/>
                <a:ea typeface="Open Sans"/>
                <a:cs typeface="Open Sans"/>
                <a:sym typeface="Open Sans"/>
              </a:rPr>
              <a:t>Historical note</a:t>
            </a:r>
            <a:r>
              <a:rPr lang="en" sz="1200" i="1">
                <a:latin typeface="Open Sans"/>
                <a:ea typeface="Open Sans"/>
                <a:cs typeface="Open Sans"/>
                <a:sym typeface="Open Sans"/>
              </a:rPr>
              <a:t>: Trained on GTX 580 GPU with only 3 GB of memory.</a:t>
            </a:r>
            <a:endParaRPr sz="1200" i="1">
              <a:latin typeface="Open Sans"/>
              <a:ea typeface="Open Sans"/>
              <a:cs typeface="Open Sans"/>
              <a:sym typeface="Open Sans"/>
            </a:endParaRPr>
          </a:p>
          <a:p>
            <a:pPr marL="457200" lvl="0" indent="0" algn="l" rtl="0">
              <a:spcBef>
                <a:spcPts val="0"/>
              </a:spcBef>
              <a:spcAft>
                <a:spcPts val="0"/>
              </a:spcAft>
              <a:buNone/>
            </a:pPr>
            <a:r>
              <a:rPr lang="en" sz="1200" i="1">
                <a:latin typeface="Open Sans"/>
                <a:ea typeface="Open Sans"/>
                <a:cs typeface="Open Sans"/>
                <a:sym typeface="Open Sans"/>
              </a:rPr>
              <a:t>Network spread across 2 GPUs, half the neurons (feature maps) on each GPU</a:t>
            </a:r>
            <a:endParaRPr sz="1200" i="1">
              <a:latin typeface="Open Sans"/>
              <a:ea typeface="Open Sans"/>
              <a:cs typeface="Open Sans"/>
              <a:sym typeface="Open Sans"/>
            </a:endParaRPr>
          </a:p>
          <a:p>
            <a:pPr marL="457200" lvl="0" indent="-304800" algn="l" rtl="0">
              <a:spcBef>
                <a:spcPts val="0"/>
              </a:spcBef>
              <a:spcAft>
                <a:spcPts val="0"/>
              </a:spcAft>
              <a:buSzPts val="1200"/>
              <a:buFont typeface="Open Sans"/>
              <a:buChar char="●"/>
            </a:pPr>
            <a:r>
              <a:rPr lang="en" sz="1200" i="1">
                <a:latin typeface="Open Sans"/>
                <a:ea typeface="Open Sans"/>
                <a:cs typeface="Open Sans"/>
                <a:sym typeface="Open Sans"/>
              </a:rPr>
              <a:t>Was a “baseline” for a more advanced networks (you’ll see in a bit)</a:t>
            </a:r>
            <a:endParaRPr sz="1200" i="1">
              <a:latin typeface="Open Sans"/>
              <a:ea typeface="Open Sans"/>
              <a:cs typeface="Open Sans"/>
              <a:sym typeface="Open Sans"/>
            </a:endParaRPr>
          </a:p>
        </p:txBody>
      </p:sp>
      <p:sp>
        <p:nvSpPr>
          <p:cNvPr id="640" name="Google Shape;640;p8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9"/>
                                        </p:tgtEl>
                                        <p:attrNameLst>
                                          <p:attrName>style.visibility</p:attrName>
                                        </p:attrNameLst>
                                      </p:cBhvr>
                                      <p:to>
                                        <p:strVal val="visible"/>
                                      </p:to>
                                    </p:set>
                                    <p:animEffect transition="in" filter="fade">
                                      <p:cBhvr>
                                        <p:cTn id="7" dur="10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83"/>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ZFNet</a:t>
            </a:r>
            <a:endParaRPr/>
          </a:p>
        </p:txBody>
      </p:sp>
      <p:sp>
        <p:nvSpPr>
          <p:cNvPr id="646" name="Google Shape;646;p83"/>
          <p:cNvSpPr txBox="1"/>
          <p:nvPr/>
        </p:nvSpPr>
        <p:spPr>
          <a:xfrm>
            <a:off x="616650" y="4225525"/>
            <a:ext cx="24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r>
              <a:rPr lang="en" u="sng">
                <a:solidFill>
                  <a:schemeClr val="hlink"/>
                </a:solidFill>
                <a:latin typeface="Open Sans"/>
                <a:ea typeface="Open Sans"/>
                <a:cs typeface="Open Sans"/>
                <a:sym typeface="Open Sans"/>
                <a:hlinkClick r:id="rId3"/>
              </a:rPr>
              <a:t>Zeiler and Fergus, 2013</a:t>
            </a:r>
            <a:r>
              <a:rPr lang="en">
                <a:latin typeface="Open Sans"/>
                <a:ea typeface="Open Sans"/>
                <a:cs typeface="Open Sans"/>
                <a:sym typeface="Open Sans"/>
              </a:rPr>
              <a:t>]</a:t>
            </a:r>
            <a:endParaRPr>
              <a:latin typeface="Open Sans"/>
              <a:ea typeface="Open Sans"/>
              <a:cs typeface="Open Sans"/>
              <a:sym typeface="Open Sans"/>
            </a:endParaRPr>
          </a:p>
        </p:txBody>
      </p:sp>
      <p:sp>
        <p:nvSpPr>
          <p:cNvPr id="647" name="Google Shape;647;p83"/>
          <p:cNvSpPr txBox="1"/>
          <p:nvPr/>
        </p:nvSpPr>
        <p:spPr>
          <a:xfrm>
            <a:off x="6039550" y="783175"/>
            <a:ext cx="29139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latin typeface="Open Sans"/>
                <a:ea typeface="Open Sans"/>
                <a:cs typeface="Open Sans"/>
                <a:sym typeface="Open Sans"/>
              </a:rPr>
              <a:t>Actually, pretty similar to AlexNet, but…</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AutoNum type="arabicPeriod"/>
            </a:pPr>
            <a:r>
              <a:rPr lang="en" sz="1200" b="1">
                <a:latin typeface="Open Sans"/>
                <a:ea typeface="Open Sans"/>
                <a:cs typeface="Open Sans"/>
                <a:sym typeface="Open Sans"/>
              </a:rPr>
              <a:t>CONV1</a:t>
            </a:r>
            <a:r>
              <a:rPr lang="en" sz="1200">
                <a:latin typeface="Open Sans"/>
                <a:ea typeface="Open Sans"/>
                <a:cs typeface="Open Sans"/>
                <a:sym typeface="Open Sans"/>
              </a:rPr>
              <a:t>: change from (11x11 stride 4) to (7x7 stride 2)</a:t>
            </a:r>
            <a:endParaRPr sz="1200">
              <a:latin typeface="Open Sans"/>
              <a:ea typeface="Open Sans"/>
              <a:cs typeface="Open Sans"/>
              <a:sym typeface="Open Sans"/>
            </a:endParaRPr>
          </a:p>
          <a:p>
            <a:pPr marL="457200" lvl="0" indent="-304800" algn="l" rtl="0">
              <a:spcBef>
                <a:spcPts val="0"/>
              </a:spcBef>
              <a:spcAft>
                <a:spcPts val="0"/>
              </a:spcAft>
              <a:buSzPts val="1200"/>
              <a:buFont typeface="Open Sans"/>
              <a:buAutoNum type="arabicPeriod"/>
            </a:pPr>
            <a:r>
              <a:rPr lang="en" sz="1200" b="1">
                <a:latin typeface="Open Sans"/>
                <a:ea typeface="Open Sans"/>
                <a:cs typeface="Open Sans"/>
                <a:sym typeface="Open Sans"/>
              </a:rPr>
              <a:t>CONV3,4,5</a:t>
            </a:r>
            <a:r>
              <a:rPr lang="en" sz="1200">
                <a:latin typeface="Open Sans"/>
                <a:ea typeface="Open Sans"/>
                <a:cs typeface="Open Sans"/>
                <a:sym typeface="Open Sans"/>
              </a:rPr>
              <a:t>: instead of 384, 384, 256 filters use 512, 1024, 512</a:t>
            </a:r>
            <a:endParaRPr sz="1200">
              <a:latin typeface="Open Sans"/>
              <a:ea typeface="Open Sans"/>
              <a:cs typeface="Open Sans"/>
              <a:sym typeface="Open Sans"/>
            </a:endParaRPr>
          </a:p>
        </p:txBody>
      </p:sp>
      <p:pic>
        <p:nvPicPr>
          <p:cNvPr id="648" name="Google Shape;648;p83"/>
          <p:cNvPicPr preferRelativeResize="0"/>
          <p:nvPr/>
        </p:nvPicPr>
        <p:blipFill rotWithShape="1">
          <a:blip r:embed="rId4">
            <a:alphaModFix/>
          </a:blip>
          <a:srcRect b="32578"/>
          <a:stretch/>
        </p:blipFill>
        <p:spPr>
          <a:xfrm>
            <a:off x="491050" y="1137700"/>
            <a:ext cx="5113026" cy="1712750"/>
          </a:xfrm>
          <a:prstGeom prst="rect">
            <a:avLst/>
          </a:prstGeom>
          <a:noFill/>
          <a:ln>
            <a:noFill/>
          </a:ln>
        </p:spPr>
      </p:pic>
      <p:sp>
        <p:nvSpPr>
          <p:cNvPr id="649" name="Google Shape;649;p8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fade">
                                      <p:cBhvr>
                                        <p:cTn id="7" dur="1000"/>
                                        <p:tgtEl>
                                          <p:spTgt spid="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4"/>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ZFNet</a:t>
            </a:r>
            <a:endParaRPr/>
          </a:p>
        </p:txBody>
      </p:sp>
      <p:sp>
        <p:nvSpPr>
          <p:cNvPr id="655" name="Google Shape;655;p84"/>
          <p:cNvSpPr txBox="1"/>
          <p:nvPr/>
        </p:nvSpPr>
        <p:spPr>
          <a:xfrm>
            <a:off x="616650" y="4225525"/>
            <a:ext cx="243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r>
              <a:rPr lang="en" u="sng">
                <a:solidFill>
                  <a:schemeClr val="hlink"/>
                </a:solidFill>
                <a:latin typeface="Open Sans"/>
                <a:ea typeface="Open Sans"/>
                <a:cs typeface="Open Sans"/>
                <a:sym typeface="Open Sans"/>
                <a:hlinkClick r:id="rId3"/>
              </a:rPr>
              <a:t>Zeiler and Fergus, 2013</a:t>
            </a:r>
            <a:r>
              <a:rPr lang="en">
                <a:latin typeface="Open Sans"/>
                <a:ea typeface="Open Sans"/>
                <a:cs typeface="Open Sans"/>
                <a:sym typeface="Open Sans"/>
              </a:rPr>
              <a:t>]</a:t>
            </a:r>
            <a:endParaRPr>
              <a:latin typeface="Open Sans"/>
              <a:ea typeface="Open Sans"/>
              <a:cs typeface="Open Sans"/>
              <a:sym typeface="Open Sans"/>
            </a:endParaRPr>
          </a:p>
        </p:txBody>
      </p:sp>
      <p:grpSp>
        <p:nvGrpSpPr>
          <p:cNvPr id="656" name="Google Shape;656;p84"/>
          <p:cNvGrpSpPr/>
          <p:nvPr/>
        </p:nvGrpSpPr>
        <p:grpSpPr>
          <a:xfrm>
            <a:off x="1992475" y="984975"/>
            <a:ext cx="5939700" cy="3036700"/>
            <a:chOff x="1992475" y="984975"/>
            <a:chExt cx="5939700" cy="3036700"/>
          </a:xfrm>
        </p:grpSpPr>
        <p:pic>
          <p:nvPicPr>
            <p:cNvPr id="657" name="Google Shape;657;p84"/>
            <p:cNvPicPr preferRelativeResize="0"/>
            <p:nvPr/>
          </p:nvPicPr>
          <p:blipFill>
            <a:blip r:embed="rId4">
              <a:alphaModFix/>
            </a:blip>
            <a:stretch>
              <a:fillRect/>
            </a:stretch>
          </p:blipFill>
          <p:spPr>
            <a:xfrm>
              <a:off x="1992475" y="984975"/>
              <a:ext cx="5939700" cy="3036700"/>
            </a:xfrm>
            <a:prstGeom prst="rect">
              <a:avLst/>
            </a:prstGeom>
            <a:noFill/>
            <a:ln>
              <a:noFill/>
            </a:ln>
          </p:spPr>
        </p:pic>
        <p:cxnSp>
          <p:nvCxnSpPr>
            <p:cNvPr id="658" name="Google Shape;658;p84"/>
            <p:cNvCxnSpPr/>
            <p:nvPr/>
          </p:nvCxnSpPr>
          <p:spPr>
            <a:xfrm flipH="1">
              <a:off x="3803200" y="2010825"/>
              <a:ext cx="147900" cy="239700"/>
            </a:xfrm>
            <a:prstGeom prst="straightConnector1">
              <a:avLst/>
            </a:prstGeom>
            <a:noFill/>
            <a:ln w="9525" cap="flat" cmpd="sng">
              <a:solidFill>
                <a:srgbClr val="FF0000"/>
              </a:solidFill>
              <a:prstDash val="solid"/>
              <a:round/>
              <a:headEnd type="none" w="med" len="med"/>
              <a:tailEnd type="triangle" w="med" len="med"/>
            </a:ln>
          </p:spPr>
        </p:cxnSp>
      </p:grpSp>
      <p:sp>
        <p:nvSpPr>
          <p:cNvPr id="659" name="Google Shape;659;p8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85"/>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VGGNet (Very Deep…)</a:t>
            </a:r>
            <a:endParaRPr/>
          </a:p>
        </p:txBody>
      </p:sp>
      <p:sp>
        <p:nvSpPr>
          <p:cNvPr id="665" name="Google Shape;665;p85"/>
          <p:cNvSpPr txBox="1"/>
          <p:nvPr/>
        </p:nvSpPr>
        <p:spPr>
          <a:xfrm>
            <a:off x="616650" y="4225525"/>
            <a:ext cx="3066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t>
            </a:r>
            <a:r>
              <a:rPr lang="en" u="sng">
                <a:solidFill>
                  <a:schemeClr val="hlink"/>
                </a:solidFill>
                <a:latin typeface="Open Sans"/>
                <a:ea typeface="Open Sans"/>
                <a:cs typeface="Open Sans"/>
                <a:sym typeface="Open Sans"/>
                <a:hlinkClick r:id="rId3"/>
              </a:rPr>
              <a:t>Simonyan and Zisserman, 2014</a:t>
            </a:r>
            <a:r>
              <a:rPr lang="en">
                <a:latin typeface="Open Sans"/>
                <a:ea typeface="Open Sans"/>
                <a:cs typeface="Open Sans"/>
                <a:sym typeface="Open Sans"/>
              </a:rPr>
              <a:t>]</a:t>
            </a:r>
            <a:endParaRPr>
              <a:latin typeface="Open Sans"/>
              <a:ea typeface="Open Sans"/>
              <a:cs typeface="Open Sans"/>
              <a:sym typeface="Open Sans"/>
            </a:endParaRPr>
          </a:p>
        </p:txBody>
      </p:sp>
      <p:sp>
        <p:nvSpPr>
          <p:cNvPr id="666" name="Google Shape;666;p85"/>
          <p:cNvSpPr txBox="1"/>
          <p:nvPr/>
        </p:nvSpPr>
        <p:spPr>
          <a:xfrm>
            <a:off x="4572000" y="1380425"/>
            <a:ext cx="37254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latin typeface="Open Sans"/>
                <a:ea typeface="Open Sans"/>
                <a:cs typeface="Open Sans"/>
                <a:sym typeface="Open Sans"/>
              </a:rPr>
              <a:t>The Key: Small filters, Deeper networks</a:t>
            </a:r>
            <a:endParaRPr sz="1200" b="1" i="1">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8 layers (AlexNet)</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-&gt; 16 - 19 layers (VGG16Net)</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Only 3x3 CONV stride 1, pad 1</a:t>
            </a:r>
            <a:endParaRPr sz="1200">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and 2x2 MAX POOL stride 2</a:t>
            </a:r>
            <a:endParaRPr sz="1200">
              <a:latin typeface="Open Sans"/>
              <a:ea typeface="Open Sans"/>
              <a:cs typeface="Open Sans"/>
              <a:sym typeface="Open Sans"/>
            </a:endParaRPr>
          </a:p>
          <a:p>
            <a:pPr marL="0" lvl="0" indent="0" algn="l" rtl="0">
              <a:spcBef>
                <a:spcPts val="0"/>
              </a:spcBef>
              <a:spcAft>
                <a:spcPts val="0"/>
              </a:spcAft>
              <a:buNone/>
            </a:pPr>
            <a:endParaRPr sz="1200" b="1" u="sng">
              <a:latin typeface="Open Sans"/>
              <a:ea typeface="Open Sans"/>
              <a:cs typeface="Open Sans"/>
              <a:sym typeface="Open Sans"/>
            </a:endParaRPr>
          </a:p>
          <a:p>
            <a:pPr marL="0" lvl="0" indent="0" algn="l" rtl="0">
              <a:spcBef>
                <a:spcPts val="0"/>
              </a:spcBef>
              <a:spcAft>
                <a:spcPts val="0"/>
              </a:spcAft>
              <a:buNone/>
            </a:pPr>
            <a:r>
              <a:rPr lang="en" sz="1200" b="1" u="sng">
                <a:latin typeface="Open Sans"/>
                <a:ea typeface="Open Sans"/>
                <a:cs typeface="Open Sans"/>
                <a:sym typeface="Open Sans"/>
              </a:rPr>
              <a:t>Results on ImageNet</a:t>
            </a:r>
            <a:endParaRPr sz="1200" b="1" u="sng">
              <a:latin typeface="Open Sans"/>
              <a:ea typeface="Open Sans"/>
              <a:cs typeface="Open Sans"/>
              <a:sym typeface="Open Sans"/>
            </a:endParaRPr>
          </a:p>
          <a:p>
            <a:pPr marL="0" lvl="0" indent="0" algn="l" rtl="0">
              <a:spcBef>
                <a:spcPts val="0"/>
              </a:spcBef>
              <a:spcAft>
                <a:spcPts val="0"/>
              </a:spcAft>
              <a:buNone/>
            </a:pPr>
            <a:r>
              <a:rPr lang="en" sz="1200">
                <a:latin typeface="Open Sans"/>
                <a:ea typeface="Open Sans"/>
                <a:cs typeface="Open Sans"/>
                <a:sym typeface="Open Sans"/>
              </a:rPr>
              <a:t>From the “best” ZFNet score, 11.7% top 5 error in ILSVRC’13, to 7.3% top 5 error in ILSVRC’14 !</a:t>
            </a:r>
            <a:endParaRPr sz="1200">
              <a:latin typeface="Open Sans"/>
              <a:ea typeface="Open Sans"/>
              <a:cs typeface="Open Sans"/>
              <a:sym typeface="Open Sans"/>
            </a:endParaRPr>
          </a:p>
        </p:txBody>
      </p:sp>
      <p:pic>
        <p:nvPicPr>
          <p:cNvPr id="667" name="Google Shape;667;p85"/>
          <p:cNvPicPr preferRelativeResize="0"/>
          <p:nvPr/>
        </p:nvPicPr>
        <p:blipFill>
          <a:blip r:embed="rId4">
            <a:alphaModFix/>
          </a:blip>
          <a:stretch>
            <a:fillRect/>
          </a:stretch>
        </p:blipFill>
        <p:spPr>
          <a:xfrm>
            <a:off x="723850" y="783175"/>
            <a:ext cx="3380982" cy="3410650"/>
          </a:xfrm>
          <a:prstGeom prst="rect">
            <a:avLst/>
          </a:prstGeom>
          <a:noFill/>
          <a:ln>
            <a:noFill/>
          </a:ln>
        </p:spPr>
      </p:pic>
      <p:sp>
        <p:nvSpPr>
          <p:cNvPr id="668" name="Google Shape;668;p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animEffect transition="in" filter="fade">
                                      <p:cBhvr>
                                        <p:cTn id="7" dur="1000"/>
                                        <p:tgtEl>
                                          <p:spTgt spid="66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6"/>
                                        </p:tgtEl>
                                        <p:attrNameLst>
                                          <p:attrName>style.visibility</p:attrName>
                                        </p:attrNameLst>
                                      </p:cBhvr>
                                      <p:to>
                                        <p:strVal val="visible"/>
                                      </p:to>
                                    </p:set>
                                    <p:animEffect transition="in" filter="fade">
                                      <p:cBhvr>
                                        <p:cTn id="12" dur="1000"/>
                                        <p:tgtEl>
                                          <p:spTgt spid="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6"/>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VGGNet (Very Deep…)</a:t>
            </a:r>
            <a:endParaRPr/>
          </a:p>
        </p:txBody>
      </p:sp>
      <p:sp>
        <p:nvSpPr>
          <p:cNvPr id="674" name="Google Shape;674;p86"/>
          <p:cNvSpPr txBox="1"/>
          <p:nvPr/>
        </p:nvSpPr>
        <p:spPr>
          <a:xfrm>
            <a:off x="82366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675" name="Google Shape;675;p86"/>
          <p:cNvSpPr txBox="1"/>
          <p:nvPr/>
        </p:nvSpPr>
        <p:spPr>
          <a:xfrm>
            <a:off x="3389475" y="955975"/>
            <a:ext cx="37254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i="1">
                <a:latin typeface="Open Sans"/>
                <a:ea typeface="Open Sans"/>
                <a:cs typeface="Open Sans"/>
                <a:sym typeface="Open Sans"/>
              </a:rPr>
              <a:t>Why use 3 of 3*3 (stack) of filters?</a:t>
            </a:r>
            <a:endParaRPr sz="1200" b="1" i="1">
              <a:latin typeface="Open Sans"/>
              <a:ea typeface="Open Sans"/>
              <a:cs typeface="Open Sans"/>
              <a:sym typeface="Open Sans"/>
            </a:endParaRPr>
          </a:p>
          <a:p>
            <a:pPr marL="0" lvl="0" indent="0" algn="l" rtl="0">
              <a:spcBef>
                <a:spcPts val="0"/>
              </a:spcBef>
              <a:spcAft>
                <a:spcPts val="0"/>
              </a:spcAft>
              <a:buNone/>
            </a:pPr>
            <a:r>
              <a:rPr lang="en" sz="1200" b="1" i="1">
                <a:latin typeface="Open Sans"/>
                <a:ea typeface="Open Sans"/>
                <a:cs typeface="Open Sans"/>
                <a:sym typeface="Open Sans"/>
              </a:rPr>
              <a:t>Remember the “Receptive Field” we discussed</a:t>
            </a:r>
            <a:endParaRPr sz="1200" b="1" i="1">
              <a:latin typeface="Open Sans"/>
              <a:ea typeface="Open Sans"/>
              <a:cs typeface="Open Sans"/>
              <a:sym typeface="Open Sans"/>
            </a:endParaRPr>
          </a:p>
        </p:txBody>
      </p:sp>
      <p:pic>
        <p:nvPicPr>
          <p:cNvPr id="676" name="Google Shape;676;p86"/>
          <p:cNvPicPr preferRelativeResize="0"/>
          <p:nvPr/>
        </p:nvPicPr>
        <p:blipFill rotWithShape="1">
          <a:blip r:embed="rId4">
            <a:alphaModFix/>
          </a:blip>
          <a:srcRect b="26122"/>
          <a:stretch/>
        </p:blipFill>
        <p:spPr>
          <a:xfrm>
            <a:off x="3354825" y="2997500"/>
            <a:ext cx="3351638" cy="969100"/>
          </a:xfrm>
          <a:prstGeom prst="rect">
            <a:avLst/>
          </a:prstGeom>
          <a:noFill/>
          <a:ln>
            <a:noFill/>
          </a:ln>
        </p:spPr>
      </p:pic>
      <p:pic>
        <p:nvPicPr>
          <p:cNvPr id="677" name="Google Shape;677;p86"/>
          <p:cNvPicPr preferRelativeResize="0"/>
          <p:nvPr/>
        </p:nvPicPr>
        <p:blipFill>
          <a:blip r:embed="rId5">
            <a:alphaModFix/>
          </a:blip>
          <a:stretch>
            <a:fillRect/>
          </a:stretch>
        </p:blipFill>
        <p:spPr>
          <a:xfrm>
            <a:off x="245575" y="999753"/>
            <a:ext cx="2918124" cy="1240200"/>
          </a:xfrm>
          <a:prstGeom prst="rect">
            <a:avLst/>
          </a:prstGeom>
          <a:noFill/>
          <a:ln>
            <a:noFill/>
          </a:ln>
        </p:spPr>
      </p:pic>
      <p:pic>
        <p:nvPicPr>
          <p:cNvPr id="678" name="Google Shape;678;p86"/>
          <p:cNvPicPr preferRelativeResize="0"/>
          <p:nvPr/>
        </p:nvPicPr>
        <p:blipFill rotWithShape="1">
          <a:blip r:embed="rId6">
            <a:alphaModFix/>
          </a:blip>
          <a:srcRect b="28088"/>
          <a:stretch/>
        </p:blipFill>
        <p:spPr>
          <a:xfrm>
            <a:off x="233650" y="2224250"/>
            <a:ext cx="3094375" cy="969100"/>
          </a:xfrm>
          <a:prstGeom prst="rect">
            <a:avLst/>
          </a:prstGeom>
          <a:noFill/>
          <a:ln>
            <a:noFill/>
          </a:ln>
        </p:spPr>
      </p:pic>
      <p:pic>
        <p:nvPicPr>
          <p:cNvPr id="679" name="Google Shape;679;p86"/>
          <p:cNvPicPr preferRelativeResize="0"/>
          <p:nvPr/>
        </p:nvPicPr>
        <p:blipFill>
          <a:blip r:embed="rId7">
            <a:alphaModFix/>
          </a:blip>
          <a:stretch>
            <a:fillRect/>
          </a:stretch>
        </p:blipFill>
        <p:spPr>
          <a:xfrm>
            <a:off x="196175" y="3527775"/>
            <a:ext cx="3203625" cy="1020550"/>
          </a:xfrm>
          <a:prstGeom prst="rect">
            <a:avLst/>
          </a:prstGeom>
          <a:noFill/>
          <a:ln>
            <a:noFill/>
          </a:ln>
        </p:spPr>
      </p:pic>
      <p:pic>
        <p:nvPicPr>
          <p:cNvPr id="680" name="Google Shape;680;p86"/>
          <p:cNvPicPr preferRelativeResize="0"/>
          <p:nvPr/>
        </p:nvPicPr>
        <p:blipFill>
          <a:blip r:embed="rId8">
            <a:alphaModFix/>
          </a:blip>
          <a:stretch>
            <a:fillRect/>
          </a:stretch>
        </p:blipFill>
        <p:spPr>
          <a:xfrm>
            <a:off x="3399800" y="1732454"/>
            <a:ext cx="3014176" cy="962421"/>
          </a:xfrm>
          <a:prstGeom prst="rect">
            <a:avLst/>
          </a:prstGeom>
          <a:noFill/>
          <a:ln>
            <a:noFill/>
          </a:ln>
        </p:spPr>
      </p:pic>
      <p:sp>
        <p:nvSpPr>
          <p:cNvPr id="681" name="Google Shape;681;p86"/>
          <p:cNvSpPr txBox="1"/>
          <p:nvPr/>
        </p:nvSpPr>
        <p:spPr>
          <a:xfrm>
            <a:off x="3399800" y="4183950"/>
            <a:ext cx="4707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i="1">
                <a:latin typeface="Open Sans"/>
                <a:ea typeface="Open Sans"/>
                <a:cs typeface="Open Sans"/>
                <a:sym typeface="Open Sans"/>
              </a:rPr>
              <a:t>Stack of three 3x3 conv (stride 1) layers has same effective receptive field as one 7x7 conv layer, plus we use less parameters: </a:t>
            </a:r>
            <a:endParaRPr sz="1200" i="1">
              <a:latin typeface="Open Sans"/>
              <a:ea typeface="Open Sans"/>
              <a:cs typeface="Open Sans"/>
              <a:sym typeface="Open Sans"/>
            </a:endParaRPr>
          </a:p>
          <a:p>
            <a:pPr marL="0" lvl="0" indent="0" algn="l" rtl="0">
              <a:spcBef>
                <a:spcPts val="0"/>
              </a:spcBef>
              <a:spcAft>
                <a:spcPts val="0"/>
              </a:spcAft>
              <a:buNone/>
            </a:pPr>
            <a:r>
              <a:rPr lang="en" sz="1200" b="1" i="1">
                <a:latin typeface="Open Sans"/>
                <a:ea typeface="Open Sans"/>
                <a:cs typeface="Open Sans"/>
                <a:sym typeface="Open Sans"/>
              </a:rPr>
              <a:t>3 * (3^2*C^2) vs. (7^2C^2) for C channels per layer</a:t>
            </a:r>
            <a:endParaRPr sz="1200" b="1" i="1">
              <a:latin typeface="Open Sans"/>
              <a:ea typeface="Open Sans"/>
              <a:cs typeface="Open Sans"/>
              <a:sym typeface="Open Sans"/>
            </a:endParaRPr>
          </a:p>
        </p:txBody>
      </p:sp>
      <p:cxnSp>
        <p:nvCxnSpPr>
          <p:cNvPr id="682" name="Google Shape;682;p86"/>
          <p:cNvCxnSpPr/>
          <p:nvPr/>
        </p:nvCxnSpPr>
        <p:spPr>
          <a:xfrm rot="10800000" flipH="1">
            <a:off x="620900" y="924425"/>
            <a:ext cx="2081400" cy="6900"/>
          </a:xfrm>
          <a:prstGeom prst="straightConnector1">
            <a:avLst/>
          </a:prstGeom>
          <a:noFill/>
          <a:ln w="9525" cap="flat" cmpd="sng">
            <a:solidFill>
              <a:srgbClr val="228B22"/>
            </a:solidFill>
            <a:prstDash val="solid"/>
            <a:round/>
            <a:headEnd type="none" w="med" len="med"/>
            <a:tailEnd type="triangle" w="med" len="med"/>
          </a:ln>
        </p:spPr>
      </p:cxnSp>
      <p:sp>
        <p:nvSpPr>
          <p:cNvPr id="683" name="Google Shape;683;p8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
                                        </p:tgtEl>
                                        <p:attrNameLst>
                                          <p:attrName>style.visibility</p:attrName>
                                        </p:attrNameLst>
                                      </p:cBhvr>
                                      <p:to>
                                        <p:strVal val="visible"/>
                                      </p:to>
                                    </p:set>
                                    <p:animEffect transition="in" filter="fade">
                                      <p:cBhvr>
                                        <p:cTn id="7" dur="1000"/>
                                        <p:tgtEl>
                                          <p:spTgt spid="67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7"/>
                                        </p:tgtEl>
                                        <p:attrNameLst>
                                          <p:attrName>style.visibility</p:attrName>
                                        </p:attrNameLst>
                                      </p:cBhvr>
                                      <p:to>
                                        <p:strVal val="visible"/>
                                      </p:to>
                                    </p:set>
                                    <p:animEffect transition="in" filter="fade">
                                      <p:cBhvr>
                                        <p:cTn id="12" dur="1000"/>
                                        <p:tgtEl>
                                          <p:spTgt spid="67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8"/>
                                        </p:tgtEl>
                                        <p:attrNameLst>
                                          <p:attrName>style.visibility</p:attrName>
                                        </p:attrNameLst>
                                      </p:cBhvr>
                                      <p:to>
                                        <p:strVal val="visible"/>
                                      </p:to>
                                    </p:set>
                                    <p:animEffect transition="in" filter="fade">
                                      <p:cBhvr>
                                        <p:cTn id="17" dur="1000"/>
                                        <p:tgtEl>
                                          <p:spTgt spid="67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9"/>
                                        </p:tgtEl>
                                        <p:attrNameLst>
                                          <p:attrName>style.visibility</p:attrName>
                                        </p:attrNameLst>
                                      </p:cBhvr>
                                      <p:to>
                                        <p:strVal val="visible"/>
                                      </p:to>
                                    </p:set>
                                    <p:animEffect transition="in" filter="fade">
                                      <p:cBhvr>
                                        <p:cTn id="22" dur="1000"/>
                                        <p:tgtEl>
                                          <p:spTgt spid="67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80"/>
                                        </p:tgtEl>
                                        <p:attrNameLst>
                                          <p:attrName>style.visibility</p:attrName>
                                        </p:attrNameLst>
                                      </p:cBhvr>
                                      <p:to>
                                        <p:strVal val="visible"/>
                                      </p:to>
                                    </p:set>
                                    <p:animEffect transition="in" filter="fade">
                                      <p:cBhvr>
                                        <p:cTn id="27" dur="1000"/>
                                        <p:tgtEl>
                                          <p:spTgt spid="68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6"/>
                                        </p:tgtEl>
                                        <p:attrNameLst>
                                          <p:attrName>style.visibility</p:attrName>
                                        </p:attrNameLst>
                                      </p:cBhvr>
                                      <p:to>
                                        <p:strVal val="visible"/>
                                      </p:to>
                                    </p:set>
                                    <p:animEffect transition="in" filter="fade">
                                      <p:cBhvr>
                                        <p:cTn id="32" dur="1000"/>
                                        <p:tgtEl>
                                          <p:spTgt spid="67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81"/>
                                        </p:tgtEl>
                                        <p:attrNameLst>
                                          <p:attrName>style.visibility</p:attrName>
                                        </p:attrNameLst>
                                      </p:cBhvr>
                                      <p:to>
                                        <p:strVal val="visible"/>
                                      </p:to>
                                    </p:set>
                                    <p:animEffect transition="in" filter="fade">
                                      <p:cBhvr>
                                        <p:cTn id="37" dur="1000"/>
                                        <p:tgtEl>
                                          <p:spTgt spid="6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87"/>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Let’s talk parameters</a:t>
            </a:r>
            <a:endParaRPr/>
          </a:p>
        </p:txBody>
      </p:sp>
      <p:pic>
        <p:nvPicPr>
          <p:cNvPr id="689" name="Google Shape;689;p87"/>
          <p:cNvPicPr preferRelativeResize="0"/>
          <p:nvPr/>
        </p:nvPicPr>
        <p:blipFill>
          <a:blip r:embed="rId3">
            <a:alphaModFix/>
          </a:blip>
          <a:stretch>
            <a:fillRect/>
          </a:stretch>
        </p:blipFill>
        <p:spPr>
          <a:xfrm>
            <a:off x="311700" y="1010700"/>
            <a:ext cx="6797024" cy="3458275"/>
          </a:xfrm>
          <a:prstGeom prst="rect">
            <a:avLst/>
          </a:prstGeom>
          <a:noFill/>
          <a:ln>
            <a:noFill/>
          </a:ln>
        </p:spPr>
      </p:pic>
      <p:sp>
        <p:nvSpPr>
          <p:cNvPr id="690" name="Google Shape;690;p87"/>
          <p:cNvSpPr txBox="1"/>
          <p:nvPr/>
        </p:nvSpPr>
        <p:spPr>
          <a:xfrm>
            <a:off x="82366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4"/>
              </a:rPr>
              <a:t>source</a:t>
            </a:r>
            <a:endParaRPr sz="1200">
              <a:latin typeface="Open Sans"/>
              <a:ea typeface="Open Sans"/>
              <a:cs typeface="Open Sans"/>
              <a:sym typeface="Open Sans"/>
            </a:endParaRPr>
          </a:p>
        </p:txBody>
      </p:sp>
      <p:sp>
        <p:nvSpPr>
          <p:cNvPr id="691" name="Google Shape;691;p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5"/>
          <p:cNvSpPr txBox="1">
            <a:spLocks noGrp="1"/>
          </p:cNvSpPr>
          <p:nvPr>
            <p:ph type="title"/>
          </p:nvPr>
        </p:nvSpPr>
        <p:spPr>
          <a:xfrm>
            <a:off x="311700" y="445025"/>
            <a:ext cx="85206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Let’s see an example of that “function”</a:t>
            </a:r>
            <a:endParaRPr/>
          </a:p>
        </p:txBody>
      </p:sp>
      <p:graphicFrame>
        <p:nvGraphicFramePr>
          <p:cNvPr id="154" name="Google Shape;154;p25"/>
          <p:cNvGraphicFramePr/>
          <p:nvPr/>
        </p:nvGraphicFramePr>
        <p:xfrm>
          <a:off x="311700" y="1323175"/>
          <a:ext cx="3000000" cy="3000000"/>
        </p:xfrm>
        <a:graphic>
          <a:graphicData uri="http://schemas.openxmlformats.org/drawingml/2006/table">
            <a:tbl>
              <a:tblPr>
                <a:noFill/>
                <a:tableStyleId>{F6CF4332-94CE-469E-975E-F619431F37DF}</a:tableStyleId>
              </a:tblPr>
              <a:tblGrid>
                <a:gridCol w="382850">
                  <a:extLst>
                    <a:ext uri="{9D8B030D-6E8A-4147-A177-3AD203B41FA5}">
                      <a16:colId xmlns:a16="http://schemas.microsoft.com/office/drawing/2014/main" val="20000"/>
                    </a:ext>
                  </a:extLst>
                </a:gridCol>
                <a:gridCol w="382850">
                  <a:extLst>
                    <a:ext uri="{9D8B030D-6E8A-4147-A177-3AD203B41FA5}">
                      <a16:colId xmlns:a16="http://schemas.microsoft.com/office/drawing/2014/main" val="20001"/>
                    </a:ext>
                  </a:extLst>
                </a:gridCol>
                <a:gridCol w="6402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b="1" i="1"/>
                        <a:t>A</a:t>
                      </a:r>
                      <a:endParaRPr b="1" i="1"/>
                    </a:p>
                  </a:txBody>
                  <a:tcPr marL="91425" marR="91425" marT="91425" marB="91425">
                    <a:solidFill>
                      <a:schemeClr val="accent3"/>
                    </a:solidFill>
                  </a:tcPr>
                </a:tc>
                <a:tc>
                  <a:txBody>
                    <a:bodyPr/>
                    <a:lstStyle/>
                    <a:p>
                      <a:pPr marL="0" lvl="0" indent="0" algn="l" rtl="0">
                        <a:spcBef>
                          <a:spcPts val="0"/>
                        </a:spcBef>
                        <a:spcAft>
                          <a:spcPts val="0"/>
                        </a:spcAft>
                        <a:buNone/>
                      </a:pPr>
                      <a:r>
                        <a:rPr lang="en" b="1" i="1"/>
                        <a:t>B</a:t>
                      </a:r>
                      <a:endParaRPr b="1" i="1"/>
                    </a:p>
                  </a:txBody>
                  <a:tcPr marL="91425" marR="91425" marT="91425" marB="91425">
                    <a:solidFill>
                      <a:schemeClr val="accent3"/>
                    </a:solidFill>
                  </a:tcPr>
                </a:tc>
                <a:tc>
                  <a:txBody>
                    <a:bodyPr/>
                    <a:lstStyle/>
                    <a:p>
                      <a:pPr marL="0" lvl="0" indent="0" algn="l" rtl="0">
                        <a:spcBef>
                          <a:spcPts val="0"/>
                        </a:spcBef>
                        <a:spcAft>
                          <a:spcPts val="0"/>
                        </a:spcAft>
                        <a:buNone/>
                      </a:pPr>
                      <a:r>
                        <a:rPr lang="en" b="1" i="1"/>
                        <a:t>AND</a:t>
                      </a:r>
                      <a:endParaRPr b="1" i="1"/>
                    </a:p>
                  </a:txBody>
                  <a:tcPr marL="91425" marR="91425" marT="91425" marB="91425">
                    <a:solidFill>
                      <a:schemeClr val="accent3"/>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tc>
                  <a:txBody>
                    <a:bodyPr/>
                    <a:lstStyle/>
                    <a:p>
                      <a:pPr marL="0" lvl="0" indent="0" algn="l" rtl="0">
                        <a:spcBef>
                          <a:spcPts val="0"/>
                        </a:spcBef>
                        <a:spcAft>
                          <a:spcPts val="0"/>
                        </a:spcAft>
                        <a:buNone/>
                      </a:pPr>
                      <a:r>
                        <a:rPr lang="en"/>
                        <a:t>0</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tc>
                  <a:txBody>
                    <a:bodyPr/>
                    <a:lstStyle/>
                    <a:p>
                      <a:pPr marL="0" lvl="0" indent="0" algn="l" rtl="0">
                        <a:spcBef>
                          <a:spcPts val="0"/>
                        </a:spcBef>
                        <a:spcAft>
                          <a:spcPts val="0"/>
                        </a:spcAft>
                        <a:buNone/>
                      </a:pPr>
                      <a:r>
                        <a:rPr lang="en"/>
                        <a:t>1</a:t>
                      </a:r>
                      <a:endParaRPr/>
                    </a:p>
                  </a:txBody>
                  <a:tcPr marL="91425" marR="91425" marT="91425" marB="91425"/>
                </a:tc>
                <a:extLst>
                  <a:ext uri="{0D108BD9-81ED-4DB2-BD59-A6C34878D82A}">
                    <a16:rowId xmlns:a16="http://schemas.microsoft.com/office/drawing/2014/main" val="10004"/>
                  </a:ext>
                </a:extLst>
              </a:tr>
            </a:tbl>
          </a:graphicData>
        </a:graphic>
      </p:graphicFrame>
      <p:sp>
        <p:nvSpPr>
          <p:cNvPr id="155" name="Google Shape;155;p25"/>
          <p:cNvSpPr txBox="1"/>
          <p:nvPr/>
        </p:nvSpPr>
        <p:spPr>
          <a:xfrm>
            <a:off x="1912125" y="1435950"/>
            <a:ext cx="6666300" cy="255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Given inputs A, B, we want to perform some aggregation so we will “collect” all of the signals from them. A slightly simple example can be:</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sz="1200" i="1">
                <a:solidFill>
                  <a:srgbClr val="111111"/>
                </a:solidFill>
                <a:highlight>
                  <a:srgbClr val="FFFFFF"/>
                </a:highlight>
              </a:rPr>
              <a:t>def and_neuron(a, b):</a:t>
            </a:r>
            <a:endParaRPr sz="1200" i="1">
              <a:solidFill>
                <a:srgbClr val="111111"/>
              </a:solidFill>
              <a:highlight>
                <a:srgbClr val="FFFFFF"/>
              </a:highlight>
            </a:endParaRPr>
          </a:p>
          <a:p>
            <a:pPr marL="0" lvl="0" indent="0" algn="l" rtl="0">
              <a:spcBef>
                <a:spcPts val="0"/>
              </a:spcBef>
              <a:spcAft>
                <a:spcPts val="0"/>
              </a:spcAft>
              <a:buNone/>
            </a:pPr>
            <a:r>
              <a:rPr lang="en" sz="1200" i="1">
                <a:solidFill>
                  <a:srgbClr val="111111"/>
                </a:solidFill>
                <a:highlight>
                  <a:srgbClr val="FFFFFF"/>
                </a:highlight>
              </a:rPr>
              <a:t>    w0 = -0.5</a:t>
            </a:r>
            <a:endParaRPr sz="1200" i="1">
              <a:solidFill>
                <a:srgbClr val="111111"/>
              </a:solidFill>
              <a:highlight>
                <a:srgbClr val="FFFFFF"/>
              </a:highlight>
            </a:endParaRPr>
          </a:p>
          <a:p>
            <a:pPr marL="0" lvl="0" indent="0" algn="l" rtl="0">
              <a:spcBef>
                <a:spcPts val="0"/>
              </a:spcBef>
              <a:spcAft>
                <a:spcPts val="0"/>
              </a:spcAft>
              <a:buNone/>
            </a:pPr>
            <a:r>
              <a:rPr lang="en" sz="1200" i="1">
                <a:solidFill>
                  <a:srgbClr val="111111"/>
                </a:solidFill>
                <a:highlight>
                  <a:srgbClr val="FFFFFF"/>
                </a:highlight>
              </a:rPr>
              <a:t>    w1 = 0.6</a:t>
            </a:r>
            <a:endParaRPr sz="1200" i="1">
              <a:solidFill>
                <a:srgbClr val="111111"/>
              </a:solidFill>
              <a:highlight>
                <a:srgbClr val="FFFFFF"/>
              </a:highlight>
            </a:endParaRPr>
          </a:p>
          <a:p>
            <a:pPr marL="0" lvl="0" indent="0" algn="l" rtl="0">
              <a:spcBef>
                <a:spcPts val="0"/>
              </a:spcBef>
              <a:spcAft>
                <a:spcPts val="0"/>
              </a:spcAft>
              <a:buNone/>
            </a:pPr>
            <a:r>
              <a:rPr lang="en" sz="1200" i="1">
                <a:solidFill>
                  <a:srgbClr val="111111"/>
                </a:solidFill>
                <a:highlight>
                  <a:srgbClr val="FFFFFF"/>
                </a:highlight>
              </a:rPr>
              <a:t>    w2 = 0.4</a:t>
            </a:r>
            <a:endParaRPr sz="1200" i="1">
              <a:solidFill>
                <a:srgbClr val="111111"/>
              </a:solidFill>
              <a:highlight>
                <a:srgbClr val="FFFFFF"/>
              </a:highlight>
            </a:endParaRPr>
          </a:p>
          <a:p>
            <a:pPr marL="0" lvl="0" indent="0" algn="l" rtl="0">
              <a:spcBef>
                <a:spcPts val="0"/>
              </a:spcBef>
              <a:spcAft>
                <a:spcPts val="0"/>
              </a:spcAft>
              <a:buNone/>
            </a:pPr>
            <a:r>
              <a:rPr lang="en" sz="1200" b="1" i="1">
                <a:solidFill>
                  <a:srgbClr val="111111"/>
                </a:solidFill>
                <a:highlight>
                  <a:srgbClr val="FFFFFF"/>
                </a:highlight>
              </a:rPr>
              <a:t>    z = w0 + w1 * a + w2 * b // -0.5 + 0.6*a + 0.4*b</a:t>
            </a:r>
            <a:endParaRPr sz="1200" b="1" i="1">
              <a:solidFill>
                <a:srgbClr val="111111"/>
              </a:solidFill>
              <a:highlight>
                <a:srgbClr val="FFFFFF"/>
              </a:highlight>
            </a:endParaRPr>
          </a:p>
          <a:p>
            <a:pPr marL="0" lvl="0" indent="0" algn="l" rtl="0">
              <a:spcBef>
                <a:spcPts val="0"/>
              </a:spcBef>
              <a:spcAft>
                <a:spcPts val="0"/>
              </a:spcAft>
              <a:buNone/>
            </a:pPr>
            <a:r>
              <a:rPr lang="en" sz="1200" b="1" i="1">
                <a:solidFill>
                  <a:srgbClr val="111111"/>
                </a:solidFill>
                <a:highlight>
                  <a:srgbClr val="FFFFFF"/>
                </a:highlight>
              </a:rPr>
              <a:t>    thresh = lambda x: 1 if x&gt;= 0.5 else 0 // </a:t>
            </a:r>
            <a:r>
              <a:rPr lang="en" sz="900" b="1" i="1">
                <a:solidFill>
                  <a:srgbClr val="111111"/>
                </a:solidFill>
                <a:highlight>
                  <a:srgbClr val="FFFFFF"/>
                </a:highlight>
              </a:rPr>
              <a:t>what if we use different things?</a:t>
            </a:r>
            <a:endParaRPr sz="900" b="1" i="1">
              <a:solidFill>
                <a:srgbClr val="111111"/>
              </a:solidFill>
              <a:highlight>
                <a:srgbClr val="FFFFFF"/>
              </a:highlight>
            </a:endParaRPr>
          </a:p>
          <a:p>
            <a:pPr marL="0" lvl="0" indent="0" algn="l" rtl="0">
              <a:spcBef>
                <a:spcPts val="0"/>
              </a:spcBef>
              <a:spcAft>
                <a:spcPts val="0"/>
              </a:spcAft>
              <a:buNone/>
            </a:pPr>
            <a:r>
              <a:rPr lang="en" sz="1200" i="1">
                <a:solidFill>
                  <a:srgbClr val="111111"/>
                </a:solidFill>
                <a:highlight>
                  <a:srgbClr val="FFFFFF"/>
                </a:highlight>
              </a:rPr>
              <a:t>    r = thresh(z)</a:t>
            </a:r>
            <a:endParaRPr sz="1200" i="1">
              <a:solidFill>
                <a:srgbClr val="111111"/>
              </a:solidFill>
              <a:highlight>
                <a:srgbClr val="FFFFFF"/>
              </a:highlight>
            </a:endParaRPr>
          </a:p>
          <a:p>
            <a:pPr marL="0" lvl="0" indent="0" algn="l" rtl="0">
              <a:lnSpc>
                <a:spcPct val="115000"/>
              </a:lnSpc>
              <a:spcBef>
                <a:spcPts val="0"/>
              </a:spcBef>
              <a:spcAft>
                <a:spcPts val="0"/>
              </a:spcAft>
              <a:buNone/>
            </a:pPr>
            <a:r>
              <a:rPr lang="en" sz="1200" i="1">
                <a:solidFill>
                  <a:srgbClr val="111111"/>
                </a:solidFill>
                <a:highlight>
                  <a:srgbClr val="FFFFFF"/>
                </a:highlight>
              </a:rPr>
              <a:t>    print(r)</a:t>
            </a:r>
            <a:endParaRPr sz="1200" i="1">
              <a:solidFill>
                <a:srgbClr val="111111"/>
              </a:solidFill>
              <a:highlight>
                <a:srgbClr val="FFFFFF"/>
              </a:highlight>
            </a:endParaRPr>
          </a:p>
          <a:p>
            <a:pPr marL="0" lvl="0" indent="0" algn="l" rtl="0">
              <a:spcBef>
                <a:spcPts val="0"/>
              </a:spcBef>
              <a:spcAft>
                <a:spcPts val="0"/>
              </a:spcAft>
              <a:buNone/>
            </a:pPr>
            <a:endParaRPr>
              <a:latin typeface="Open Sans"/>
              <a:ea typeface="Open Sans"/>
              <a:cs typeface="Open Sans"/>
              <a:sym typeface="Open Sans"/>
            </a:endParaRPr>
          </a:p>
        </p:txBody>
      </p:sp>
      <p:sp>
        <p:nvSpPr>
          <p:cNvPr id="156" name="Google Shape;15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88"/>
          <p:cNvSpPr txBox="1">
            <a:spLocks noGrp="1"/>
          </p:cNvSpPr>
          <p:nvPr>
            <p:ph type="title"/>
          </p:nvPr>
        </p:nvSpPr>
        <p:spPr>
          <a:xfrm>
            <a:off x="311700" y="140225"/>
            <a:ext cx="8091600" cy="1240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CNN - Let’s talk parameters and memory</a:t>
            </a:r>
            <a:endParaRPr/>
          </a:p>
        </p:txBody>
      </p:sp>
      <p:sp>
        <p:nvSpPr>
          <p:cNvPr id="697" name="Google Shape;697;p88"/>
          <p:cNvSpPr txBox="1"/>
          <p:nvPr/>
        </p:nvSpPr>
        <p:spPr>
          <a:xfrm>
            <a:off x="82366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pic>
        <p:nvPicPr>
          <p:cNvPr id="698" name="Google Shape;698;p88"/>
          <p:cNvPicPr preferRelativeResize="0"/>
          <p:nvPr/>
        </p:nvPicPr>
        <p:blipFill>
          <a:blip r:embed="rId4">
            <a:alphaModFix/>
          </a:blip>
          <a:stretch>
            <a:fillRect/>
          </a:stretch>
        </p:blipFill>
        <p:spPr>
          <a:xfrm>
            <a:off x="730950" y="1017775"/>
            <a:ext cx="6793813" cy="3458275"/>
          </a:xfrm>
          <a:prstGeom prst="rect">
            <a:avLst/>
          </a:prstGeom>
          <a:noFill/>
          <a:ln>
            <a:noFill/>
          </a:ln>
        </p:spPr>
      </p:pic>
      <p:sp>
        <p:nvSpPr>
          <p:cNvPr id="699" name="Google Shape;699;p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89"/>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 Competition Time!</a:t>
            </a:r>
            <a:endParaRPr/>
          </a:p>
        </p:txBody>
      </p:sp>
      <p:sp>
        <p:nvSpPr>
          <p:cNvPr id="705" name="Google Shape;705;p89"/>
          <p:cNvSpPr txBox="1"/>
          <p:nvPr/>
        </p:nvSpPr>
        <p:spPr>
          <a:xfrm>
            <a:off x="595625" y="1009075"/>
            <a:ext cx="7897500" cy="36327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a:latin typeface="Open Sans"/>
                <a:ea typeface="Open Sans"/>
                <a:cs typeface="Open Sans"/>
                <a:sym typeface="Open Sans"/>
              </a:rPr>
              <a:t>Now it’s your time to shine!</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You will be given a dataset (MNIST), a specific code for data preprocessing, and your goal is to reach at least </a:t>
            </a:r>
            <a:r>
              <a:rPr lang="en" b="1">
                <a:latin typeface="Open Sans"/>
                <a:ea typeface="Open Sans"/>
                <a:cs typeface="Open Sans"/>
                <a:sym typeface="Open Sans"/>
              </a:rPr>
              <a:t>92%</a:t>
            </a:r>
            <a:r>
              <a:rPr lang="en">
                <a:latin typeface="Open Sans"/>
                <a:ea typeface="Open Sans"/>
                <a:cs typeface="Open Sans"/>
                <a:sym typeface="Open Sans"/>
              </a:rPr>
              <a:t> accuracy! (</a:t>
            </a:r>
            <a:r>
              <a:rPr lang="en" b="1">
                <a:latin typeface="Open Sans"/>
                <a:ea typeface="Open Sans"/>
                <a:cs typeface="Open Sans"/>
                <a:sym typeface="Open Sans"/>
              </a:rPr>
              <a:t>on the test set</a:t>
            </a:r>
            <a:r>
              <a:rPr lang="en">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b="1">
                <a:latin typeface="Open Sans"/>
                <a:ea typeface="Open Sans"/>
                <a:cs typeface="Open Sans"/>
                <a:sym typeface="Open Sans"/>
              </a:rPr>
              <a:t>You should implement one of the models (LeNet, AlexNet, …) from scratch, OR you can define your own architecture!</a:t>
            </a:r>
            <a:endParaRPr b="1">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Folder Name: </a:t>
            </a:r>
            <a:r>
              <a:rPr lang="en" b="1" i="1">
                <a:latin typeface="Open Sans"/>
                <a:ea typeface="Open Sans"/>
                <a:cs typeface="Open Sans"/>
                <a:sym typeface="Open Sans"/>
              </a:rPr>
              <a:t>Deep Learning</a:t>
            </a:r>
            <a:endParaRPr>
              <a:latin typeface="Open Sans"/>
              <a:ea typeface="Open Sans"/>
              <a:cs typeface="Open Sans"/>
              <a:sym typeface="Open Sans"/>
            </a:endParaRPr>
          </a:p>
          <a:p>
            <a:pPr marL="0" lvl="0" indent="0" algn="l" rtl="0">
              <a:lnSpc>
                <a:spcPct val="200000"/>
              </a:lnSpc>
              <a:spcBef>
                <a:spcPts val="0"/>
              </a:spcBef>
              <a:spcAft>
                <a:spcPts val="0"/>
              </a:spcAft>
              <a:buNone/>
            </a:pPr>
            <a:r>
              <a:rPr lang="en">
                <a:latin typeface="Open Sans"/>
                <a:ea typeface="Open Sans"/>
                <a:cs typeface="Open Sans"/>
                <a:sym typeface="Open Sans"/>
              </a:rPr>
              <a:t>Ex. 5 is called “</a:t>
            </a:r>
            <a:r>
              <a:rPr lang="en" b="1">
                <a:latin typeface="Open Sans"/>
                <a:ea typeface="Open Sans"/>
                <a:cs typeface="Open Sans"/>
                <a:sym typeface="Open Sans"/>
              </a:rPr>
              <a:t>DL_CNN_Competition_Ex5.ipynb</a:t>
            </a:r>
            <a:r>
              <a:rPr lang="en">
                <a:latin typeface="Open Sans"/>
                <a:ea typeface="Open Sans"/>
                <a:cs typeface="Open Sans"/>
                <a:sym typeface="Open Sans"/>
              </a:rPr>
              <a:t>”</a:t>
            </a:r>
            <a:endParaRPr>
              <a:latin typeface="Open Sans"/>
              <a:ea typeface="Open Sans"/>
              <a:cs typeface="Open Sans"/>
              <a:sym typeface="Open Sans"/>
            </a:endParaRPr>
          </a:p>
          <a:p>
            <a:pPr marL="0" lvl="0" indent="0" algn="l" rtl="0">
              <a:lnSpc>
                <a:spcPct val="200000"/>
              </a:lnSpc>
              <a:spcBef>
                <a:spcPts val="0"/>
              </a:spcBef>
              <a:spcAft>
                <a:spcPts val="0"/>
              </a:spcAft>
              <a:buNone/>
            </a:pPr>
            <a:endParaRPr>
              <a:latin typeface="Open Sans"/>
              <a:ea typeface="Open Sans"/>
              <a:cs typeface="Open Sans"/>
              <a:sym typeface="Open Sans"/>
            </a:endParaRPr>
          </a:p>
          <a:p>
            <a:pPr marL="0" lvl="0" indent="0" algn="l" rtl="0">
              <a:spcBef>
                <a:spcPts val="0"/>
              </a:spcBef>
              <a:spcAft>
                <a:spcPts val="0"/>
              </a:spcAft>
              <a:buNone/>
            </a:pPr>
            <a:r>
              <a:rPr lang="en" b="1"/>
              <a:t>Once done - “Raise Hand” over chat</a:t>
            </a:r>
            <a:endParaRPr>
              <a:latin typeface="Open Sans"/>
              <a:ea typeface="Open Sans"/>
              <a:cs typeface="Open Sans"/>
              <a:sym typeface="Open Sans"/>
            </a:endParaRPr>
          </a:p>
        </p:txBody>
      </p:sp>
      <p:sp>
        <p:nvSpPr>
          <p:cNvPr id="706" name="Google Shape;706;p8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90"/>
          <p:cNvSpPr txBox="1"/>
          <p:nvPr/>
        </p:nvSpPr>
        <p:spPr>
          <a:xfrm>
            <a:off x="595625" y="1009075"/>
            <a:ext cx="7897500" cy="37248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Now we are going to have a nice competition, this time not between you and an accuracy.</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This time, the competition is between models!</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You will be given a dataset (Boston Housing prices), and you will be ask to predict a price using two models - NN and CNN.</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You will need to build them, compile them, train them, and evaluate their performance.</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At the end, you will need to decide who is better based on the evaluation.</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The goal is to be able to see how NNs performs on non-classical problems (e.g. regression problems)</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Ex. 6 is called “</a:t>
            </a:r>
            <a:r>
              <a:rPr lang="en" sz="1200" b="1" i="1">
                <a:latin typeface="Open Sans"/>
                <a:ea typeface="Open Sans"/>
                <a:cs typeface="Open Sans"/>
                <a:sym typeface="Open Sans"/>
              </a:rPr>
              <a:t>DL_Ex6_CNN_NN_Competition_on_Regression_Keras.ipynb</a:t>
            </a:r>
            <a:r>
              <a:rPr lang="en" sz="1200">
                <a:latin typeface="Open Sans"/>
                <a:ea typeface="Open Sans"/>
                <a:cs typeface="Open Sans"/>
                <a:sym typeface="Open Sans"/>
              </a:rPr>
              <a:t>”</a:t>
            </a: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en" b="1"/>
              <a:t>Once done - “Raise Hand” over chat</a:t>
            </a:r>
            <a:endParaRPr sz="1200">
              <a:latin typeface="Open Sans"/>
              <a:ea typeface="Open Sans"/>
              <a:cs typeface="Open Sans"/>
              <a:sym typeface="Open Sans"/>
            </a:endParaRPr>
          </a:p>
        </p:txBody>
      </p:sp>
      <p:sp>
        <p:nvSpPr>
          <p:cNvPr id="712" name="Google Shape;712;p90"/>
          <p:cNvSpPr txBox="1">
            <a:spLocks noGrp="1"/>
          </p:cNvSpPr>
          <p:nvPr>
            <p:ph type="title"/>
          </p:nvPr>
        </p:nvSpPr>
        <p:spPr>
          <a:xfrm>
            <a:off x="311700" y="140225"/>
            <a:ext cx="8160900" cy="73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&amp; NN - Let’s test the two of them</a:t>
            </a:r>
            <a:endParaRPr/>
          </a:p>
        </p:txBody>
      </p:sp>
      <p:sp>
        <p:nvSpPr>
          <p:cNvPr id="713" name="Google Shape;713;p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92"/>
          <p:cNvSpPr txBox="1">
            <a:spLocks noGrp="1"/>
          </p:cNvSpPr>
          <p:nvPr>
            <p:ph type="title"/>
          </p:nvPr>
        </p:nvSpPr>
        <p:spPr>
          <a:xfrm>
            <a:off x="311700" y="140225"/>
            <a:ext cx="6128100" cy="124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CNN &amp; NN - A possible solution</a:t>
            </a:r>
            <a:endParaRPr/>
          </a:p>
        </p:txBody>
      </p:sp>
      <p:sp>
        <p:nvSpPr>
          <p:cNvPr id="726" name="Google Shape;726;p92"/>
          <p:cNvSpPr txBox="1"/>
          <p:nvPr/>
        </p:nvSpPr>
        <p:spPr>
          <a:xfrm>
            <a:off x="546525" y="1011125"/>
            <a:ext cx="78975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1600"/>
              </a:spcAft>
              <a:buNone/>
            </a:pPr>
            <a:r>
              <a:rPr lang="en" sz="1200">
                <a:latin typeface="Open Sans"/>
                <a:ea typeface="Open Sans"/>
                <a:cs typeface="Open Sans"/>
                <a:sym typeface="Open Sans"/>
              </a:rPr>
              <a:t>A possible solution and walkthrough notebook to Ex. 6 can be found </a:t>
            </a:r>
            <a:r>
              <a:rPr lang="en" sz="1200" u="sng">
                <a:solidFill>
                  <a:schemeClr val="hlink"/>
                </a:solidFill>
                <a:latin typeface="Open Sans"/>
                <a:ea typeface="Open Sans"/>
                <a:cs typeface="Open Sans"/>
                <a:sym typeface="Open Sans"/>
                <a:hlinkClick r:id="rId3"/>
              </a:rPr>
              <a:t>here</a:t>
            </a:r>
            <a:endParaRPr sz="1200">
              <a:latin typeface="Open Sans"/>
              <a:ea typeface="Open Sans"/>
              <a:cs typeface="Open Sans"/>
              <a:sym typeface="Open Sans"/>
            </a:endParaRPr>
          </a:p>
        </p:txBody>
      </p:sp>
      <p:sp>
        <p:nvSpPr>
          <p:cNvPr id="727" name="Google Shape;727;p9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93"/>
          <p:cNvSpPr txBox="1">
            <a:spLocks noGrp="1"/>
          </p:cNvSpPr>
          <p:nvPr>
            <p:ph type="title"/>
          </p:nvPr>
        </p:nvSpPr>
        <p:spPr>
          <a:xfrm>
            <a:off x="311700" y="140225"/>
            <a:ext cx="24702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Q&amp;A Time</a:t>
            </a:r>
            <a:endParaRPr/>
          </a:p>
        </p:txBody>
      </p:sp>
      <p:sp>
        <p:nvSpPr>
          <p:cNvPr id="733" name="Google Shape;733;p9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94"/>
          <p:cNvSpPr txBox="1">
            <a:spLocks noGrp="1"/>
          </p:cNvSpPr>
          <p:nvPr>
            <p:ph type="title"/>
          </p:nvPr>
        </p:nvSpPr>
        <p:spPr>
          <a:xfrm>
            <a:off x="311700" y="140225"/>
            <a:ext cx="33441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Conv1D, Conv2D</a:t>
            </a:r>
            <a:endParaRPr/>
          </a:p>
        </p:txBody>
      </p:sp>
      <p:sp>
        <p:nvSpPr>
          <p:cNvPr id="739" name="Google Shape;739;p9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75</a:t>
            </a:fld>
            <a:endParaRPr/>
          </a:p>
        </p:txBody>
      </p:sp>
      <p:sp>
        <p:nvSpPr>
          <p:cNvPr id="740" name="Google Shape;740;p94"/>
          <p:cNvSpPr txBox="1"/>
          <p:nvPr/>
        </p:nvSpPr>
        <p:spPr>
          <a:xfrm>
            <a:off x="595625" y="932875"/>
            <a:ext cx="7897500" cy="1477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This is something you saw in Ex. 6, so let’s go over what’s Conv1D and what’s is used for.</a:t>
            </a:r>
            <a:br>
              <a:rPr lang="en" sz="1200">
                <a:latin typeface="Open Sans"/>
                <a:ea typeface="Open Sans"/>
                <a:cs typeface="Open Sans"/>
                <a:sym typeface="Open Sans"/>
              </a:rPr>
            </a:br>
            <a:r>
              <a:rPr lang="en" sz="1200">
                <a:latin typeface="Open Sans"/>
                <a:ea typeface="Open Sans"/>
                <a:cs typeface="Open Sans"/>
                <a:sym typeface="Open Sans"/>
              </a:rPr>
              <a:t>Before that, as a reminder, this is Conv2D: It is called 2 dimensional CNN because the kernel slides along 2 dimensions on the data as shown in the following image:</a:t>
            </a: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p:txBody>
      </p:sp>
      <p:pic>
        <p:nvPicPr>
          <p:cNvPr id="741" name="Google Shape;741;p94"/>
          <p:cNvPicPr preferRelativeResize="0"/>
          <p:nvPr/>
        </p:nvPicPr>
        <p:blipFill>
          <a:blip r:embed="rId3">
            <a:alphaModFix/>
          </a:blip>
          <a:stretch>
            <a:fillRect/>
          </a:stretch>
        </p:blipFill>
        <p:spPr>
          <a:xfrm>
            <a:off x="3164700" y="2628050"/>
            <a:ext cx="2282525" cy="21585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5"/>
          <p:cNvSpPr txBox="1">
            <a:spLocks noGrp="1"/>
          </p:cNvSpPr>
          <p:nvPr>
            <p:ph type="title"/>
          </p:nvPr>
        </p:nvSpPr>
        <p:spPr>
          <a:xfrm>
            <a:off x="311700" y="140225"/>
            <a:ext cx="36390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Conv1D, Conv2D</a:t>
            </a:r>
            <a:endParaRPr/>
          </a:p>
        </p:txBody>
      </p:sp>
      <p:sp>
        <p:nvSpPr>
          <p:cNvPr id="747" name="Google Shape;747;p9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76</a:t>
            </a:fld>
            <a:endParaRPr/>
          </a:p>
        </p:txBody>
      </p:sp>
      <p:sp>
        <p:nvSpPr>
          <p:cNvPr id="748" name="Google Shape;748;p95"/>
          <p:cNvSpPr txBox="1"/>
          <p:nvPr/>
        </p:nvSpPr>
        <p:spPr>
          <a:xfrm>
            <a:off x="595625" y="1009075"/>
            <a:ext cx="7897500" cy="3694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In code, Conv2D looks like this:</a:t>
            </a: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i="1">
                <a:latin typeface="Open Sans"/>
                <a:ea typeface="Open Sans"/>
                <a:cs typeface="Open Sans"/>
                <a:sym typeface="Open Sans"/>
              </a:rPr>
              <a:t>input_shape (128, 128, 3) represents the: (height, width, depth) of the image</a:t>
            </a:r>
            <a:endParaRPr sz="1200" i="1">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i="1">
                <a:latin typeface="Open Sans"/>
                <a:ea typeface="Open Sans"/>
                <a:cs typeface="Open Sans"/>
                <a:sym typeface="Open Sans"/>
              </a:rPr>
              <a:t>kernel_size (3, 3) represents (height, width) of the kernel, and kernel depth will be the same as the depth of the image.</a:t>
            </a:r>
            <a:endParaRPr sz="1200" i="1">
              <a:latin typeface="Open Sans"/>
              <a:ea typeface="Open Sans"/>
              <a:cs typeface="Open Sans"/>
              <a:sym typeface="Open Sans"/>
            </a:endParaRPr>
          </a:p>
        </p:txBody>
      </p:sp>
      <p:pic>
        <p:nvPicPr>
          <p:cNvPr id="749" name="Google Shape;749;p95"/>
          <p:cNvPicPr preferRelativeResize="0"/>
          <p:nvPr/>
        </p:nvPicPr>
        <p:blipFill>
          <a:blip r:embed="rId3">
            <a:alphaModFix/>
          </a:blip>
          <a:stretch>
            <a:fillRect/>
          </a:stretch>
        </p:blipFill>
        <p:spPr>
          <a:xfrm>
            <a:off x="1796575" y="1509713"/>
            <a:ext cx="4800600" cy="18192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96"/>
          <p:cNvSpPr txBox="1">
            <a:spLocks noGrp="1"/>
          </p:cNvSpPr>
          <p:nvPr>
            <p:ph type="title"/>
          </p:nvPr>
        </p:nvSpPr>
        <p:spPr>
          <a:xfrm>
            <a:off x="311700" y="140225"/>
            <a:ext cx="36390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Conv1D, Conv2D</a:t>
            </a:r>
            <a:endParaRPr/>
          </a:p>
        </p:txBody>
      </p:sp>
      <p:sp>
        <p:nvSpPr>
          <p:cNvPr id="755" name="Google Shape;755;p9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77</a:t>
            </a:fld>
            <a:endParaRPr/>
          </a:p>
        </p:txBody>
      </p:sp>
      <p:sp>
        <p:nvSpPr>
          <p:cNvPr id="756" name="Google Shape;756;p96"/>
          <p:cNvSpPr txBox="1"/>
          <p:nvPr/>
        </p:nvSpPr>
        <p:spPr>
          <a:xfrm>
            <a:off x="595625" y="1009075"/>
            <a:ext cx="7897500" cy="1847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Conv1D, on the other hand, is a bit different. In Conv1D, our kernel (filter) slides </a:t>
            </a:r>
            <a:br>
              <a:rPr lang="en" sz="1200">
                <a:latin typeface="Open Sans"/>
                <a:ea typeface="Open Sans"/>
                <a:cs typeface="Open Sans"/>
                <a:sym typeface="Open Sans"/>
              </a:rPr>
            </a:br>
            <a:r>
              <a:rPr lang="en" sz="1200">
                <a:latin typeface="Open Sans"/>
                <a:ea typeface="Open Sans"/>
                <a:cs typeface="Open Sans"/>
                <a:sym typeface="Open Sans"/>
              </a:rPr>
              <a:t>along </a:t>
            </a:r>
            <a:r>
              <a:rPr lang="en" sz="1200" b="1">
                <a:latin typeface="Open Sans"/>
                <a:ea typeface="Open Sans"/>
                <a:cs typeface="Open Sans"/>
                <a:sym typeface="Open Sans"/>
              </a:rPr>
              <a:t>one</a:t>
            </a:r>
            <a:r>
              <a:rPr lang="en" sz="1200">
                <a:latin typeface="Open Sans"/>
                <a:ea typeface="Open Sans"/>
                <a:cs typeface="Open Sans"/>
                <a:sym typeface="Open Sans"/>
              </a:rPr>
              <a:t> dimension this time.</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Relevant data types that can be used for conv1d:</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Tabular Data</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Time series data (also tabular in a sense)</a:t>
            </a:r>
            <a:endParaRPr sz="1200">
              <a:latin typeface="Open Sans"/>
              <a:ea typeface="Open Sans"/>
              <a:cs typeface="Open Sans"/>
              <a:sym typeface="Open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97"/>
          <p:cNvSpPr txBox="1">
            <a:spLocks noGrp="1"/>
          </p:cNvSpPr>
          <p:nvPr>
            <p:ph type="title"/>
          </p:nvPr>
        </p:nvSpPr>
        <p:spPr>
          <a:xfrm>
            <a:off x="311700" y="140225"/>
            <a:ext cx="36390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Conv1D, Conv2D</a:t>
            </a:r>
            <a:endParaRPr/>
          </a:p>
        </p:txBody>
      </p:sp>
      <p:sp>
        <p:nvSpPr>
          <p:cNvPr id="762" name="Google Shape;762;p9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78</a:t>
            </a:fld>
            <a:endParaRPr/>
          </a:p>
        </p:txBody>
      </p:sp>
      <p:sp>
        <p:nvSpPr>
          <p:cNvPr id="763" name="Google Shape;763;p97"/>
          <p:cNvSpPr txBox="1"/>
          <p:nvPr/>
        </p:nvSpPr>
        <p:spPr>
          <a:xfrm>
            <a:off x="595625" y="780475"/>
            <a:ext cx="7897500" cy="7389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Example: Accelerometer (Sensor) Data - made of 2 dimensions.</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The first dimension is time-steps and other is the values of the acceleration in 3 axes.</a:t>
            </a:r>
            <a:endParaRPr sz="1200">
              <a:latin typeface="Open Sans"/>
              <a:ea typeface="Open Sans"/>
              <a:cs typeface="Open Sans"/>
              <a:sym typeface="Open Sans"/>
            </a:endParaRPr>
          </a:p>
        </p:txBody>
      </p:sp>
      <p:pic>
        <p:nvPicPr>
          <p:cNvPr id="764" name="Google Shape;764;p97"/>
          <p:cNvPicPr preferRelativeResize="0"/>
          <p:nvPr/>
        </p:nvPicPr>
        <p:blipFill>
          <a:blip r:embed="rId3">
            <a:alphaModFix/>
          </a:blip>
          <a:stretch>
            <a:fillRect/>
          </a:stretch>
        </p:blipFill>
        <p:spPr>
          <a:xfrm>
            <a:off x="264850" y="1530825"/>
            <a:ext cx="4596647" cy="3460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98"/>
          <p:cNvSpPr txBox="1">
            <a:spLocks noGrp="1"/>
          </p:cNvSpPr>
          <p:nvPr>
            <p:ph type="title"/>
          </p:nvPr>
        </p:nvSpPr>
        <p:spPr>
          <a:xfrm>
            <a:off x="311700" y="140225"/>
            <a:ext cx="36390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Conv1D, Conv2D</a:t>
            </a:r>
            <a:endParaRPr/>
          </a:p>
        </p:txBody>
      </p:sp>
      <p:sp>
        <p:nvSpPr>
          <p:cNvPr id="770" name="Google Shape;770;p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79</a:t>
            </a:fld>
            <a:endParaRPr/>
          </a:p>
        </p:txBody>
      </p:sp>
      <p:sp>
        <p:nvSpPr>
          <p:cNvPr id="771" name="Google Shape;771;p98"/>
          <p:cNvSpPr txBox="1"/>
          <p:nvPr/>
        </p:nvSpPr>
        <p:spPr>
          <a:xfrm>
            <a:off x="595625" y="780475"/>
            <a:ext cx="7897500" cy="7389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Example: Accelerometer Data - made of 2 dimensions</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The first dimension is time-steps and other is the values of the acceleration in 3 axes</a:t>
            </a:r>
            <a:endParaRPr sz="1200">
              <a:latin typeface="Open Sans"/>
              <a:ea typeface="Open Sans"/>
              <a:cs typeface="Open Sans"/>
              <a:sym typeface="Open Sans"/>
            </a:endParaRPr>
          </a:p>
        </p:txBody>
      </p:sp>
      <p:pic>
        <p:nvPicPr>
          <p:cNvPr id="772" name="Google Shape;772;p98"/>
          <p:cNvPicPr preferRelativeResize="0"/>
          <p:nvPr/>
        </p:nvPicPr>
        <p:blipFill>
          <a:blip r:embed="rId3">
            <a:alphaModFix/>
          </a:blip>
          <a:stretch>
            <a:fillRect/>
          </a:stretch>
        </p:blipFill>
        <p:spPr>
          <a:xfrm>
            <a:off x="1183925" y="1910350"/>
            <a:ext cx="6238875" cy="2457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6"/>
          <p:cNvSpPr txBox="1">
            <a:spLocks noGrp="1"/>
          </p:cNvSpPr>
          <p:nvPr>
            <p:ph type="title"/>
          </p:nvPr>
        </p:nvSpPr>
        <p:spPr>
          <a:xfrm>
            <a:off x="311700" y="445025"/>
            <a:ext cx="36615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Activation Functions</a:t>
            </a:r>
            <a:endParaRPr/>
          </a:p>
        </p:txBody>
      </p:sp>
      <p:sp>
        <p:nvSpPr>
          <p:cNvPr id="162" name="Google Shape;162;p26"/>
          <p:cNvSpPr txBox="1"/>
          <p:nvPr/>
        </p:nvSpPr>
        <p:spPr>
          <a:xfrm>
            <a:off x="540525" y="1054950"/>
            <a:ext cx="80733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Activation functions are a critical part of the design of a neural network.</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The choice of activation function in the </a:t>
            </a:r>
            <a:r>
              <a:rPr lang="en" b="1">
                <a:latin typeface="Open Sans"/>
                <a:ea typeface="Open Sans"/>
                <a:cs typeface="Open Sans"/>
                <a:sym typeface="Open Sans"/>
              </a:rPr>
              <a:t>hidden layer</a:t>
            </a:r>
            <a:r>
              <a:rPr lang="en">
                <a:latin typeface="Open Sans"/>
                <a:ea typeface="Open Sans"/>
                <a:cs typeface="Open Sans"/>
                <a:sym typeface="Open Sans"/>
              </a:rPr>
              <a:t> will control how well the network model learns the training dataset.</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The choice of activation function in the </a:t>
            </a:r>
            <a:r>
              <a:rPr lang="en" b="1">
                <a:latin typeface="Open Sans"/>
                <a:ea typeface="Open Sans"/>
                <a:cs typeface="Open Sans"/>
                <a:sym typeface="Open Sans"/>
              </a:rPr>
              <a:t>output layer</a:t>
            </a:r>
            <a:r>
              <a:rPr lang="en">
                <a:latin typeface="Open Sans"/>
                <a:ea typeface="Open Sans"/>
                <a:cs typeface="Open Sans"/>
                <a:sym typeface="Open Sans"/>
              </a:rPr>
              <a:t> will define the type of predictions the model can make.</a:t>
            </a:r>
            <a:endParaRPr>
              <a:latin typeface="Open Sans"/>
              <a:ea typeface="Open Sans"/>
              <a:cs typeface="Open Sans"/>
              <a:sym typeface="Open Sans"/>
            </a:endParaRPr>
          </a:p>
          <a:p>
            <a:pPr marL="0" lvl="0" indent="0" algn="l" rtl="0">
              <a:spcBef>
                <a:spcPts val="0"/>
              </a:spcBef>
              <a:spcAft>
                <a:spcPts val="0"/>
              </a:spcAft>
              <a:buNone/>
            </a:pPr>
            <a:r>
              <a:rPr lang="en">
                <a:latin typeface="Open Sans"/>
                <a:ea typeface="Open Sans"/>
                <a:cs typeface="Open Sans"/>
                <a:sym typeface="Open Sans"/>
              </a:rPr>
              <a:t>As such, a careful choice of activation function must be made for each deep learning neural network project.</a:t>
            </a:r>
            <a:endParaRPr>
              <a:latin typeface="Open Sans"/>
              <a:ea typeface="Open Sans"/>
              <a:cs typeface="Open Sans"/>
              <a:sym typeface="Open Sans"/>
            </a:endParaRPr>
          </a:p>
        </p:txBody>
      </p:sp>
      <p:pic>
        <p:nvPicPr>
          <p:cNvPr id="163" name="Google Shape;163;p26"/>
          <p:cNvPicPr preferRelativeResize="0"/>
          <p:nvPr/>
        </p:nvPicPr>
        <p:blipFill>
          <a:blip r:embed="rId3">
            <a:alphaModFix/>
          </a:blip>
          <a:stretch>
            <a:fillRect/>
          </a:stretch>
        </p:blipFill>
        <p:spPr>
          <a:xfrm>
            <a:off x="274825" y="3268350"/>
            <a:ext cx="2368875" cy="1773475"/>
          </a:xfrm>
          <a:prstGeom prst="rect">
            <a:avLst/>
          </a:prstGeom>
          <a:noFill/>
          <a:ln>
            <a:noFill/>
          </a:ln>
        </p:spPr>
      </p:pic>
      <p:pic>
        <p:nvPicPr>
          <p:cNvPr id="164" name="Google Shape;164;p26"/>
          <p:cNvPicPr preferRelativeResize="0"/>
          <p:nvPr/>
        </p:nvPicPr>
        <p:blipFill>
          <a:blip r:embed="rId4">
            <a:alphaModFix/>
          </a:blip>
          <a:stretch>
            <a:fillRect/>
          </a:stretch>
        </p:blipFill>
        <p:spPr>
          <a:xfrm>
            <a:off x="3226076" y="3323275"/>
            <a:ext cx="2266097" cy="1660750"/>
          </a:xfrm>
          <a:prstGeom prst="rect">
            <a:avLst/>
          </a:prstGeom>
          <a:noFill/>
          <a:ln>
            <a:noFill/>
          </a:ln>
        </p:spPr>
      </p:pic>
      <p:pic>
        <p:nvPicPr>
          <p:cNvPr id="165" name="Google Shape;165;p26"/>
          <p:cNvPicPr preferRelativeResize="0"/>
          <p:nvPr/>
        </p:nvPicPr>
        <p:blipFill>
          <a:blip r:embed="rId5">
            <a:alphaModFix/>
          </a:blip>
          <a:stretch>
            <a:fillRect/>
          </a:stretch>
        </p:blipFill>
        <p:spPr>
          <a:xfrm>
            <a:off x="6116200" y="3323275"/>
            <a:ext cx="2202450" cy="1584550"/>
          </a:xfrm>
          <a:prstGeom prst="rect">
            <a:avLst/>
          </a:prstGeom>
          <a:noFill/>
          <a:ln>
            <a:noFill/>
          </a:ln>
        </p:spPr>
      </p:pic>
      <p:sp>
        <p:nvSpPr>
          <p:cNvPr id="166" name="Google Shape;166;p26"/>
          <p:cNvSpPr txBox="1"/>
          <p:nvPr/>
        </p:nvSpPr>
        <p:spPr>
          <a:xfrm>
            <a:off x="1046775" y="3039200"/>
            <a:ext cx="56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Relu</a:t>
            </a:r>
            <a:endParaRPr>
              <a:latin typeface="Open Sans"/>
              <a:ea typeface="Open Sans"/>
              <a:cs typeface="Open Sans"/>
              <a:sym typeface="Open Sans"/>
            </a:endParaRPr>
          </a:p>
        </p:txBody>
      </p:sp>
      <p:sp>
        <p:nvSpPr>
          <p:cNvPr id="167" name="Google Shape;167;p26"/>
          <p:cNvSpPr txBox="1"/>
          <p:nvPr/>
        </p:nvSpPr>
        <p:spPr>
          <a:xfrm>
            <a:off x="4018575" y="3076400"/>
            <a:ext cx="900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Sigmoid</a:t>
            </a:r>
            <a:endParaRPr>
              <a:latin typeface="Open Sans"/>
              <a:ea typeface="Open Sans"/>
              <a:cs typeface="Open Sans"/>
              <a:sym typeface="Open Sans"/>
            </a:endParaRPr>
          </a:p>
        </p:txBody>
      </p:sp>
      <p:sp>
        <p:nvSpPr>
          <p:cNvPr id="168" name="Google Shape;168;p26"/>
          <p:cNvSpPr txBox="1"/>
          <p:nvPr/>
        </p:nvSpPr>
        <p:spPr>
          <a:xfrm>
            <a:off x="6456975" y="3076400"/>
            <a:ext cx="1498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Open Sans"/>
                <a:ea typeface="Open Sans"/>
                <a:cs typeface="Open Sans"/>
                <a:sym typeface="Open Sans"/>
              </a:rPr>
              <a:t>Hyperbolic Tan</a:t>
            </a:r>
            <a:endParaRPr>
              <a:latin typeface="Open Sans"/>
              <a:ea typeface="Open Sans"/>
              <a:cs typeface="Open Sans"/>
              <a:sym typeface="Open Sans"/>
            </a:endParaRPr>
          </a:p>
        </p:txBody>
      </p:sp>
      <p:sp>
        <p:nvSpPr>
          <p:cNvPr id="169" name="Google Shape;169;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99"/>
          <p:cNvSpPr txBox="1">
            <a:spLocks noGrp="1"/>
          </p:cNvSpPr>
          <p:nvPr>
            <p:ph type="title"/>
          </p:nvPr>
        </p:nvSpPr>
        <p:spPr>
          <a:xfrm>
            <a:off x="311700" y="140225"/>
            <a:ext cx="36390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Conv1D, Conv2D</a:t>
            </a:r>
            <a:endParaRPr/>
          </a:p>
        </p:txBody>
      </p:sp>
      <p:sp>
        <p:nvSpPr>
          <p:cNvPr id="778" name="Google Shape;778;p9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80</a:t>
            </a:fld>
            <a:endParaRPr/>
          </a:p>
        </p:txBody>
      </p:sp>
      <p:sp>
        <p:nvSpPr>
          <p:cNvPr id="779" name="Google Shape;779;p99"/>
          <p:cNvSpPr txBox="1"/>
          <p:nvPr/>
        </p:nvSpPr>
        <p:spPr>
          <a:xfrm>
            <a:off x="62225" y="1009075"/>
            <a:ext cx="7897500" cy="4063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In code, </a:t>
            </a:r>
            <a:r>
              <a:rPr lang="en" sz="1200" b="1">
                <a:latin typeface="Open Sans"/>
                <a:ea typeface="Open Sans"/>
                <a:cs typeface="Open Sans"/>
                <a:sym typeface="Open Sans"/>
              </a:rPr>
              <a:t>Conv1D</a:t>
            </a:r>
            <a:r>
              <a:rPr lang="en" sz="1200">
                <a:latin typeface="Open Sans"/>
                <a:ea typeface="Open Sans"/>
                <a:cs typeface="Open Sans"/>
                <a:sym typeface="Open Sans"/>
              </a:rPr>
              <a:t> looks like this:</a:t>
            </a: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i="1">
                <a:latin typeface="Open Sans"/>
                <a:ea typeface="Open Sans"/>
                <a:cs typeface="Open Sans"/>
                <a:sym typeface="Open Sans"/>
              </a:rPr>
              <a:t>input_shape (120, 3) represents 120 time-steps with 3 data points in each time step. </a:t>
            </a:r>
            <a:br>
              <a:rPr lang="en" sz="1200" i="1">
                <a:latin typeface="Open Sans"/>
                <a:ea typeface="Open Sans"/>
                <a:cs typeface="Open Sans"/>
                <a:sym typeface="Open Sans"/>
              </a:rPr>
            </a:br>
            <a:r>
              <a:rPr lang="en" sz="1200" i="1">
                <a:latin typeface="Open Sans"/>
                <a:ea typeface="Open Sans"/>
                <a:cs typeface="Open Sans"/>
                <a:sym typeface="Open Sans"/>
              </a:rPr>
              <a:t>These 3 data points are acceleration for x, y and z axes</a:t>
            </a:r>
            <a:endParaRPr sz="1200" i="1">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i="1">
                <a:latin typeface="Open Sans"/>
                <a:ea typeface="Open Sans"/>
                <a:cs typeface="Open Sans"/>
                <a:sym typeface="Open Sans"/>
              </a:rPr>
              <a:t>kernel_size is </a:t>
            </a:r>
            <a:r>
              <a:rPr lang="en" sz="1200" b="1" i="1">
                <a:latin typeface="Open Sans"/>
                <a:ea typeface="Open Sans"/>
                <a:cs typeface="Open Sans"/>
                <a:sym typeface="Open Sans"/>
              </a:rPr>
              <a:t>5</a:t>
            </a:r>
            <a:r>
              <a:rPr lang="en" sz="1200" i="1">
                <a:latin typeface="Open Sans"/>
                <a:ea typeface="Open Sans"/>
                <a:cs typeface="Open Sans"/>
                <a:sym typeface="Open Sans"/>
              </a:rPr>
              <a:t>, representing the width of the kernel, and kernel height will be the same as the number of data points in each time step</a:t>
            </a:r>
            <a:endParaRPr sz="1200" i="1">
              <a:latin typeface="Open Sans"/>
              <a:ea typeface="Open Sans"/>
              <a:cs typeface="Open Sans"/>
              <a:sym typeface="Open Sans"/>
            </a:endParaRPr>
          </a:p>
        </p:txBody>
      </p:sp>
      <p:pic>
        <p:nvPicPr>
          <p:cNvPr id="780" name="Google Shape;780;p99"/>
          <p:cNvPicPr preferRelativeResize="0"/>
          <p:nvPr/>
        </p:nvPicPr>
        <p:blipFill>
          <a:blip r:embed="rId3">
            <a:alphaModFix/>
          </a:blip>
          <a:stretch>
            <a:fillRect/>
          </a:stretch>
        </p:blipFill>
        <p:spPr>
          <a:xfrm>
            <a:off x="193838" y="1561388"/>
            <a:ext cx="4162425" cy="1876425"/>
          </a:xfrm>
          <a:prstGeom prst="rect">
            <a:avLst/>
          </a:prstGeom>
          <a:noFill/>
          <a:ln>
            <a:noFill/>
          </a:ln>
        </p:spPr>
      </p:pic>
      <p:pic>
        <p:nvPicPr>
          <p:cNvPr id="781" name="Google Shape;781;p99"/>
          <p:cNvPicPr preferRelativeResize="0"/>
          <p:nvPr/>
        </p:nvPicPr>
        <p:blipFill rotWithShape="1">
          <a:blip r:embed="rId4">
            <a:alphaModFix/>
          </a:blip>
          <a:srcRect l="3071" r="5529" b="1748"/>
          <a:stretch/>
        </p:blipFill>
        <p:spPr>
          <a:xfrm>
            <a:off x="5540825" y="1237675"/>
            <a:ext cx="3505550" cy="2114775"/>
          </a:xfrm>
          <a:prstGeom prst="rect">
            <a:avLst/>
          </a:prstGeom>
          <a:noFill/>
          <a:ln>
            <a:noFill/>
          </a:ln>
        </p:spPr>
      </p:pic>
      <p:sp>
        <p:nvSpPr>
          <p:cNvPr id="782" name="Google Shape;782;p99"/>
          <p:cNvSpPr txBox="1"/>
          <p:nvPr/>
        </p:nvSpPr>
        <p:spPr>
          <a:xfrm>
            <a:off x="5194475" y="686925"/>
            <a:ext cx="3898500" cy="3693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i="1">
                <a:latin typeface="Open Sans"/>
                <a:ea typeface="Open Sans"/>
                <a:cs typeface="Open Sans"/>
                <a:sym typeface="Open Sans"/>
              </a:rPr>
              <a:t>Another example of the “sliding over 1d data” -</a:t>
            </a:r>
            <a:endParaRPr sz="1200" i="1">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00"/>
          <p:cNvSpPr txBox="1">
            <a:spLocks noGrp="1"/>
          </p:cNvSpPr>
          <p:nvPr>
            <p:ph type="title"/>
          </p:nvPr>
        </p:nvSpPr>
        <p:spPr>
          <a:xfrm>
            <a:off x="311700" y="140225"/>
            <a:ext cx="36390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Conv1D, Conv2D</a:t>
            </a:r>
            <a:endParaRPr/>
          </a:p>
        </p:txBody>
      </p:sp>
      <p:sp>
        <p:nvSpPr>
          <p:cNvPr id="788" name="Google Shape;788;p10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81</a:t>
            </a:fld>
            <a:endParaRPr/>
          </a:p>
        </p:txBody>
      </p:sp>
      <p:sp>
        <p:nvSpPr>
          <p:cNvPr id="789" name="Google Shape;789;p100"/>
          <p:cNvSpPr txBox="1"/>
          <p:nvPr/>
        </p:nvSpPr>
        <p:spPr>
          <a:xfrm>
            <a:off x="595625" y="1009075"/>
            <a:ext cx="7897500" cy="13236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b="1" u="sng">
                <a:latin typeface="Open Sans"/>
                <a:ea typeface="Open Sans"/>
                <a:cs typeface="Open Sans"/>
                <a:sym typeface="Open Sans"/>
              </a:rPr>
              <a:t>To sum up</a:t>
            </a:r>
            <a:r>
              <a:rPr lang="en" sz="1200">
                <a:latin typeface="Open Sans"/>
                <a:ea typeface="Open Sans"/>
                <a:cs typeface="Open Sans"/>
                <a:sym typeface="Open Sans"/>
              </a:rPr>
              <a:t>:</a:t>
            </a:r>
            <a:endParaRPr sz="1200">
              <a:latin typeface="Open Sans"/>
              <a:ea typeface="Open Sans"/>
              <a:cs typeface="Open Sans"/>
              <a:sym typeface="Open Sans"/>
            </a:endParaRPr>
          </a:p>
          <a:p>
            <a:pPr marL="457200" lvl="0" indent="-292100" algn="l" rtl="0">
              <a:lnSpc>
                <a:spcPct val="200000"/>
              </a:lnSpc>
              <a:spcBef>
                <a:spcPts val="0"/>
              </a:spcBef>
              <a:spcAft>
                <a:spcPts val="0"/>
              </a:spcAft>
              <a:buSzPts val="1000"/>
              <a:buFont typeface="Open Sans"/>
              <a:buChar char="●"/>
            </a:pPr>
            <a:r>
              <a:rPr lang="en" sz="1000">
                <a:latin typeface="Open Sans"/>
                <a:ea typeface="Open Sans"/>
                <a:cs typeface="Open Sans"/>
                <a:sym typeface="Open Sans"/>
              </a:rPr>
              <a:t>In 1D CNN, kernel moves in 1 direction; Input and output data of 1D CNN is 2D (dimensions). Mostly used on Time-Series data</a:t>
            </a:r>
            <a:endParaRPr sz="1000">
              <a:latin typeface="Open Sans"/>
              <a:ea typeface="Open Sans"/>
              <a:cs typeface="Open Sans"/>
              <a:sym typeface="Open Sans"/>
            </a:endParaRPr>
          </a:p>
          <a:p>
            <a:pPr marL="457200" lvl="0" indent="-292100" algn="l" rtl="0">
              <a:lnSpc>
                <a:spcPct val="200000"/>
              </a:lnSpc>
              <a:spcBef>
                <a:spcPts val="0"/>
              </a:spcBef>
              <a:spcAft>
                <a:spcPts val="0"/>
              </a:spcAft>
              <a:buSzPts val="1000"/>
              <a:buFont typeface="Open Sans"/>
              <a:buChar char="●"/>
            </a:pPr>
            <a:r>
              <a:rPr lang="en" sz="1000">
                <a:latin typeface="Open Sans"/>
                <a:ea typeface="Open Sans"/>
                <a:cs typeface="Open Sans"/>
                <a:sym typeface="Open Sans"/>
              </a:rPr>
              <a:t>In 2D CNN, kernel moves in 2 directions. Input and output data of 2D CNN is 3D (dimensions). Mostly used on Image data.</a:t>
            </a:r>
            <a:endParaRPr sz="1200">
              <a:latin typeface="Open Sans"/>
              <a:ea typeface="Open Sans"/>
              <a:cs typeface="Open Sans"/>
              <a:sym typeface="Open Sans"/>
            </a:endParaRPr>
          </a:p>
        </p:txBody>
      </p:sp>
      <p:graphicFrame>
        <p:nvGraphicFramePr>
          <p:cNvPr id="790" name="Google Shape;790;p100"/>
          <p:cNvGraphicFramePr/>
          <p:nvPr/>
        </p:nvGraphicFramePr>
        <p:xfrm>
          <a:off x="756025" y="2631775"/>
          <a:ext cx="3000000" cy="3000000"/>
        </p:xfrm>
        <a:graphic>
          <a:graphicData uri="http://schemas.openxmlformats.org/drawingml/2006/table">
            <a:tbl>
              <a:tblPr>
                <a:noFill/>
                <a:tableStyleId>{F6CF4332-94CE-469E-975E-F619431F37DF}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marR="0" lvl="0" indent="0" algn="l" rtl="0">
                        <a:lnSpc>
                          <a:spcPct val="200000"/>
                        </a:lnSpc>
                        <a:spcBef>
                          <a:spcPts val="0"/>
                        </a:spcBef>
                        <a:spcAft>
                          <a:spcPts val="0"/>
                        </a:spcAft>
                        <a:buNone/>
                      </a:pPr>
                      <a:r>
                        <a:rPr lang="en" sz="1000" b="1" i="1">
                          <a:latin typeface="Open Sans"/>
                          <a:ea typeface="Open Sans"/>
                          <a:cs typeface="Open Sans"/>
                          <a:sym typeface="Open Sans"/>
                        </a:rPr>
                        <a:t>Conv Layer Type</a:t>
                      </a:r>
                      <a:endParaRPr sz="1000" b="1" i="1">
                        <a:latin typeface="Open Sans"/>
                        <a:ea typeface="Open Sans"/>
                        <a:cs typeface="Open Sans"/>
                        <a:sym typeface="Open Sans"/>
                      </a:endParaRPr>
                    </a:p>
                  </a:txBody>
                  <a:tcPr marL="91425" marR="91425" marT="91425" marB="91425"/>
                </a:tc>
                <a:tc>
                  <a:txBody>
                    <a:bodyPr/>
                    <a:lstStyle/>
                    <a:p>
                      <a:pPr marL="0" marR="0" lvl="0" indent="0" algn="l" rtl="0">
                        <a:lnSpc>
                          <a:spcPct val="200000"/>
                        </a:lnSpc>
                        <a:spcBef>
                          <a:spcPts val="0"/>
                        </a:spcBef>
                        <a:spcAft>
                          <a:spcPts val="0"/>
                        </a:spcAft>
                        <a:buNone/>
                      </a:pPr>
                      <a:r>
                        <a:rPr lang="en" sz="1000" b="1" i="1">
                          <a:latin typeface="Open Sans"/>
                          <a:ea typeface="Open Sans"/>
                          <a:cs typeface="Open Sans"/>
                          <a:sym typeface="Open Sans"/>
                        </a:rPr>
                        <a:t>Direction</a:t>
                      </a:r>
                      <a:endParaRPr sz="1000" b="1" i="1">
                        <a:latin typeface="Open Sans"/>
                        <a:ea typeface="Open Sans"/>
                        <a:cs typeface="Open Sans"/>
                        <a:sym typeface="Open Sans"/>
                      </a:endParaRPr>
                    </a:p>
                  </a:txBody>
                  <a:tcPr marL="91425" marR="91425" marT="91425" marB="91425"/>
                </a:tc>
                <a:tc>
                  <a:txBody>
                    <a:bodyPr/>
                    <a:lstStyle/>
                    <a:p>
                      <a:pPr marL="0" marR="0" lvl="0" indent="0" algn="l" rtl="0">
                        <a:lnSpc>
                          <a:spcPct val="200000"/>
                        </a:lnSpc>
                        <a:spcBef>
                          <a:spcPts val="0"/>
                        </a:spcBef>
                        <a:spcAft>
                          <a:spcPts val="0"/>
                        </a:spcAft>
                        <a:buNone/>
                      </a:pPr>
                      <a:r>
                        <a:rPr lang="en" sz="1000" b="1" i="1">
                          <a:latin typeface="Open Sans"/>
                          <a:ea typeface="Open Sans"/>
                          <a:cs typeface="Open Sans"/>
                          <a:sym typeface="Open Sans"/>
                        </a:rPr>
                        <a:t>Input and Output</a:t>
                      </a:r>
                      <a:endParaRPr sz="1000" b="1" i="1">
                        <a:latin typeface="Open Sans"/>
                        <a:ea typeface="Open Sans"/>
                        <a:cs typeface="Open Sans"/>
                        <a:sym typeface="Open Sans"/>
                      </a:endParaRPr>
                    </a:p>
                  </a:txBody>
                  <a:tcPr marL="91425" marR="91425" marT="91425" marB="91425"/>
                </a:tc>
                <a:tc>
                  <a:txBody>
                    <a:bodyPr/>
                    <a:lstStyle/>
                    <a:p>
                      <a:pPr marL="0" marR="0" lvl="0" indent="0" algn="l" rtl="0">
                        <a:lnSpc>
                          <a:spcPct val="200000"/>
                        </a:lnSpc>
                        <a:spcBef>
                          <a:spcPts val="0"/>
                        </a:spcBef>
                        <a:spcAft>
                          <a:spcPts val="0"/>
                        </a:spcAft>
                        <a:buNone/>
                      </a:pPr>
                      <a:r>
                        <a:rPr lang="en" sz="1000" b="1" i="1">
                          <a:latin typeface="Open Sans"/>
                          <a:ea typeface="Open Sans"/>
                          <a:cs typeface="Open Sans"/>
                          <a:sym typeface="Open Sans"/>
                        </a:rPr>
                        <a:t>Mostly used in</a:t>
                      </a:r>
                      <a:endParaRPr sz="1000" b="1" i="1">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200000"/>
                        </a:lnSpc>
                        <a:spcBef>
                          <a:spcPts val="0"/>
                        </a:spcBef>
                        <a:spcAft>
                          <a:spcPts val="0"/>
                        </a:spcAft>
                        <a:buNone/>
                      </a:pPr>
                      <a:r>
                        <a:rPr lang="en" sz="1000">
                          <a:latin typeface="Open Sans"/>
                          <a:ea typeface="Open Sans"/>
                          <a:cs typeface="Open Sans"/>
                          <a:sym typeface="Open Sans"/>
                        </a:rPr>
                        <a:t>1D CNN</a:t>
                      </a:r>
                      <a:endParaRPr sz="1000">
                        <a:latin typeface="Open Sans"/>
                        <a:ea typeface="Open Sans"/>
                        <a:cs typeface="Open Sans"/>
                        <a:sym typeface="Open Sans"/>
                      </a:endParaRPr>
                    </a:p>
                  </a:txBody>
                  <a:tcPr marL="91425" marR="91425" marT="91425" marB="91425"/>
                </a:tc>
                <a:tc>
                  <a:txBody>
                    <a:bodyPr/>
                    <a:lstStyle/>
                    <a:p>
                      <a:pPr marL="0" marR="0" lvl="0" indent="0" algn="l" rtl="0">
                        <a:lnSpc>
                          <a:spcPct val="200000"/>
                        </a:lnSpc>
                        <a:spcBef>
                          <a:spcPts val="0"/>
                        </a:spcBef>
                        <a:spcAft>
                          <a:spcPts val="0"/>
                        </a:spcAft>
                        <a:buNone/>
                      </a:pPr>
                      <a:r>
                        <a:rPr lang="en" sz="1000">
                          <a:latin typeface="Open Sans"/>
                          <a:ea typeface="Open Sans"/>
                          <a:cs typeface="Open Sans"/>
                          <a:sym typeface="Open Sans"/>
                        </a:rPr>
                        <a:t>1 direction (e.g. top bottom)</a:t>
                      </a:r>
                      <a:endParaRPr sz="1000">
                        <a:latin typeface="Open Sans"/>
                        <a:ea typeface="Open Sans"/>
                        <a:cs typeface="Open Sans"/>
                        <a:sym typeface="Open Sans"/>
                      </a:endParaRPr>
                    </a:p>
                  </a:txBody>
                  <a:tcPr marL="91425" marR="91425" marT="91425" marB="91425"/>
                </a:tc>
                <a:tc>
                  <a:txBody>
                    <a:bodyPr/>
                    <a:lstStyle/>
                    <a:p>
                      <a:pPr marL="0" marR="0" lvl="0" indent="0" algn="l" rtl="0">
                        <a:lnSpc>
                          <a:spcPct val="200000"/>
                        </a:lnSpc>
                        <a:spcBef>
                          <a:spcPts val="0"/>
                        </a:spcBef>
                        <a:spcAft>
                          <a:spcPts val="0"/>
                        </a:spcAft>
                        <a:buNone/>
                      </a:pPr>
                      <a:r>
                        <a:rPr lang="en" sz="1000">
                          <a:latin typeface="Open Sans"/>
                          <a:ea typeface="Open Sans"/>
                          <a:cs typeface="Open Sans"/>
                          <a:sym typeface="Open Sans"/>
                        </a:rPr>
                        <a:t>2 dimensions (H, W)</a:t>
                      </a:r>
                      <a:endParaRPr sz="1000">
                        <a:latin typeface="Open Sans"/>
                        <a:ea typeface="Open Sans"/>
                        <a:cs typeface="Open Sans"/>
                        <a:sym typeface="Open Sans"/>
                      </a:endParaRPr>
                    </a:p>
                  </a:txBody>
                  <a:tcPr marL="91425" marR="91425" marT="91425" marB="91425"/>
                </a:tc>
                <a:tc>
                  <a:txBody>
                    <a:bodyPr/>
                    <a:lstStyle/>
                    <a:p>
                      <a:pPr marL="0" marR="0" lvl="0" indent="0" algn="l" rtl="0">
                        <a:lnSpc>
                          <a:spcPct val="200000"/>
                        </a:lnSpc>
                        <a:spcBef>
                          <a:spcPts val="0"/>
                        </a:spcBef>
                        <a:spcAft>
                          <a:spcPts val="0"/>
                        </a:spcAft>
                        <a:buNone/>
                      </a:pPr>
                      <a:r>
                        <a:rPr lang="en" sz="1000">
                          <a:latin typeface="Open Sans"/>
                          <a:ea typeface="Open Sans"/>
                          <a:cs typeface="Open Sans"/>
                          <a:sym typeface="Open Sans"/>
                        </a:rPr>
                        <a:t>Time-Series Data</a:t>
                      </a:r>
                      <a:endParaRPr sz="100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200000"/>
                        </a:lnSpc>
                        <a:spcBef>
                          <a:spcPts val="0"/>
                        </a:spcBef>
                        <a:spcAft>
                          <a:spcPts val="0"/>
                        </a:spcAft>
                        <a:buNone/>
                      </a:pPr>
                      <a:r>
                        <a:rPr lang="en" sz="1000">
                          <a:latin typeface="Open Sans"/>
                          <a:ea typeface="Open Sans"/>
                          <a:cs typeface="Open Sans"/>
                          <a:sym typeface="Open Sans"/>
                        </a:rPr>
                        <a:t>2D CNN</a:t>
                      </a:r>
                      <a:endParaRPr sz="1000">
                        <a:latin typeface="Open Sans"/>
                        <a:ea typeface="Open Sans"/>
                        <a:cs typeface="Open Sans"/>
                        <a:sym typeface="Open Sans"/>
                      </a:endParaRPr>
                    </a:p>
                  </a:txBody>
                  <a:tcPr marL="91425" marR="91425" marT="91425" marB="91425"/>
                </a:tc>
                <a:tc>
                  <a:txBody>
                    <a:bodyPr/>
                    <a:lstStyle/>
                    <a:p>
                      <a:pPr marL="0" marR="0" lvl="0" indent="0" algn="l" rtl="0">
                        <a:lnSpc>
                          <a:spcPct val="200000"/>
                        </a:lnSpc>
                        <a:spcBef>
                          <a:spcPts val="0"/>
                        </a:spcBef>
                        <a:spcAft>
                          <a:spcPts val="0"/>
                        </a:spcAft>
                        <a:buNone/>
                      </a:pPr>
                      <a:r>
                        <a:rPr lang="en" sz="1000">
                          <a:latin typeface="Open Sans"/>
                          <a:ea typeface="Open Sans"/>
                          <a:cs typeface="Open Sans"/>
                          <a:sym typeface="Open Sans"/>
                        </a:rPr>
                        <a:t>2 directions (h + w)</a:t>
                      </a:r>
                      <a:endParaRPr sz="1000">
                        <a:latin typeface="Open Sans"/>
                        <a:ea typeface="Open Sans"/>
                        <a:cs typeface="Open Sans"/>
                        <a:sym typeface="Open Sans"/>
                      </a:endParaRPr>
                    </a:p>
                  </a:txBody>
                  <a:tcPr marL="91425" marR="91425" marT="91425" marB="91425"/>
                </a:tc>
                <a:tc>
                  <a:txBody>
                    <a:bodyPr/>
                    <a:lstStyle/>
                    <a:p>
                      <a:pPr marL="0" marR="0" lvl="0" indent="0" algn="l" rtl="0">
                        <a:lnSpc>
                          <a:spcPct val="200000"/>
                        </a:lnSpc>
                        <a:spcBef>
                          <a:spcPts val="0"/>
                        </a:spcBef>
                        <a:spcAft>
                          <a:spcPts val="0"/>
                        </a:spcAft>
                        <a:buNone/>
                      </a:pPr>
                      <a:r>
                        <a:rPr lang="en" sz="1000">
                          <a:latin typeface="Open Sans"/>
                          <a:ea typeface="Open Sans"/>
                          <a:cs typeface="Open Sans"/>
                          <a:sym typeface="Open Sans"/>
                        </a:rPr>
                        <a:t>3 dimensions (H, W, D)</a:t>
                      </a:r>
                      <a:endParaRPr sz="1000">
                        <a:latin typeface="Open Sans"/>
                        <a:ea typeface="Open Sans"/>
                        <a:cs typeface="Open Sans"/>
                        <a:sym typeface="Open Sans"/>
                      </a:endParaRPr>
                    </a:p>
                  </a:txBody>
                  <a:tcPr marL="91425" marR="91425" marT="91425" marB="91425"/>
                </a:tc>
                <a:tc>
                  <a:txBody>
                    <a:bodyPr/>
                    <a:lstStyle/>
                    <a:p>
                      <a:pPr marL="0" marR="0" lvl="0" indent="0" algn="l" rtl="0">
                        <a:lnSpc>
                          <a:spcPct val="200000"/>
                        </a:lnSpc>
                        <a:spcBef>
                          <a:spcPts val="0"/>
                        </a:spcBef>
                        <a:spcAft>
                          <a:spcPts val="0"/>
                        </a:spcAft>
                        <a:buNone/>
                      </a:pPr>
                      <a:r>
                        <a:rPr lang="en" sz="1000">
                          <a:latin typeface="Open Sans"/>
                          <a:ea typeface="Open Sans"/>
                          <a:cs typeface="Open Sans"/>
                          <a:sym typeface="Open Sans"/>
                        </a:rPr>
                        <a:t>Image Data</a:t>
                      </a:r>
                      <a:endParaRPr sz="1000">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01"/>
          <p:cNvSpPr txBox="1">
            <a:spLocks noGrp="1"/>
          </p:cNvSpPr>
          <p:nvPr>
            <p:ph type="title"/>
          </p:nvPr>
        </p:nvSpPr>
        <p:spPr>
          <a:xfrm>
            <a:off x="311700" y="140225"/>
            <a:ext cx="3639000" cy="868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Conv1D, Conv2D</a:t>
            </a:r>
            <a:endParaRPr/>
          </a:p>
        </p:txBody>
      </p:sp>
      <p:sp>
        <p:nvSpPr>
          <p:cNvPr id="796" name="Google Shape;796;p10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82</a:t>
            </a:fld>
            <a:endParaRPr/>
          </a:p>
        </p:txBody>
      </p:sp>
      <p:sp>
        <p:nvSpPr>
          <p:cNvPr id="797" name="Google Shape;797;p101"/>
          <p:cNvSpPr txBox="1"/>
          <p:nvPr/>
        </p:nvSpPr>
        <p:spPr>
          <a:xfrm>
            <a:off x="595625" y="1009075"/>
            <a:ext cx="7897500" cy="38172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b="1" u="sng">
                <a:latin typeface="Open Sans"/>
                <a:ea typeface="Open Sans"/>
                <a:cs typeface="Open Sans"/>
                <a:sym typeface="Open Sans"/>
              </a:rPr>
              <a:t>Reshape Data sets</a:t>
            </a:r>
            <a:endParaRPr sz="1200" b="1" u="sng">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Keras Conv1D layer expects input shape in 3D as:</a:t>
            </a:r>
            <a:br>
              <a:rPr lang="en" sz="1200">
                <a:latin typeface="Open Sans"/>
                <a:ea typeface="Open Sans"/>
                <a:cs typeface="Open Sans"/>
                <a:sym typeface="Open Sans"/>
              </a:rPr>
            </a:br>
            <a:br>
              <a:rPr lang="en" sz="1200">
                <a:latin typeface="Open Sans"/>
                <a:ea typeface="Open Sans"/>
                <a:cs typeface="Open Sans"/>
                <a:sym typeface="Open Sans"/>
              </a:rPr>
            </a:br>
            <a:endParaRPr sz="1200" b="1" i="1">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However, in our exercise, our current data was in the shape of: </a:t>
            </a:r>
            <a:r>
              <a:rPr lang="en" sz="1200" b="1" i="1">
                <a:latin typeface="Open Sans"/>
                <a:ea typeface="Open Sans"/>
                <a:cs typeface="Open Sans"/>
                <a:sym typeface="Open Sans"/>
              </a:rPr>
              <a:t>(batch_size, features)</a:t>
            </a:r>
            <a:endParaRPr sz="1200" b="1" i="1">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So, in order to overcome this, we should reshape our data -</a:t>
            </a:r>
            <a:endParaRPr sz="1200">
              <a:latin typeface="Open Sans"/>
              <a:ea typeface="Open Sans"/>
              <a:cs typeface="Open Sans"/>
              <a:sym typeface="Open Sans"/>
            </a:endParaRPr>
          </a:p>
          <a:p>
            <a:pPr marL="914400" lvl="0" indent="0" algn="l" rtl="0">
              <a:lnSpc>
                <a:spcPct val="200000"/>
              </a:lnSpc>
              <a:spcBef>
                <a:spcPts val="0"/>
              </a:spcBef>
              <a:spcAft>
                <a:spcPts val="0"/>
              </a:spcAft>
              <a:buNone/>
            </a:pPr>
            <a:r>
              <a:rPr lang="en" sz="1000" i="1">
                <a:latin typeface="Open Sans"/>
                <a:ea typeface="Open Sans"/>
                <a:cs typeface="Open Sans"/>
                <a:sym typeface="Open Sans"/>
              </a:rPr>
              <a:t>sample_size = train_data.shape[0] # number of samples in train set // 404</a:t>
            </a:r>
            <a:endParaRPr sz="1000" i="1">
              <a:latin typeface="Open Sans"/>
              <a:ea typeface="Open Sans"/>
              <a:cs typeface="Open Sans"/>
              <a:sym typeface="Open Sans"/>
            </a:endParaRPr>
          </a:p>
          <a:p>
            <a:pPr marL="914400" lvl="0" indent="0" algn="l" rtl="0">
              <a:lnSpc>
                <a:spcPct val="200000"/>
              </a:lnSpc>
              <a:spcBef>
                <a:spcPts val="0"/>
              </a:spcBef>
              <a:spcAft>
                <a:spcPts val="0"/>
              </a:spcAft>
              <a:buNone/>
            </a:pPr>
            <a:r>
              <a:rPr lang="en" sz="1000" i="1">
                <a:latin typeface="Open Sans"/>
                <a:ea typeface="Open Sans"/>
                <a:cs typeface="Open Sans"/>
                <a:sym typeface="Open Sans"/>
              </a:rPr>
              <a:t>attributes  = train_data.shape[1] # number of features in train set // 13 columns / data attributes</a:t>
            </a:r>
            <a:endParaRPr sz="1000" i="1">
              <a:latin typeface="Open Sans"/>
              <a:ea typeface="Open Sans"/>
              <a:cs typeface="Open Sans"/>
              <a:sym typeface="Open Sans"/>
            </a:endParaRPr>
          </a:p>
          <a:p>
            <a:pPr marL="914400" lvl="0" indent="0" algn="l" rtl="0">
              <a:lnSpc>
                <a:spcPct val="200000"/>
              </a:lnSpc>
              <a:spcBef>
                <a:spcPts val="0"/>
              </a:spcBef>
              <a:spcAft>
                <a:spcPts val="0"/>
              </a:spcAft>
              <a:buNone/>
            </a:pPr>
            <a:r>
              <a:rPr lang="en" sz="1000" i="1">
                <a:latin typeface="Open Sans"/>
                <a:ea typeface="Open Sans"/>
                <a:cs typeface="Open Sans"/>
                <a:sym typeface="Open Sans"/>
              </a:rPr>
              <a:t>input_dimension = 1               # each feature is represented by 1 number // 1</a:t>
            </a:r>
            <a:endParaRPr sz="1000" i="1">
              <a:latin typeface="Open Sans"/>
              <a:ea typeface="Open Sans"/>
              <a:cs typeface="Open Sans"/>
              <a:sym typeface="Open Sans"/>
            </a:endParaRPr>
          </a:p>
          <a:p>
            <a:pPr marL="914400" lvl="0" indent="0" algn="l" rtl="0">
              <a:lnSpc>
                <a:spcPct val="200000"/>
              </a:lnSpc>
              <a:spcBef>
                <a:spcPts val="0"/>
              </a:spcBef>
              <a:spcAft>
                <a:spcPts val="0"/>
              </a:spcAft>
              <a:buNone/>
            </a:pPr>
            <a:r>
              <a:rPr lang="en" sz="1000" i="1">
                <a:latin typeface="Open Sans"/>
                <a:ea typeface="Open Sans"/>
                <a:cs typeface="Open Sans"/>
                <a:sym typeface="Open Sans"/>
              </a:rPr>
              <a:t>train_data_reshaped = train_data.reshape(sample_size, attributes, input_dimension) // (404, 13, 1)</a:t>
            </a:r>
            <a:endParaRPr sz="1000" i="1">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p:txBody>
      </p:sp>
      <p:pic>
        <p:nvPicPr>
          <p:cNvPr id="798" name="Google Shape;798;p101"/>
          <p:cNvPicPr preferRelativeResize="0"/>
          <p:nvPr/>
        </p:nvPicPr>
        <p:blipFill>
          <a:blip r:embed="rId3">
            <a:alphaModFix/>
          </a:blip>
          <a:stretch>
            <a:fillRect/>
          </a:stretch>
        </p:blipFill>
        <p:spPr>
          <a:xfrm>
            <a:off x="1638875" y="1780600"/>
            <a:ext cx="4171950" cy="609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02"/>
          <p:cNvSpPr txBox="1">
            <a:spLocks noGrp="1"/>
          </p:cNvSpPr>
          <p:nvPr>
            <p:ph type="title"/>
          </p:nvPr>
        </p:nvSpPr>
        <p:spPr>
          <a:xfrm>
            <a:off x="311700" y="140225"/>
            <a:ext cx="36879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(ML)</a:t>
            </a:r>
            <a:endParaRPr/>
          </a:p>
        </p:txBody>
      </p:sp>
      <p:sp>
        <p:nvSpPr>
          <p:cNvPr id="804" name="Google Shape;804;p102"/>
          <p:cNvSpPr txBox="1"/>
          <p:nvPr/>
        </p:nvSpPr>
        <p:spPr>
          <a:xfrm>
            <a:off x="80080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805" name="Google Shape;805;p102"/>
          <p:cNvSpPr txBox="1"/>
          <p:nvPr/>
        </p:nvSpPr>
        <p:spPr>
          <a:xfrm>
            <a:off x="259850" y="1009075"/>
            <a:ext cx="8498700" cy="1847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Why do we need regularization?</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Our goal is to “punish” our model, so eventually he won’t do “too good” on the data.</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This “too good” phenomena is also known as </a:t>
            </a:r>
            <a:r>
              <a:rPr lang="en" sz="1200" b="1">
                <a:latin typeface="Open Sans"/>
                <a:ea typeface="Open Sans"/>
                <a:cs typeface="Open Sans"/>
                <a:sym typeface="Open Sans"/>
              </a:rPr>
              <a:t>overfitting</a:t>
            </a:r>
            <a:r>
              <a:rPr lang="en" sz="1200">
                <a:latin typeface="Open Sans"/>
                <a:ea typeface="Open Sans"/>
                <a:cs typeface="Open Sans"/>
                <a:sym typeface="Open Sans"/>
              </a:rPr>
              <a:t>.</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In a word - overfitting is knowing pretty well the training data, but know nothing when it comes to new, unseen data.</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this technique discourages learning a more complex or flexible </a:t>
            </a:r>
            <a:r>
              <a:rPr lang="en" sz="1200" b="1">
                <a:latin typeface="Open Sans"/>
                <a:ea typeface="Open Sans"/>
                <a:cs typeface="Open Sans"/>
                <a:sym typeface="Open Sans"/>
              </a:rPr>
              <a:t>model</a:t>
            </a:r>
            <a:r>
              <a:rPr lang="en" sz="1200">
                <a:latin typeface="Open Sans"/>
                <a:ea typeface="Open Sans"/>
                <a:cs typeface="Open Sans"/>
                <a:sym typeface="Open Sans"/>
              </a:rPr>
              <a:t>.</a:t>
            </a:r>
            <a:endParaRPr sz="1200">
              <a:latin typeface="Open Sans"/>
              <a:ea typeface="Open Sans"/>
              <a:cs typeface="Open Sans"/>
              <a:sym typeface="Open Sans"/>
            </a:endParaRPr>
          </a:p>
        </p:txBody>
      </p:sp>
      <p:pic>
        <p:nvPicPr>
          <p:cNvPr id="806" name="Google Shape;806;p102"/>
          <p:cNvPicPr preferRelativeResize="0"/>
          <p:nvPr/>
        </p:nvPicPr>
        <p:blipFill>
          <a:blip r:embed="rId4">
            <a:alphaModFix/>
          </a:blip>
          <a:stretch>
            <a:fillRect/>
          </a:stretch>
        </p:blipFill>
        <p:spPr>
          <a:xfrm>
            <a:off x="1718725" y="3102371"/>
            <a:ext cx="4624201" cy="1367350"/>
          </a:xfrm>
          <a:prstGeom prst="rect">
            <a:avLst/>
          </a:prstGeom>
          <a:noFill/>
          <a:ln>
            <a:noFill/>
          </a:ln>
        </p:spPr>
      </p:pic>
      <p:sp>
        <p:nvSpPr>
          <p:cNvPr id="807" name="Google Shape;807;p102"/>
          <p:cNvSpPr txBox="1"/>
          <p:nvPr/>
        </p:nvSpPr>
        <p:spPr>
          <a:xfrm>
            <a:off x="2067300" y="4509950"/>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t>Where λ is regularization power</a:t>
            </a:r>
            <a:endParaRPr sz="1200"/>
          </a:p>
        </p:txBody>
      </p:sp>
      <p:sp>
        <p:nvSpPr>
          <p:cNvPr id="808" name="Google Shape;808;p10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6"/>
                                        </p:tgtEl>
                                        <p:attrNameLst>
                                          <p:attrName>style.visibility</p:attrName>
                                        </p:attrNameLst>
                                      </p:cBhvr>
                                      <p:to>
                                        <p:strVal val="visible"/>
                                      </p:to>
                                    </p:set>
                                    <p:animEffect transition="in" filter="fade">
                                      <p:cBhvr>
                                        <p:cTn id="7" dur="1000"/>
                                        <p:tgtEl>
                                          <p:spTgt spid="806"/>
                                        </p:tgtEl>
                                      </p:cBhvr>
                                    </p:animEffect>
                                  </p:childTnLst>
                                </p:cTn>
                              </p:par>
                              <p:par>
                                <p:cTn id="8" presetID="10" presetClass="entr" presetSubtype="0" fill="hold" nodeType="withEffect">
                                  <p:stCondLst>
                                    <p:cond delay="0"/>
                                  </p:stCondLst>
                                  <p:childTnLst>
                                    <p:set>
                                      <p:cBhvr>
                                        <p:cTn id="9" dur="1" fill="hold">
                                          <p:stCondLst>
                                            <p:cond delay="0"/>
                                          </p:stCondLst>
                                        </p:cTn>
                                        <p:tgtEl>
                                          <p:spTgt spid="807"/>
                                        </p:tgtEl>
                                        <p:attrNameLst>
                                          <p:attrName>style.visibility</p:attrName>
                                        </p:attrNameLst>
                                      </p:cBhvr>
                                      <p:to>
                                        <p:strVal val="visible"/>
                                      </p:to>
                                    </p:set>
                                    <p:animEffect transition="in" filter="fade">
                                      <p:cBhvr>
                                        <p:cTn id="10" dur="1000"/>
                                        <p:tgtEl>
                                          <p:spTgt spid="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Google Shape;813;p103"/>
          <p:cNvSpPr txBox="1">
            <a:spLocks noGrp="1"/>
          </p:cNvSpPr>
          <p:nvPr>
            <p:ph type="title"/>
          </p:nvPr>
        </p:nvSpPr>
        <p:spPr>
          <a:xfrm>
            <a:off x="311700" y="140225"/>
            <a:ext cx="28068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a:t>
            </a:r>
            <a:endParaRPr/>
          </a:p>
        </p:txBody>
      </p:sp>
      <p:sp>
        <p:nvSpPr>
          <p:cNvPr id="814" name="Google Shape;814;p103"/>
          <p:cNvSpPr txBox="1"/>
          <p:nvPr/>
        </p:nvSpPr>
        <p:spPr>
          <a:xfrm>
            <a:off x="80080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pic>
        <p:nvPicPr>
          <p:cNvPr id="815" name="Google Shape;815;p103"/>
          <p:cNvPicPr preferRelativeResize="0"/>
          <p:nvPr/>
        </p:nvPicPr>
        <p:blipFill>
          <a:blip r:embed="rId4">
            <a:alphaModFix/>
          </a:blip>
          <a:stretch>
            <a:fillRect/>
          </a:stretch>
        </p:blipFill>
        <p:spPr>
          <a:xfrm>
            <a:off x="942625" y="1105500"/>
            <a:ext cx="6686550" cy="1905000"/>
          </a:xfrm>
          <a:prstGeom prst="rect">
            <a:avLst/>
          </a:prstGeom>
          <a:noFill/>
          <a:ln>
            <a:noFill/>
          </a:ln>
        </p:spPr>
      </p:pic>
      <p:sp>
        <p:nvSpPr>
          <p:cNvPr id="816" name="Google Shape;816;p10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1000"/>
                                        <p:tgtEl>
                                          <p:spTgt spid="8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04"/>
          <p:cNvSpPr txBox="1">
            <a:spLocks noGrp="1"/>
          </p:cNvSpPr>
          <p:nvPr>
            <p:ph type="title"/>
          </p:nvPr>
        </p:nvSpPr>
        <p:spPr>
          <a:xfrm>
            <a:off x="311700" y="140225"/>
            <a:ext cx="28068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a:t>
            </a:r>
            <a:endParaRPr/>
          </a:p>
        </p:txBody>
      </p:sp>
      <p:sp>
        <p:nvSpPr>
          <p:cNvPr id="822" name="Google Shape;822;p104"/>
          <p:cNvSpPr txBox="1"/>
          <p:nvPr/>
        </p:nvSpPr>
        <p:spPr>
          <a:xfrm>
            <a:off x="80842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pic>
        <p:nvPicPr>
          <p:cNvPr id="823" name="Google Shape;823;p104"/>
          <p:cNvPicPr preferRelativeResize="0"/>
          <p:nvPr/>
        </p:nvPicPr>
        <p:blipFill>
          <a:blip r:embed="rId4">
            <a:alphaModFix/>
          </a:blip>
          <a:stretch>
            <a:fillRect/>
          </a:stretch>
        </p:blipFill>
        <p:spPr>
          <a:xfrm>
            <a:off x="2836325" y="2223525"/>
            <a:ext cx="3619500" cy="2790025"/>
          </a:xfrm>
          <a:prstGeom prst="rect">
            <a:avLst/>
          </a:prstGeom>
          <a:noFill/>
          <a:ln>
            <a:noFill/>
          </a:ln>
        </p:spPr>
      </p:pic>
      <p:sp>
        <p:nvSpPr>
          <p:cNvPr id="824" name="Google Shape;824;p104"/>
          <p:cNvSpPr txBox="1"/>
          <p:nvPr/>
        </p:nvSpPr>
        <p:spPr>
          <a:xfrm>
            <a:off x="388050" y="984950"/>
            <a:ext cx="8304300" cy="1069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150">
                <a:solidFill>
                  <a:srgbClr val="111111"/>
                </a:solidFill>
                <a:highlight>
                  <a:srgbClr val="FFFFFF"/>
                </a:highlight>
                <a:latin typeface="Open Sans"/>
                <a:ea typeface="Open Sans"/>
                <a:cs typeface="Open Sans"/>
                <a:sym typeface="Open Sans"/>
              </a:rPr>
              <a:t>while going towards the right, the complexity of the model increases such that the training error reduces but the testing error doesn’t.</a:t>
            </a:r>
            <a:endParaRPr sz="1150">
              <a:solidFill>
                <a:srgbClr val="111111"/>
              </a:solidFill>
              <a:highlight>
                <a:srgbClr val="FFFFFF"/>
              </a:highlight>
              <a:latin typeface="Open Sans"/>
              <a:ea typeface="Open Sans"/>
              <a:cs typeface="Open Sans"/>
              <a:sym typeface="Open Sans"/>
            </a:endParaRPr>
          </a:p>
          <a:p>
            <a:pPr marL="0" lvl="0" indent="0" algn="l" rtl="0">
              <a:spcBef>
                <a:spcPts val="0"/>
              </a:spcBef>
              <a:spcAft>
                <a:spcPts val="0"/>
              </a:spcAft>
              <a:buNone/>
            </a:pPr>
            <a:br>
              <a:rPr lang="en" sz="1150">
                <a:solidFill>
                  <a:srgbClr val="111111"/>
                </a:solidFill>
                <a:highlight>
                  <a:srgbClr val="FFFFFF"/>
                </a:highlight>
                <a:latin typeface="Open Sans"/>
                <a:ea typeface="Open Sans"/>
                <a:cs typeface="Open Sans"/>
                <a:sym typeface="Open Sans"/>
              </a:rPr>
            </a:br>
            <a:r>
              <a:rPr lang="en" sz="1150">
                <a:solidFill>
                  <a:srgbClr val="111111"/>
                </a:solidFill>
                <a:highlight>
                  <a:srgbClr val="FFFFFF"/>
                </a:highlight>
                <a:latin typeface="Open Sans"/>
                <a:ea typeface="Open Sans"/>
                <a:cs typeface="Open Sans"/>
                <a:sym typeface="Open Sans"/>
              </a:rPr>
              <a:t>A more complex model (more neurons, layers, depth, …) usually will get you to a lower error on the training set, however that’s not 100% the case on the test set</a:t>
            </a:r>
            <a:endParaRPr sz="1150">
              <a:solidFill>
                <a:srgbClr val="111111"/>
              </a:solidFill>
              <a:highlight>
                <a:srgbClr val="FFFFFF"/>
              </a:highlight>
              <a:latin typeface="Open Sans"/>
              <a:ea typeface="Open Sans"/>
              <a:cs typeface="Open Sans"/>
              <a:sym typeface="Open Sans"/>
            </a:endParaRPr>
          </a:p>
        </p:txBody>
      </p:sp>
      <p:sp>
        <p:nvSpPr>
          <p:cNvPr id="825" name="Google Shape;825;p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3"/>
                                        </p:tgtEl>
                                        <p:attrNameLst>
                                          <p:attrName>style.visibility</p:attrName>
                                        </p:attrNameLst>
                                      </p:cBhvr>
                                      <p:to>
                                        <p:strVal val="visible"/>
                                      </p:to>
                                    </p:set>
                                    <p:animEffect transition="in" filter="fade">
                                      <p:cBhvr>
                                        <p:cTn id="7" dur="1000"/>
                                        <p:tgtEl>
                                          <p:spTgt spid="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29"/>
        <p:cNvGrpSpPr/>
        <p:nvPr/>
      </p:nvGrpSpPr>
      <p:grpSpPr>
        <a:xfrm>
          <a:off x="0" y="0"/>
          <a:ext cx="0" cy="0"/>
          <a:chOff x="0" y="0"/>
          <a:chExt cx="0" cy="0"/>
        </a:xfrm>
      </p:grpSpPr>
      <p:sp>
        <p:nvSpPr>
          <p:cNvPr id="830" name="Google Shape;830;p105"/>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main types in DL</a:t>
            </a:r>
            <a:endParaRPr/>
          </a:p>
        </p:txBody>
      </p:sp>
      <p:sp>
        <p:nvSpPr>
          <p:cNvPr id="831" name="Google Shape;831;p105"/>
          <p:cNvSpPr txBox="1"/>
          <p:nvPr/>
        </p:nvSpPr>
        <p:spPr>
          <a:xfrm>
            <a:off x="80080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832" name="Google Shape;832;p105"/>
          <p:cNvSpPr txBox="1"/>
          <p:nvPr/>
        </p:nvSpPr>
        <p:spPr>
          <a:xfrm>
            <a:off x="259850" y="1009075"/>
            <a:ext cx="5949000" cy="22164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There are several types of regularization in DL. Let’s go over the main ones -</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L1 Regularization</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L2 Regularization</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Dropout</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Data Augmentation</a:t>
            </a:r>
            <a:endParaRPr sz="1200">
              <a:latin typeface="Open Sans"/>
              <a:ea typeface="Open Sans"/>
              <a:cs typeface="Open Sans"/>
              <a:sym typeface="Open Sans"/>
            </a:endParaRPr>
          </a:p>
          <a:p>
            <a:pPr marL="457200" lvl="0" indent="-304800" algn="l" rtl="0">
              <a:lnSpc>
                <a:spcPct val="200000"/>
              </a:lnSpc>
              <a:spcBef>
                <a:spcPts val="0"/>
              </a:spcBef>
              <a:spcAft>
                <a:spcPts val="0"/>
              </a:spcAft>
              <a:buSzPts val="1200"/>
              <a:buFont typeface="Open Sans"/>
              <a:buChar char="●"/>
            </a:pPr>
            <a:r>
              <a:rPr lang="en" sz="1200">
                <a:latin typeface="Open Sans"/>
                <a:ea typeface="Open Sans"/>
                <a:cs typeface="Open Sans"/>
                <a:sym typeface="Open Sans"/>
              </a:rPr>
              <a:t>Early Stopping</a:t>
            </a:r>
            <a:endParaRPr sz="1200">
              <a:latin typeface="Open Sans"/>
              <a:ea typeface="Open Sans"/>
              <a:cs typeface="Open Sans"/>
              <a:sym typeface="Open Sans"/>
            </a:endParaRPr>
          </a:p>
        </p:txBody>
      </p:sp>
      <p:sp>
        <p:nvSpPr>
          <p:cNvPr id="833" name="Google Shape;833;p105"/>
          <p:cNvSpPr txBox="1"/>
          <p:nvPr/>
        </p:nvSpPr>
        <p:spPr>
          <a:xfrm>
            <a:off x="2274800" y="1545175"/>
            <a:ext cx="15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FF"/>
                </a:solidFill>
                <a:latin typeface="Open Sans"/>
                <a:ea typeface="Open Sans"/>
                <a:cs typeface="Open Sans"/>
                <a:sym typeface="Open Sans"/>
              </a:rPr>
              <a:t>Most common</a:t>
            </a:r>
            <a:endParaRPr b="1">
              <a:solidFill>
                <a:srgbClr val="0000FF"/>
              </a:solidFill>
              <a:latin typeface="Open Sans"/>
              <a:ea typeface="Open Sans"/>
              <a:cs typeface="Open Sans"/>
              <a:sym typeface="Open Sans"/>
            </a:endParaRPr>
          </a:p>
        </p:txBody>
      </p:sp>
      <p:sp>
        <p:nvSpPr>
          <p:cNvPr id="834" name="Google Shape;834;p10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06"/>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L1 Regularization</a:t>
            </a:r>
            <a:endParaRPr/>
          </a:p>
        </p:txBody>
      </p:sp>
      <p:sp>
        <p:nvSpPr>
          <p:cNvPr id="840" name="Google Shape;840;p106"/>
          <p:cNvSpPr txBox="1"/>
          <p:nvPr/>
        </p:nvSpPr>
        <p:spPr>
          <a:xfrm>
            <a:off x="82366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841" name="Google Shape;841;p106"/>
          <p:cNvSpPr txBox="1"/>
          <p:nvPr/>
        </p:nvSpPr>
        <p:spPr>
          <a:xfrm>
            <a:off x="259850" y="1009075"/>
            <a:ext cx="5949000" cy="1847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u="sng">
                <a:latin typeface="Open Sans"/>
                <a:ea typeface="Open Sans"/>
                <a:cs typeface="Open Sans"/>
                <a:sym typeface="Open Sans"/>
              </a:rPr>
              <a:t>L1 Regularization - also known as “Lasso Regression”</a:t>
            </a:r>
            <a:endParaRPr sz="1200" u="sng">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Lasso Regression (Least Absolute Shrinkage and Selection Operator) adds “absolute value of magnitude” of coefficient as penalty term to the loss function.</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In mathematical notations, this means that:</a:t>
            </a: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p:txBody>
      </p:sp>
      <p:pic>
        <p:nvPicPr>
          <p:cNvPr id="842" name="Google Shape;842;p106"/>
          <p:cNvPicPr preferRelativeResize="0"/>
          <p:nvPr/>
        </p:nvPicPr>
        <p:blipFill>
          <a:blip r:embed="rId4">
            <a:alphaModFix/>
          </a:blip>
          <a:stretch>
            <a:fillRect/>
          </a:stretch>
        </p:blipFill>
        <p:spPr>
          <a:xfrm>
            <a:off x="984950" y="2811025"/>
            <a:ext cx="2362200" cy="676275"/>
          </a:xfrm>
          <a:prstGeom prst="rect">
            <a:avLst/>
          </a:prstGeom>
          <a:noFill/>
          <a:ln>
            <a:noFill/>
          </a:ln>
        </p:spPr>
      </p:pic>
      <p:sp>
        <p:nvSpPr>
          <p:cNvPr id="843" name="Google Shape;843;p10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07"/>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L2 Regularization</a:t>
            </a:r>
            <a:endParaRPr/>
          </a:p>
        </p:txBody>
      </p:sp>
      <p:sp>
        <p:nvSpPr>
          <p:cNvPr id="849" name="Google Shape;849;p107"/>
          <p:cNvSpPr txBox="1"/>
          <p:nvPr/>
        </p:nvSpPr>
        <p:spPr>
          <a:xfrm>
            <a:off x="82366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850" name="Google Shape;850;p107"/>
          <p:cNvSpPr txBox="1"/>
          <p:nvPr/>
        </p:nvSpPr>
        <p:spPr>
          <a:xfrm>
            <a:off x="259850" y="1009075"/>
            <a:ext cx="5949000" cy="1847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u="sng">
                <a:latin typeface="Open Sans"/>
                <a:ea typeface="Open Sans"/>
                <a:cs typeface="Open Sans"/>
                <a:sym typeface="Open Sans"/>
              </a:rPr>
              <a:t>L2 Regularization - also known as “Ridge Regression”</a:t>
            </a:r>
            <a:endParaRPr sz="1200" u="sng">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Ridge regression adds “squared magnitude” of coefficient as penalty term to the loss function. Here the highlighted part represents L2 regularization element.</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In mathematical notations, this means that:</a:t>
            </a: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p:txBody>
      </p:sp>
      <p:pic>
        <p:nvPicPr>
          <p:cNvPr id="851" name="Google Shape;851;p107"/>
          <p:cNvPicPr preferRelativeResize="0"/>
          <p:nvPr/>
        </p:nvPicPr>
        <p:blipFill>
          <a:blip r:embed="rId4">
            <a:alphaModFix/>
          </a:blip>
          <a:stretch>
            <a:fillRect/>
          </a:stretch>
        </p:blipFill>
        <p:spPr>
          <a:xfrm>
            <a:off x="1415350" y="2775750"/>
            <a:ext cx="2219325" cy="561975"/>
          </a:xfrm>
          <a:prstGeom prst="rect">
            <a:avLst/>
          </a:prstGeom>
          <a:noFill/>
          <a:ln>
            <a:noFill/>
          </a:ln>
        </p:spPr>
      </p:pic>
      <p:sp>
        <p:nvSpPr>
          <p:cNvPr id="852" name="Google Shape;852;p107"/>
          <p:cNvSpPr txBox="1"/>
          <p:nvPr/>
        </p:nvSpPr>
        <p:spPr>
          <a:xfrm>
            <a:off x="4325050" y="2329400"/>
            <a:ext cx="39807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333333"/>
                </a:solidFill>
                <a:highlight>
                  <a:srgbClr val="F5F5F5"/>
                </a:highlight>
                <a:latin typeface="Courier New"/>
                <a:ea typeface="Courier New"/>
                <a:cs typeface="Courier New"/>
                <a:sym typeface="Courier New"/>
              </a:rPr>
              <a:t>from</a:t>
            </a:r>
            <a:r>
              <a:rPr lang="en" sz="1000">
                <a:solidFill>
                  <a:srgbClr val="333333"/>
                </a:solidFill>
                <a:highlight>
                  <a:srgbClr val="F5F5F5"/>
                </a:highlight>
                <a:latin typeface="Courier New"/>
                <a:ea typeface="Courier New"/>
                <a:cs typeface="Courier New"/>
                <a:sym typeface="Courier New"/>
              </a:rPr>
              <a:t> keras </a:t>
            </a:r>
            <a:r>
              <a:rPr lang="en" sz="1000" b="1">
                <a:solidFill>
                  <a:srgbClr val="333333"/>
                </a:solidFill>
                <a:highlight>
                  <a:srgbClr val="F5F5F5"/>
                </a:highlight>
                <a:latin typeface="Courier New"/>
                <a:ea typeface="Courier New"/>
                <a:cs typeface="Courier New"/>
                <a:sym typeface="Courier New"/>
              </a:rPr>
              <a:t>import</a:t>
            </a:r>
            <a:r>
              <a:rPr lang="en" sz="1000">
                <a:solidFill>
                  <a:srgbClr val="333333"/>
                </a:solidFill>
                <a:highlight>
                  <a:srgbClr val="F5F5F5"/>
                </a:highlight>
                <a:latin typeface="Courier New"/>
                <a:ea typeface="Courier New"/>
                <a:cs typeface="Courier New"/>
                <a:sym typeface="Courier New"/>
              </a:rPr>
              <a:t> regularizers</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model.add(Dense(64, input_dim=64,</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               kernel_regularizer=regularizers.l2(0.01)</a:t>
            </a:r>
            <a:endParaRPr sz="1000">
              <a:solidFill>
                <a:srgbClr val="333333"/>
              </a:solidFill>
              <a:highlight>
                <a:srgbClr val="F5F5F5"/>
              </a:highlight>
              <a:latin typeface="Courier New"/>
              <a:ea typeface="Courier New"/>
              <a:cs typeface="Courier New"/>
              <a:sym typeface="Courier New"/>
            </a:endParaRPr>
          </a:p>
        </p:txBody>
      </p:sp>
      <p:sp>
        <p:nvSpPr>
          <p:cNvPr id="853" name="Google Shape;853;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88</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08"/>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Dropout</a:t>
            </a:r>
            <a:endParaRPr/>
          </a:p>
        </p:txBody>
      </p:sp>
      <p:sp>
        <p:nvSpPr>
          <p:cNvPr id="859" name="Google Shape;859;p108"/>
          <p:cNvSpPr txBox="1"/>
          <p:nvPr/>
        </p:nvSpPr>
        <p:spPr>
          <a:xfrm>
            <a:off x="82366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860" name="Google Shape;860;p108"/>
          <p:cNvSpPr txBox="1"/>
          <p:nvPr/>
        </p:nvSpPr>
        <p:spPr>
          <a:xfrm>
            <a:off x="259850" y="1009075"/>
            <a:ext cx="6852300" cy="1477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u="sng">
                <a:latin typeface="Open Sans"/>
                <a:ea typeface="Open Sans"/>
                <a:cs typeface="Open Sans"/>
                <a:sym typeface="Open Sans"/>
              </a:rPr>
              <a:t>Dropout Technique - one of the most interesting techniques in DL</a:t>
            </a:r>
            <a:endParaRPr sz="1200" u="sng">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Dropout produces very good results and is widely used in Deep Learning models.</a:t>
            </a: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p:txBody>
      </p:sp>
      <p:pic>
        <p:nvPicPr>
          <p:cNvPr id="861" name="Google Shape;861;p108"/>
          <p:cNvPicPr preferRelativeResize="0"/>
          <p:nvPr/>
        </p:nvPicPr>
        <p:blipFill>
          <a:blip r:embed="rId4">
            <a:alphaModFix/>
          </a:blip>
          <a:stretch>
            <a:fillRect/>
          </a:stretch>
        </p:blipFill>
        <p:spPr>
          <a:xfrm>
            <a:off x="311700" y="1989850"/>
            <a:ext cx="2469731" cy="2352125"/>
          </a:xfrm>
          <a:prstGeom prst="rect">
            <a:avLst/>
          </a:prstGeom>
          <a:noFill/>
          <a:ln>
            <a:noFill/>
          </a:ln>
        </p:spPr>
      </p:pic>
      <p:cxnSp>
        <p:nvCxnSpPr>
          <p:cNvPr id="862" name="Google Shape;862;p108"/>
          <p:cNvCxnSpPr/>
          <p:nvPr/>
        </p:nvCxnSpPr>
        <p:spPr>
          <a:xfrm rot="10800000" flipH="1">
            <a:off x="3189100" y="3111650"/>
            <a:ext cx="1735800" cy="6900"/>
          </a:xfrm>
          <a:prstGeom prst="straightConnector1">
            <a:avLst/>
          </a:prstGeom>
          <a:noFill/>
          <a:ln w="9525" cap="flat" cmpd="sng">
            <a:solidFill>
              <a:schemeClr val="dk2"/>
            </a:solidFill>
            <a:prstDash val="solid"/>
            <a:round/>
            <a:headEnd type="none" w="med" len="med"/>
            <a:tailEnd type="triangle" w="med" len="med"/>
          </a:ln>
        </p:spPr>
      </p:cxnSp>
      <p:pic>
        <p:nvPicPr>
          <p:cNvPr id="863" name="Google Shape;863;p108"/>
          <p:cNvPicPr preferRelativeResize="0"/>
          <p:nvPr/>
        </p:nvPicPr>
        <p:blipFill>
          <a:blip r:embed="rId5">
            <a:alphaModFix/>
          </a:blip>
          <a:stretch>
            <a:fillRect/>
          </a:stretch>
        </p:blipFill>
        <p:spPr>
          <a:xfrm>
            <a:off x="5701825" y="2074525"/>
            <a:ext cx="2534814" cy="2352125"/>
          </a:xfrm>
          <a:prstGeom prst="rect">
            <a:avLst/>
          </a:prstGeom>
          <a:noFill/>
          <a:ln>
            <a:noFill/>
          </a:ln>
        </p:spPr>
      </p:pic>
      <p:sp>
        <p:nvSpPr>
          <p:cNvPr id="864" name="Google Shape;864;p10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1"/>
                                        </p:tgtEl>
                                        <p:attrNameLst>
                                          <p:attrName>style.visibility</p:attrName>
                                        </p:attrNameLst>
                                      </p:cBhvr>
                                      <p:to>
                                        <p:strVal val="visible"/>
                                      </p:to>
                                    </p:set>
                                    <p:animEffect transition="in" filter="fade">
                                      <p:cBhvr>
                                        <p:cTn id="7" dur="1000"/>
                                        <p:tgtEl>
                                          <p:spTgt spid="8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2"/>
                                        </p:tgtEl>
                                        <p:attrNameLst>
                                          <p:attrName>style.visibility</p:attrName>
                                        </p:attrNameLst>
                                      </p:cBhvr>
                                      <p:to>
                                        <p:strVal val="visible"/>
                                      </p:to>
                                    </p:set>
                                    <p:animEffect transition="in" filter="fade">
                                      <p:cBhvr>
                                        <p:cTn id="12" dur="1000"/>
                                        <p:tgtEl>
                                          <p:spTgt spid="8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3"/>
                                        </p:tgtEl>
                                        <p:attrNameLst>
                                          <p:attrName>style.visibility</p:attrName>
                                        </p:attrNameLst>
                                      </p:cBhvr>
                                      <p:to>
                                        <p:strVal val="visible"/>
                                      </p:to>
                                    </p:set>
                                    <p:animEffect transition="in" filter="fade">
                                      <p:cBhvr>
                                        <p:cTn id="17" dur="1000"/>
                                        <p:tgtEl>
                                          <p:spTgt spid="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title"/>
          </p:nvPr>
        </p:nvSpPr>
        <p:spPr>
          <a:xfrm>
            <a:off x="311700" y="445025"/>
            <a:ext cx="3661500"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Class Ex. 1</a:t>
            </a:r>
            <a:endParaRPr/>
          </a:p>
        </p:txBody>
      </p:sp>
      <p:sp>
        <p:nvSpPr>
          <p:cNvPr id="175" name="Google Shape;175;p27"/>
          <p:cNvSpPr txBox="1"/>
          <p:nvPr/>
        </p:nvSpPr>
        <p:spPr>
          <a:xfrm>
            <a:off x="540525" y="1054950"/>
            <a:ext cx="75396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Open Sans"/>
                <a:ea typeface="Open Sans"/>
                <a:cs typeface="Open Sans"/>
                <a:sym typeface="Open Sans"/>
              </a:rPr>
              <a:t>Let’s practice coding in NumPy!</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The goal is as follows: </a:t>
            </a: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Code a neuron which will implement the above, and will try out the relevant Activation Functions we’ve been going through</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Folder Name: </a:t>
            </a:r>
            <a:r>
              <a:rPr lang="en" b="1" i="1" dirty="0">
                <a:latin typeface="Open Sans"/>
                <a:ea typeface="Open Sans"/>
                <a:cs typeface="Open Sans"/>
                <a:sym typeface="Open Sans"/>
              </a:rPr>
              <a:t>Deep Learning</a:t>
            </a:r>
            <a:endParaRPr b="1" i="1"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Notebook Name: </a:t>
            </a:r>
            <a:r>
              <a:rPr lang="en" b="1" i="1" dirty="0">
                <a:latin typeface="Open Sans"/>
                <a:ea typeface="Open Sans"/>
                <a:cs typeface="Open Sans"/>
                <a:sym typeface="Open Sans"/>
              </a:rPr>
              <a:t>NumPy_NN.ipynb</a:t>
            </a:r>
            <a:endParaRPr b="1" i="1" dirty="0">
              <a:latin typeface="Open Sans"/>
              <a:ea typeface="Open Sans"/>
              <a:cs typeface="Open Sans"/>
              <a:sym typeface="Open Sans"/>
            </a:endParaRPr>
          </a:p>
          <a:p>
            <a:pPr marL="0" lvl="0" indent="0" algn="l" rtl="0">
              <a:spcBef>
                <a:spcPts val="0"/>
              </a:spcBef>
              <a:spcAft>
                <a:spcPts val="0"/>
              </a:spcAft>
              <a:buNone/>
            </a:pPr>
            <a:endParaRPr b="1" i="1" dirty="0">
              <a:latin typeface="Open Sans"/>
              <a:ea typeface="Open Sans"/>
              <a:cs typeface="Open Sans"/>
              <a:sym typeface="Open Sans"/>
            </a:endParaRPr>
          </a:p>
          <a:p>
            <a:pPr marL="0" lvl="0" indent="0" algn="l" rtl="0">
              <a:spcBef>
                <a:spcPts val="0"/>
              </a:spcBef>
              <a:spcAft>
                <a:spcPts val="0"/>
              </a:spcAft>
              <a:buNone/>
            </a:pPr>
            <a:endParaRPr b="1" i="1" dirty="0">
              <a:latin typeface="Open Sans"/>
              <a:ea typeface="Open Sans"/>
              <a:cs typeface="Open Sans"/>
              <a:sym typeface="Open Sans"/>
            </a:endParaRPr>
          </a:p>
          <a:p>
            <a:pPr marL="0" lvl="0" indent="0" algn="l" rtl="0">
              <a:spcBef>
                <a:spcPts val="0"/>
              </a:spcBef>
              <a:spcAft>
                <a:spcPts val="0"/>
              </a:spcAft>
              <a:buNone/>
            </a:pPr>
            <a:r>
              <a:rPr lang="en" dirty="0">
                <a:latin typeface="Open Sans"/>
                <a:ea typeface="Open Sans"/>
                <a:cs typeface="Open Sans"/>
                <a:sym typeface="Open Sans"/>
              </a:rPr>
              <a:t>Good Luck!</a:t>
            </a:r>
            <a:endParaRPr dirty="0">
              <a:latin typeface="Open Sans"/>
              <a:ea typeface="Open Sans"/>
              <a:cs typeface="Open Sans"/>
              <a:sym typeface="Open Sans"/>
            </a:endParaRPr>
          </a:p>
        </p:txBody>
      </p:sp>
      <p:sp>
        <p:nvSpPr>
          <p:cNvPr id="176" name="Google Shape;176;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09"/>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Dropout</a:t>
            </a:r>
            <a:endParaRPr/>
          </a:p>
        </p:txBody>
      </p:sp>
      <p:sp>
        <p:nvSpPr>
          <p:cNvPr id="870" name="Google Shape;870;p109"/>
          <p:cNvSpPr txBox="1"/>
          <p:nvPr/>
        </p:nvSpPr>
        <p:spPr>
          <a:xfrm>
            <a:off x="8236650" y="4682725"/>
            <a:ext cx="843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871" name="Google Shape;871;p109"/>
          <p:cNvSpPr txBox="1"/>
          <p:nvPr/>
        </p:nvSpPr>
        <p:spPr>
          <a:xfrm>
            <a:off x="259850" y="1009075"/>
            <a:ext cx="6852300" cy="1477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u="sng">
                <a:latin typeface="Open Sans"/>
                <a:ea typeface="Open Sans"/>
                <a:cs typeface="Open Sans"/>
                <a:sym typeface="Open Sans"/>
              </a:rPr>
              <a:t>Dropout Technique - one of the most interesting techniques in DL</a:t>
            </a:r>
            <a:endParaRPr sz="1200" u="sng">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Dropout produces very good results and is widely used in Deep Learning models.</a:t>
            </a: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a:p>
            <a:pPr marL="0" lvl="0" indent="0" algn="l" rtl="0">
              <a:lnSpc>
                <a:spcPct val="200000"/>
              </a:lnSpc>
              <a:spcBef>
                <a:spcPts val="0"/>
              </a:spcBef>
              <a:spcAft>
                <a:spcPts val="0"/>
              </a:spcAft>
              <a:buNone/>
            </a:pPr>
            <a:endParaRPr sz="1200">
              <a:latin typeface="Open Sans"/>
              <a:ea typeface="Open Sans"/>
              <a:cs typeface="Open Sans"/>
              <a:sym typeface="Open Sans"/>
            </a:endParaRPr>
          </a:p>
        </p:txBody>
      </p:sp>
      <p:pic>
        <p:nvPicPr>
          <p:cNvPr id="872" name="Google Shape;872;p109"/>
          <p:cNvPicPr preferRelativeResize="0"/>
          <p:nvPr/>
        </p:nvPicPr>
        <p:blipFill>
          <a:blip r:embed="rId4">
            <a:alphaModFix/>
          </a:blip>
          <a:stretch>
            <a:fillRect/>
          </a:stretch>
        </p:blipFill>
        <p:spPr>
          <a:xfrm>
            <a:off x="311700" y="1989850"/>
            <a:ext cx="1275800" cy="1215050"/>
          </a:xfrm>
          <a:prstGeom prst="rect">
            <a:avLst/>
          </a:prstGeom>
          <a:noFill/>
          <a:ln>
            <a:noFill/>
          </a:ln>
        </p:spPr>
      </p:pic>
      <p:cxnSp>
        <p:nvCxnSpPr>
          <p:cNvPr id="873" name="Google Shape;873;p109"/>
          <p:cNvCxnSpPr/>
          <p:nvPr/>
        </p:nvCxnSpPr>
        <p:spPr>
          <a:xfrm rot="10800000" flipH="1">
            <a:off x="1820325" y="2599725"/>
            <a:ext cx="1735800" cy="6900"/>
          </a:xfrm>
          <a:prstGeom prst="straightConnector1">
            <a:avLst/>
          </a:prstGeom>
          <a:noFill/>
          <a:ln w="9525" cap="flat" cmpd="sng">
            <a:solidFill>
              <a:schemeClr val="dk2"/>
            </a:solidFill>
            <a:prstDash val="solid"/>
            <a:round/>
            <a:headEnd type="none" w="med" len="med"/>
            <a:tailEnd type="triangle" w="med" len="med"/>
          </a:ln>
        </p:spPr>
      </p:cxnSp>
      <p:pic>
        <p:nvPicPr>
          <p:cNvPr id="874" name="Google Shape;874;p109"/>
          <p:cNvPicPr preferRelativeResize="0"/>
          <p:nvPr/>
        </p:nvPicPr>
        <p:blipFill>
          <a:blip r:embed="rId5">
            <a:alphaModFix/>
          </a:blip>
          <a:stretch>
            <a:fillRect/>
          </a:stretch>
        </p:blipFill>
        <p:spPr>
          <a:xfrm>
            <a:off x="3994350" y="2116875"/>
            <a:ext cx="1275800" cy="1183850"/>
          </a:xfrm>
          <a:prstGeom prst="rect">
            <a:avLst/>
          </a:prstGeom>
          <a:noFill/>
          <a:ln>
            <a:noFill/>
          </a:ln>
        </p:spPr>
      </p:pic>
      <p:sp>
        <p:nvSpPr>
          <p:cNvPr id="875" name="Google Shape;875;p109"/>
          <p:cNvSpPr txBox="1"/>
          <p:nvPr/>
        </p:nvSpPr>
        <p:spPr>
          <a:xfrm>
            <a:off x="259850" y="3371275"/>
            <a:ext cx="6852300" cy="14775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200">
                <a:latin typeface="Open Sans"/>
                <a:ea typeface="Open Sans"/>
                <a:cs typeface="Open Sans"/>
                <a:sym typeface="Open Sans"/>
              </a:rPr>
              <a:t>So what does dropout do? </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At every iteration, it randomly selects few nodes, with probability P, and removes them along with all of their </a:t>
            </a:r>
            <a:r>
              <a:rPr lang="en" sz="1200" b="1">
                <a:latin typeface="Open Sans"/>
                <a:ea typeface="Open Sans"/>
                <a:cs typeface="Open Sans"/>
                <a:sym typeface="Open Sans"/>
              </a:rPr>
              <a:t>incoming and outgoing</a:t>
            </a:r>
            <a:r>
              <a:rPr lang="en" sz="1200">
                <a:latin typeface="Open Sans"/>
                <a:ea typeface="Open Sans"/>
                <a:cs typeface="Open Sans"/>
                <a:sym typeface="Open Sans"/>
              </a:rPr>
              <a:t> connections as shown above.</a:t>
            </a:r>
            <a:endParaRPr sz="1200">
              <a:latin typeface="Open Sans"/>
              <a:ea typeface="Open Sans"/>
              <a:cs typeface="Open Sans"/>
              <a:sym typeface="Open Sans"/>
            </a:endParaRPr>
          </a:p>
          <a:p>
            <a:pPr marL="0" lvl="0" indent="0" algn="l" rtl="0">
              <a:lnSpc>
                <a:spcPct val="200000"/>
              </a:lnSpc>
              <a:spcBef>
                <a:spcPts val="0"/>
              </a:spcBef>
              <a:spcAft>
                <a:spcPts val="0"/>
              </a:spcAft>
              <a:buNone/>
            </a:pPr>
            <a:r>
              <a:rPr lang="en" sz="1200">
                <a:latin typeface="Open Sans"/>
                <a:ea typeface="Open Sans"/>
                <a:cs typeface="Open Sans"/>
                <a:sym typeface="Open Sans"/>
              </a:rPr>
              <a:t>So each iteration has a different set of nodes and this results in a different set of outputs.</a:t>
            </a:r>
            <a:endParaRPr sz="1200">
              <a:latin typeface="Open Sans"/>
              <a:ea typeface="Open Sans"/>
              <a:cs typeface="Open Sans"/>
              <a:sym typeface="Open Sans"/>
            </a:endParaRPr>
          </a:p>
        </p:txBody>
      </p:sp>
      <p:sp>
        <p:nvSpPr>
          <p:cNvPr id="876" name="Google Shape;876;p10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10"/>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Dropout</a:t>
            </a:r>
            <a:endParaRPr/>
          </a:p>
        </p:txBody>
      </p:sp>
      <p:sp>
        <p:nvSpPr>
          <p:cNvPr id="882" name="Google Shape;882;p110"/>
          <p:cNvSpPr txBox="1"/>
          <p:nvPr/>
        </p:nvSpPr>
        <p:spPr>
          <a:xfrm>
            <a:off x="7048500" y="4579050"/>
            <a:ext cx="203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 chatbotslife</a:t>
            </a:r>
            <a:endParaRPr sz="1200">
              <a:latin typeface="Open Sans"/>
              <a:ea typeface="Open Sans"/>
              <a:cs typeface="Open Sans"/>
              <a:sym typeface="Open Sans"/>
            </a:endParaRPr>
          </a:p>
        </p:txBody>
      </p:sp>
      <p:pic>
        <p:nvPicPr>
          <p:cNvPr id="883" name="Google Shape;883;p110"/>
          <p:cNvPicPr preferRelativeResize="0"/>
          <p:nvPr/>
        </p:nvPicPr>
        <p:blipFill>
          <a:blip r:embed="rId4">
            <a:alphaModFix/>
          </a:blip>
          <a:stretch>
            <a:fillRect/>
          </a:stretch>
        </p:blipFill>
        <p:spPr>
          <a:xfrm>
            <a:off x="2417225" y="936850"/>
            <a:ext cx="4381500" cy="2552700"/>
          </a:xfrm>
          <a:prstGeom prst="rect">
            <a:avLst/>
          </a:prstGeom>
          <a:noFill/>
          <a:ln>
            <a:noFill/>
          </a:ln>
        </p:spPr>
      </p:pic>
      <p:sp>
        <p:nvSpPr>
          <p:cNvPr id="884" name="Google Shape;884;p1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11"/>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Dropout</a:t>
            </a:r>
            <a:endParaRPr/>
          </a:p>
        </p:txBody>
      </p:sp>
      <p:sp>
        <p:nvSpPr>
          <p:cNvPr id="890" name="Google Shape;890;p111"/>
          <p:cNvSpPr txBox="1"/>
          <p:nvPr/>
        </p:nvSpPr>
        <p:spPr>
          <a:xfrm>
            <a:off x="7048500" y="4579050"/>
            <a:ext cx="2031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 chatbotslife</a:t>
            </a:r>
            <a:endParaRPr sz="1200">
              <a:latin typeface="Open Sans"/>
              <a:ea typeface="Open Sans"/>
              <a:cs typeface="Open Sans"/>
              <a:sym typeface="Open Sans"/>
            </a:endParaRPr>
          </a:p>
        </p:txBody>
      </p:sp>
      <p:sp>
        <p:nvSpPr>
          <p:cNvPr id="891" name="Google Shape;891;p111"/>
          <p:cNvSpPr txBox="1"/>
          <p:nvPr/>
        </p:nvSpPr>
        <p:spPr>
          <a:xfrm>
            <a:off x="387900" y="895925"/>
            <a:ext cx="8112900" cy="30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111111"/>
                </a:solidFill>
                <a:highlight>
                  <a:srgbClr val="FFFFFF"/>
                </a:highlight>
                <a:latin typeface="Open Sans"/>
                <a:ea typeface="Open Sans"/>
                <a:cs typeface="Open Sans"/>
                <a:sym typeface="Open Sans"/>
              </a:rPr>
              <a:t>Dropout represents to us the idea of “</a:t>
            </a:r>
            <a:r>
              <a:rPr lang="en" sz="1100" b="1">
                <a:solidFill>
                  <a:srgbClr val="111111"/>
                </a:solidFill>
                <a:highlight>
                  <a:srgbClr val="FFFFFF"/>
                </a:highlight>
                <a:latin typeface="Open Sans"/>
                <a:ea typeface="Open Sans"/>
                <a:cs typeface="Open Sans"/>
                <a:sym typeface="Open Sans"/>
              </a:rPr>
              <a:t>Ensemble models</a:t>
            </a:r>
            <a:r>
              <a:rPr lang="en" sz="1100">
                <a:solidFill>
                  <a:srgbClr val="111111"/>
                </a:solidFill>
                <a:highlight>
                  <a:srgbClr val="FFFFFF"/>
                </a:highlight>
                <a:latin typeface="Open Sans"/>
                <a:ea typeface="Open Sans"/>
                <a:cs typeface="Open Sans"/>
                <a:sym typeface="Open Sans"/>
              </a:rPr>
              <a:t>”.</a:t>
            </a:r>
            <a:endParaRPr sz="11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100">
                <a:solidFill>
                  <a:srgbClr val="111111"/>
                </a:solidFill>
                <a:highlight>
                  <a:srgbClr val="FFFFFF"/>
                </a:highlight>
                <a:latin typeface="Open Sans"/>
                <a:ea typeface="Open Sans"/>
                <a:cs typeface="Open Sans"/>
                <a:sym typeface="Open Sans"/>
              </a:rPr>
              <a:t>Ensemble modeling is a process where multiple diverse models are created to predict an outcome, either by using many different modeling algorithms or using different training data sets</a:t>
            </a:r>
            <a:endParaRPr sz="11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100">
                <a:solidFill>
                  <a:srgbClr val="111111"/>
                </a:solidFill>
                <a:highlight>
                  <a:srgbClr val="FFFFFF"/>
                </a:highlight>
                <a:latin typeface="Open Sans"/>
                <a:ea typeface="Open Sans"/>
                <a:cs typeface="Open Sans"/>
                <a:sym typeface="Open Sans"/>
              </a:rPr>
              <a:t>Ensemble models usually perform better than a single model as they capture more randomness. </a:t>
            </a:r>
            <a:endParaRPr sz="11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100">
                <a:solidFill>
                  <a:srgbClr val="111111"/>
                </a:solidFill>
                <a:highlight>
                  <a:srgbClr val="FFFFFF"/>
                </a:highlight>
                <a:latin typeface="Open Sans"/>
                <a:ea typeface="Open Sans"/>
                <a:cs typeface="Open Sans"/>
                <a:sym typeface="Open Sans"/>
              </a:rPr>
              <a:t>Similarly, dropout also performs better than a normal neural network model.</a:t>
            </a:r>
            <a:endParaRPr sz="11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1600"/>
              </a:spcAft>
              <a:buNone/>
            </a:pPr>
            <a:r>
              <a:rPr lang="en" sz="1100">
                <a:solidFill>
                  <a:srgbClr val="111111"/>
                </a:solidFill>
                <a:highlight>
                  <a:srgbClr val="FFFFFF"/>
                </a:highlight>
                <a:latin typeface="Open Sans"/>
                <a:ea typeface="Open Sans"/>
                <a:cs typeface="Open Sans"/>
                <a:sym typeface="Open Sans"/>
              </a:rPr>
              <a:t>This probability of dropout is a hyperparameter which we’ll need to tweak.</a:t>
            </a:r>
            <a:endParaRPr sz="1100">
              <a:solidFill>
                <a:srgbClr val="111111"/>
              </a:solidFill>
              <a:highlight>
                <a:srgbClr val="FFFFFF"/>
              </a:highlight>
              <a:latin typeface="Open Sans"/>
              <a:ea typeface="Open Sans"/>
              <a:cs typeface="Open Sans"/>
              <a:sym typeface="Open Sans"/>
            </a:endParaRPr>
          </a:p>
        </p:txBody>
      </p:sp>
      <p:sp>
        <p:nvSpPr>
          <p:cNvPr id="892" name="Google Shape;892;p111"/>
          <p:cNvSpPr txBox="1"/>
          <p:nvPr/>
        </p:nvSpPr>
        <p:spPr>
          <a:xfrm>
            <a:off x="979300" y="3057850"/>
            <a:ext cx="68241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from keras.layers.core import Dropout</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model = Sequential([</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 Dense(input_shape=128, activation='relu'),</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 Dropout(0.25), -- note: the rate is always between 0-1</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Dense(output_dim=64, activation='softmax')])</a:t>
            </a:r>
            <a:endParaRPr sz="1000">
              <a:solidFill>
                <a:srgbClr val="333333"/>
              </a:solidFill>
              <a:highlight>
                <a:srgbClr val="F5F5F5"/>
              </a:highlight>
              <a:latin typeface="Courier New"/>
              <a:ea typeface="Courier New"/>
              <a:cs typeface="Courier New"/>
              <a:sym typeface="Courier New"/>
            </a:endParaRPr>
          </a:p>
        </p:txBody>
      </p:sp>
      <p:sp>
        <p:nvSpPr>
          <p:cNvPr id="893" name="Google Shape;893;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92</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112"/>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Data Augmentation</a:t>
            </a:r>
            <a:endParaRPr/>
          </a:p>
        </p:txBody>
      </p:sp>
      <p:sp>
        <p:nvSpPr>
          <p:cNvPr id="899" name="Google Shape;899;p112"/>
          <p:cNvSpPr txBox="1"/>
          <p:nvPr/>
        </p:nvSpPr>
        <p:spPr>
          <a:xfrm>
            <a:off x="7962900" y="4579050"/>
            <a:ext cx="93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900" name="Google Shape;900;p112"/>
          <p:cNvSpPr txBox="1"/>
          <p:nvPr/>
        </p:nvSpPr>
        <p:spPr>
          <a:xfrm>
            <a:off x="387900" y="895925"/>
            <a:ext cx="8112900" cy="30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100">
                <a:solidFill>
                  <a:srgbClr val="111111"/>
                </a:solidFill>
                <a:highlight>
                  <a:srgbClr val="FFFFFF"/>
                </a:highlight>
                <a:latin typeface="Open Sans"/>
                <a:ea typeface="Open Sans"/>
                <a:cs typeface="Open Sans"/>
                <a:sym typeface="Open Sans"/>
              </a:rPr>
              <a:t>Another cool way to reduce overfitting is to use Data Augmentation.</a:t>
            </a:r>
            <a:endParaRPr sz="11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100">
                <a:solidFill>
                  <a:srgbClr val="111111"/>
                </a:solidFill>
                <a:highlight>
                  <a:srgbClr val="FFFFFF"/>
                </a:highlight>
                <a:latin typeface="Open Sans"/>
                <a:ea typeface="Open Sans"/>
                <a:cs typeface="Open Sans"/>
                <a:sym typeface="Open Sans"/>
              </a:rPr>
              <a:t>Basically, it is the process of creating from nothing (in hebrew it sounds better…), and eventually is increasing the size of our dataset.</a:t>
            </a:r>
            <a:endParaRPr sz="11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100">
                <a:solidFill>
                  <a:srgbClr val="111111"/>
                </a:solidFill>
                <a:highlight>
                  <a:srgbClr val="FFFFFF"/>
                </a:highlight>
                <a:latin typeface="Open Sans"/>
                <a:ea typeface="Open Sans"/>
                <a:cs typeface="Open Sans"/>
                <a:sym typeface="Open Sans"/>
              </a:rPr>
              <a:t>For example, if we are dealing with images data, we can pretty easily (and super easy with our APIs) to increase our dataset size by applying some transformations onto images.</a:t>
            </a:r>
            <a:endParaRPr sz="11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0"/>
              </a:spcAft>
              <a:buNone/>
            </a:pPr>
            <a:r>
              <a:rPr lang="en" sz="1100">
                <a:solidFill>
                  <a:srgbClr val="111111"/>
                </a:solidFill>
                <a:highlight>
                  <a:srgbClr val="FFFFFF"/>
                </a:highlight>
                <a:latin typeface="Open Sans"/>
                <a:ea typeface="Open Sans"/>
                <a:cs typeface="Open Sans"/>
                <a:sym typeface="Open Sans"/>
              </a:rPr>
              <a:t>For example:</a:t>
            </a:r>
            <a:endParaRPr sz="1100">
              <a:solidFill>
                <a:srgbClr val="111111"/>
              </a:solidFill>
              <a:highlight>
                <a:srgbClr val="FFFFFF"/>
              </a:highlight>
              <a:latin typeface="Open Sans"/>
              <a:ea typeface="Open Sans"/>
              <a:cs typeface="Open Sans"/>
              <a:sym typeface="Open Sans"/>
            </a:endParaRPr>
          </a:p>
          <a:p>
            <a:pPr marL="0" lvl="0" indent="0" algn="l" rtl="0">
              <a:lnSpc>
                <a:spcPct val="100000"/>
              </a:lnSpc>
              <a:spcBef>
                <a:spcPts val="1600"/>
              </a:spcBef>
              <a:spcAft>
                <a:spcPts val="1600"/>
              </a:spcAft>
              <a:buNone/>
            </a:pPr>
            <a:endParaRPr sz="1100">
              <a:solidFill>
                <a:srgbClr val="111111"/>
              </a:solidFill>
              <a:highlight>
                <a:srgbClr val="FFFFFF"/>
              </a:highlight>
              <a:latin typeface="Open Sans"/>
              <a:ea typeface="Open Sans"/>
              <a:cs typeface="Open Sans"/>
              <a:sym typeface="Open Sans"/>
            </a:endParaRPr>
          </a:p>
        </p:txBody>
      </p:sp>
      <p:pic>
        <p:nvPicPr>
          <p:cNvPr id="901" name="Google Shape;901;p112"/>
          <p:cNvPicPr preferRelativeResize="0"/>
          <p:nvPr/>
        </p:nvPicPr>
        <p:blipFill>
          <a:blip r:embed="rId4">
            <a:alphaModFix/>
          </a:blip>
          <a:stretch>
            <a:fillRect/>
          </a:stretch>
        </p:blipFill>
        <p:spPr>
          <a:xfrm>
            <a:off x="895000" y="2737400"/>
            <a:ext cx="7196300" cy="1876100"/>
          </a:xfrm>
          <a:prstGeom prst="rect">
            <a:avLst/>
          </a:prstGeom>
          <a:noFill/>
          <a:ln>
            <a:noFill/>
          </a:ln>
        </p:spPr>
      </p:pic>
      <p:sp>
        <p:nvSpPr>
          <p:cNvPr id="902" name="Google Shape;902;p1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1"/>
                                        </p:tgtEl>
                                        <p:attrNameLst>
                                          <p:attrName>style.visibility</p:attrName>
                                        </p:attrNameLst>
                                      </p:cBhvr>
                                      <p:to>
                                        <p:strVal val="visible"/>
                                      </p:to>
                                    </p:set>
                                    <p:animEffect transition="in" filter="fade">
                                      <p:cBhvr>
                                        <p:cTn id="7" dur="1000"/>
                                        <p:tgtEl>
                                          <p:spTgt spid="9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906"/>
        <p:cNvGrpSpPr/>
        <p:nvPr/>
      </p:nvGrpSpPr>
      <p:grpSpPr>
        <a:xfrm>
          <a:off x="0" y="0"/>
          <a:ext cx="0" cy="0"/>
          <a:chOff x="0" y="0"/>
          <a:chExt cx="0" cy="0"/>
        </a:xfrm>
      </p:grpSpPr>
      <p:sp>
        <p:nvSpPr>
          <p:cNvPr id="907" name="Google Shape;907;p113"/>
          <p:cNvSpPr txBox="1">
            <a:spLocks noGrp="1"/>
          </p:cNvSpPr>
          <p:nvPr>
            <p:ph type="title"/>
          </p:nvPr>
        </p:nvSpPr>
        <p:spPr>
          <a:xfrm>
            <a:off x="311700" y="140225"/>
            <a:ext cx="6885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Data Augmentation</a:t>
            </a:r>
            <a:endParaRPr/>
          </a:p>
        </p:txBody>
      </p:sp>
      <p:sp>
        <p:nvSpPr>
          <p:cNvPr id="908" name="Google Shape;908;p113"/>
          <p:cNvSpPr txBox="1"/>
          <p:nvPr/>
        </p:nvSpPr>
        <p:spPr>
          <a:xfrm>
            <a:off x="7962900" y="4579050"/>
            <a:ext cx="9384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u="sng">
                <a:solidFill>
                  <a:schemeClr val="hlink"/>
                </a:solidFill>
                <a:latin typeface="Open Sans"/>
                <a:ea typeface="Open Sans"/>
                <a:cs typeface="Open Sans"/>
                <a:sym typeface="Open Sans"/>
                <a:hlinkClick r:id="rId3"/>
              </a:rPr>
              <a:t>Source</a:t>
            </a:r>
            <a:endParaRPr sz="1200">
              <a:latin typeface="Open Sans"/>
              <a:ea typeface="Open Sans"/>
              <a:cs typeface="Open Sans"/>
              <a:sym typeface="Open Sans"/>
            </a:endParaRPr>
          </a:p>
        </p:txBody>
      </p:sp>
      <p:sp>
        <p:nvSpPr>
          <p:cNvPr id="909" name="Google Shape;909;p113"/>
          <p:cNvSpPr txBox="1"/>
          <p:nvPr/>
        </p:nvSpPr>
        <p:spPr>
          <a:xfrm>
            <a:off x="218725" y="895925"/>
            <a:ext cx="8622000" cy="3090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Why it works?</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160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More data gives more “insights” to the model. E.g.: the digit “2” can be also “upside-down”, shifted to left, etc.</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More diversified dataset, not only the same “1” </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increasing generalization ability of the models, now they can be much better</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helping resolve class imbalance issues in classification (mostly for imbalanced classification problems)</a:t>
            </a:r>
            <a:endParaRPr sz="1200">
              <a:solidFill>
                <a:srgbClr val="111111"/>
              </a:solidFill>
              <a:highlight>
                <a:srgbClr val="FFFFFF"/>
              </a:highlight>
              <a:latin typeface="Open Sans"/>
              <a:ea typeface="Open Sans"/>
              <a:cs typeface="Open Sans"/>
              <a:sym typeface="Open Sans"/>
            </a:endParaRPr>
          </a:p>
        </p:txBody>
      </p:sp>
      <p:sp>
        <p:nvSpPr>
          <p:cNvPr id="910" name="Google Shape;910;p113"/>
          <p:cNvSpPr txBox="1"/>
          <p:nvPr/>
        </p:nvSpPr>
        <p:spPr>
          <a:xfrm>
            <a:off x="1806225" y="3309075"/>
            <a:ext cx="4698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from keras.preprocessing.image import ImageDataGenerator</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datagen = ImageDataGenerator(horizontal_flip=True)</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datagen.flow(train)</a:t>
            </a: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endParaRPr sz="1000">
              <a:solidFill>
                <a:srgbClr val="333333"/>
              </a:solidFill>
              <a:highlight>
                <a:srgbClr val="F5F5F5"/>
              </a:highlight>
              <a:latin typeface="Courier New"/>
              <a:ea typeface="Courier New"/>
              <a:cs typeface="Courier New"/>
              <a:sym typeface="Courier New"/>
            </a:endParaRPr>
          </a:p>
          <a:p>
            <a:pPr marL="0" lvl="0" indent="0" algn="l" rtl="0">
              <a:spcBef>
                <a:spcPts val="0"/>
              </a:spcBef>
              <a:spcAft>
                <a:spcPts val="0"/>
              </a:spcAft>
              <a:buNone/>
            </a:pPr>
            <a:r>
              <a:rPr lang="en" sz="1000">
                <a:solidFill>
                  <a:srgbClr val="333333"/>
                </a:solidFill>
                <a:highlight>
                  <a:srgbClr val="F5F5F5"/>
                </a:highlight>
                <a:latin typeface="Courier New"/>
                <a:ea typeface="Courier New"/>
                <a:cs typeface="Courier New"/>
                <a:sym typeface="Courier New"/>
              </a:rPr>
              <a:t>Also, </a:t>
            </a:r>
            <a:r>
              <a:rPr lang="en" sz="1000" u="sng">
                <a:solidFill>
                  <a:schemeClr val="hlink"/>
                </a:solidFill>
                <a:highlight>
                  <a:srgbClr val="F5F5F5"/>
                </a:highlight>
                <a:latin typeface="Courier New"/>
                <a:ea typeface="Courier New"/>
                <a:cs typeface="Courier New"/>
                <a:sym typeface="Courier New"/>
                <a:hlinkClick r:id="rId4"/>
              </a:rPr>
              <a:t>Albumentations</a:t>
            </a:r>
            <a:endParaRPr sz="1000">
              <a:solidFill>
                <a:srgbClr val="333333"/>
              </a:solidFill>
              <a:highlight>
                <a:srgbClr val="F5F5F5"/>
              </a:highlight>
              <a:latin typeface="Courier New"/>
              <a:ea typeface="Courier New"/>
              <a:cs typeface="Courier New"/>
              <a:sym typeface="Courier New"/>
            </a:endParaRPr>
          </a:p>
        </p:txBody>
      </p:sp>
      <p:sp>
        <p:nvSpPr>
          <p:cNvPr id="911" name="Google Shape;911;p1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94</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114"/>
          <p:cNvSpPr txBox="1">
            <a:spLocks noGrp="1"/>
          </p:cNvSpPr>
          <p:nvPr>
            <p:ph type="title"/>
          </p:nvPr>
        </p:nvSpPr>
        <p:spPr>
          <a:xfrm>
            <a:off x="311700" y="140225"/>
            <a:ext cx="8529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Data Augmentation (a bit more…)</a:t>
            </a:r>
            <a:endParaRPr/>
          </a:p>
        </p:txBody>
      </p:sp>
      <p:sp>
        <p:nvSpPr>
          <p:cNvPr id="917" name="Google Shape;917;p114"/>
          <p:cNvSpPr txBox="1"/>
          <p:nvPr/>
        </p:nvSpPr>
        <p:spPr>
          <a:xfrm>
            <a:off x="218725" y="895925"/>
            <a:ext cx="8622000" cy="17916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a:solidFill>
                  <a:srgbClr val="111111"/>
                </a:solidFill>
                <a:highlight>
                  <a:srgbClr val="FFFFFF"/>
                </a:highlight>
                <a:latin typeface="Open Sans"/>
                <a:ea typeface="Open Sans"/>
                <a:cs typeface="Open Sans"/>
                <a:sym typeface="Open Sans"/>
              </a:rPr>
              <a:t>For image classification:</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160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Data augmentation techniques are popular on visual data, where the goal is to make simple alternations on a given image(s). </a:t>
            </a:r>
            <a:endParaRPr sz="1200">
              <a:solidFill>
                <a:srgbClr val="111111"/>
              </a:solidFill>
              <a:highlight>
                <a:srgbClr val="FFFFFF"/>
              </a:highlight>
              <a:latin typeface="Open Sans"/>
              <a:ea typeface="Open Sans"/>
              <a:cs typeface="Open Sans"/>
              <a:sym typeface="Open Sans"/>
            </a:endParaRPr>
          </a:p>
          <a:p>
            <a:pPr marL="457200" lvl="0" indent="-304800" algn="l" rtl="0">
              <a:lnSpc>
                <a:spcPct val="150000"/>
              </a:lnSpc>
              <a:spcBef>
                <a:spcPts val="0"/>
              </a:spcBef>
              <a:spcAft>
                <a:spcPts val="0"/>
              </a:spcAft>
              <a:buClr>
                <a:srgbClr val="111111"/>
              </a:buClr>
              <a:buSzPts val="1200"/>
              <a:buFont typeface="Open Sans"/>
              <a:buChar char="-"/>
            </a:pPr>
            <a:r>
              <a:rPr lang="en" sz="1200">
                <a:solidFill>
                  <a:srgbClr val="111111"/>
                </a:solidFill>
                <a:highlight>
                  <a:srgbClr val="FFFFFF"/>
                </a:highlight>
                <a:latin typeface="Open Sans"/>
                <a:ea typeface="Open Sans"/>
                <a:cs typeface="Open Sans"/>
                <a:sym typeface="Open Sans"/>
              </a:rPr>
              <a:t>In addition, generative adversarial networks (GANs) are used to create new synthetic data. Classic image processing activities for data augmentation are:</a:t>
            </a:r>
            <a:endParaRPr sz="1200">
              <a:solidFill>
                <a:srgbClr val="111111"/>
              </a:solidFill>
              <a:highlight>
                <a:srgbClr val="FFFFFF"/>
              </a:highlight>
              <a:latin typeface="Open Sans"/>
              <a:ea typeface="Open Sans"/>
              <a:cs typeface="Open Sans"/>
              <a:sym typeface="Open Sans"/>
            </a:endParaRPr>
          </a:p>
        </p:txBody>
      </p:sp>
      <p:sp>
        <p:nvSpPr>
          <p:cNvPr id="918" name="Google Shape;918;p1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95</a:t>
            </a:fld>
            <a:endParaRPr/>
          </a:p>
        </p:txBody>
      </p:sp>
      <p:graphicFrame>
        <p:nvGraphicFramePr>
          <p:cNvPr id="919" name="Google Shape;919;p114"/>
          <p:cNvGraphicFramePr/>
          <p:nvPr/>
        </p:nvGraphicFramePr>
        <p:xfrm>
          <a:off x="875325" y="2670825"/>
          <a:ext cx="3000000" cy="3000000"/>
        </p:xfrm>
        <a:graphic>
          <a:graphicData uri="http://schemas.openxmlformats.org/drawingml/2006/table">
            <a:tbl>
              <a:tblPr>
                <a:noFill/>
                <a:tableStyleId>{F6CF4332-94CE-469E-975E-F619431F37DF}</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padding</a:t>
                      </a:r>
                      <a:endParaRPr sz="1200">
                        <a:solidFill>
                          <a:srgbClr val="111111"/>
                        </a:solidFill>
                        <a:highlight>
                          <a:srgbClr val="FFFFFF"/>
                        </a:highlight>
                        <a:latin typeface="Open Sans"/>
                        <a:ea typeface="Open Sans"/>
                        <a:cs typeface="Open Sans"/>
                        <a:sym typeface="Open Sans"/>
                      </a:endParaRPr>
                    </a:p>
                  </a:txBody>
                  <a:tcPr marL="91425" marR="91425" marT="91425" marB="91425"/>
                </a:tc>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random rotating</a:t>
                      </a:r>
                      <a:endParaRPr sz="1200">
                        <a:solidFill>
                          <a:srgbClr val="111111"/>
                        </a:solidFill>
                        <a:highlight>
                          <a:srgbClr val="FFFFFF"/>
                        </a:highlight>
                        <a:latin typeface="Open Sans"/>
                        <a:ea typeface="Open Sans"/>
                        <a:cs typeface="Open Sans"/>
                        <a:sym typeface="Open Sans"/>
                      </a:endParaRPr>
                    </a:p>
                  </a:txBody>
                  <a:tcPr marL="91425" marR="91425" marT="91425" marB="91425"/>
                </a:tc>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re-scaling</a:t>
                      </a:r>
                      <a:endParaRPr sz="1200">
                        <a:solidFill>
                          <a:srgbClr val="111111"/>
                        </a:solidFill>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vertical and horizontal flipping</a:t>
                      </a:r>
                      <a:endParaRPr sz="1200">
                        <a:solidFill>
                          <a:srgbClr val="111111"/>
                        </a:solidFill>
                        <a:highlight>
                          <a:srgbClr val="FFFFFF"/>
                        </a:highlight>
                        <a:latin typeface="Open Sans"/>
                        <a:ea typeface="Open Sans"/>
                        <a:cs typeface="Open Sans"/>
                        <a:sym typeface="Open Sans"/>
                      </a:endParaRPr>
                    </a:p>
                  </a:txBody>
                  <a:tcPr marL="91425" marR="91425" marT="91425" marB="91425"/>
                </a:tc>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adding noise</a:t>
                      </a:r>
                      <a:endParaRPr sz="1200">
                        <a:solidFill>
                          <a:srgbClr val="111111"/>
                        </a:solidFill>
                        <a:highlight>
                          <a:srgbClr val="FFFFFF"/>
                        </a:highlight>
                        <a:latin typeface="Open Sans"/>
                        <a:ea typeface="Open Sans"/>
                        <a:cs typeface="Open Sans"/>
                        <a:sym typeface="Open Sans"/>
                      </a:endParaRPr>
                    </a:p>
                  </a:txBody>
                  <a:tcPr marL="91425" marR="91425" marT="91425" marB="91425"/>
                </a:tc>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Random erasing</a:t>
                      </a:r>
                      <a:endParaRPr sz="1200">
                        <a:solidFill>
                          <a:srgbClr val="111111"/>
                        </a:solidFill>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translation (image is moved along X, Y direction)</a:t>
                      </a:r>
                      <a:endParaRPr sz="1200">
                        <a:solidFill>
                          <a:srgbClr val="111111"/>
                        </a:solidFill>
                        <a:highlight>
                          <a:srgbClr val="FFFFFF"/>
                        </a:highlight>
                        <a:latin typeface="Open Sans"/>
                        <a:ea typeface="Open Sans"/>
                        <a:cs typeface="Open Sans"/>
                        <a:sym typeface="Open Sans"/>
                      </a:endParaRPr>
                    </a:p>
                  </a:txBody>
                  <a:tcPr marL="91425" marR="91425" marT="91425" marB="91425"/>
                </a:tc>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cropping</a:t>
                      </a:r>
                      <a:endParaRPr sz="1200">
                        <a:solidFill>
                          <a:srgbClr val="111111"/>
                        </a:solidFill>
                        <a:highlight>
                          <a:srgbClr val="FFFFFF"/>
                        </a:highlight>
                        <a:latin typeface="Open Sans"/>
                        <a:ea typeface="Open Sans"/>
                        <a:cs typeface="Open Sans"/>
                        <a:sym typeface="Open Sans"/>
                      </a:endParaRPr>
                    </a:p>
                  </a:txBody>
                  <a:tcPr marL="91425" marR="91425" marT="91425" marB="91425"/>
                </a:tc>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zooming</a:t>
                      </a:r>
                      <a:endParaRPr sz="1200">
                        <a:solidFill>
                          <a:srgbClr val="111111"/>
                        </a:solidFill>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darkening &amp; brightening/color</a:t>
                      </a:r>
                      <a:endParaRPr sz="1200">
                        <a:solidFill>
                          <a:srgbClr val="111111"/>
                        </a:solidFill>
                        <a:highlight>
                          <a:srgbClr val="FFFFFF"/>
                        </a:highlight>
                        <a:latin typeface="Open Sans"/>
                        <a:ea typeface="Open Sans"/>
                        <a:cs typeface="Open Sans"/>
                        <a:sym typeface="Open Sans"/>
                      </a:endParaRPr>
                    </a:p>
                  </a:txBody>
                  <a:tcPr marL="91425" marR="91425" marT="91425" marB="91425"/>
                </a:tc>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modification</a:t>
                      </a:r>
                      <a:endParaRPr sz="1200">
                        <a:solidFill>
                          <a:srgbClr val="111111"/>
                        </a:solidFill>
                        <a:highlight>
                          <a:srgbClr val="FFFFFF"/>
                        </a:highlight>
                        <a:latin typeface="Open Sans"/>
                        <a:ea typeface="Open Sans"/>
                        <a:cs typeface="Open Sans"/>
                        <a:sym typeface="Open Sans"/>
                      </a:endParaRPr>
                    </a:p>
                  </a:txBody>
                  <a:tcPr marL="91425" marR="91425" marT="91425" marB="91425"/>
                </a:tc>
                <a:tc>
                  <a:txBody>
                    <a:bodyPr/>
                    <a:lstStyle/>
                    <a:p>
                      <a:pPr marL="0" marR="0" lvl="0" indent="0" algn="ctr" rtl="0">
                        <a:lnSpc>
                          <a:spcPct val="150000"/>
                        </a:lnSpc>
                        <a:spcBef>
                          <a:spcPts val="0"/>
                        </a:spcBef>
                        <a:spcAft>
                          <a:spcPts val="1600"/>
                        </a:spcAft>
                        <a:buNone/>
                      </a:pPr>
                      <a:r>
                        <a:rPr lang="en" sz="1200">
                          <a:solidFill>
                            <a:srgbClr val="111111"/>
                          </a:solidFill>
                          <a:highlight>
                            <a:srgbClr val="FFFFFF"/>
                          </a:highlight>
                          <a:latin typeface="Open Sans"/>
                          <a:ea typeface="Open Sans"/>
                          <a:cs typeface="Open Sans"/>
                          <a:sym typeface="Open Sans"/>
                        </a:rPr>
                        <a:t>Grayscaling + Contrast</a:t>
                      </a:r>
                      <a:endParaRPr sz="1200">
                        <a:solidFill>
                          <a:srgbClr val="111111"/>
                        </a:solidFill>
                        <a:highlight>
                          <a:srgbClr val="FFFFFF"/>
                        </a:highlight>
                        <a:latin typeface="Open Sans"/>
                        <a:ea typeface="Open Sans"/>
                        <a:cs typeface="Open Sans"/>
                        <a:sym typeface="Open Sans"/>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15"/>
          <p:cNvSpPr txBox="1">
            <a:spLocks noGrp="1"/>
          </p:cNvSpPr>
          <p:nvPr>
            <p:ph type="title"/>
          </p:nvPr>
        </p:nvSpPr>
        <p:spPr>
          <a:xfrm>
            <a:off x="311700" y="140225"/>
            <a:ext cx="8529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Data Augmentation (a bit more…)</a:t>
            </a:r>
            <a:endParaRPr/>
          </a:p>
        </p:txBody>
      </p:sp>
      <p:sp>
        <p:nvSpPr>
          <p:cNvPr id="925" name="Google Shape;925;p1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96</a:t>
            </a:fld>
            <a:endParaRPr/>
          </a:p>
        </p:txBody>
      </p:sp>
      <p:pic>
        <p:nvPicPr>
          <p:cNvPr id="926" name="Google Shape;926;p115"/>
          <p:cNvPicPr preferRelativeResize="0"/>
          <p:nvPr/>
        </p:nvPicPr>
        <p:blipFill>
          <a:blip r:embed="rId3">
            <a:alphaModFix/>
          </a:blip>
          <a:stretch>
            <a:fillRect/>
          </a:stretch>
        </p:blipFill>
        <p:spPr>
          <a:xfrm>
            <a:off x="1609000" y="1374525"/>
            <a:ext cx="4808649" cy="25558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116"/>
          <p:cNvSpPr txBox="1">
            <a:spLocks noGrp="1"/>
          </p:cNvSpPr>
          <p:nvPr>
            <p:ph type="title"/>
          </p:nvPr>
        </p:nvSpPr>
        <p:spPr>
          <a:xfrm>
            <a:off x="311700" y="140225"/>
            <a:ext cx="8529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Data Augmentation</a:t>
            </a:r>
            <a:endParaRPr/>
          </a:p>
        </p:txBody>
      </p:sp>
      <p:sp>
        <p:nvSpPr>
          <p:cNvPr id="932" name="Google Shape;932;p1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97</a:t>
            </a:fld>
            <a:endParaRPr/>
          </a:p>
        </p:txBody>
      </p:sp>
      <p:sp>
        <p:nvSpPr>
          <p:cNvPr id="933" name="Google Shape;933;p116"/>
          <p:cNvSpPr txBox="1"/>
          <p:nvPr/>
        </p:nvSpPr>
        <p:spPr>
          <a:xfrm>
            <a:off x="218725" y="895925"/>
            <a:ext cx="8622000" cy="928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Code examples (in Keras) - </a:t>
            </a:r>
            <a:r>
              <a:rPr lang="en" sz="1200" b="1" i="1" u="sng">
                <a:solidFill>
                  <a:schemeClr val="hlink"/>
                </a:solidFill>
                <a:highlight>
                  <a:srgbClr val="FFFFFF"/>
                </a:highlight>
                <a:latin typeface="Open Sans"/>
                <a:ea typeface="Open Sans"/>
                <a:cs typeface="Open Sans"/>
                <a:sym typeface="Open Sans"/>
                <a:hlinkClick r:id="rId3"/>
              </a:rPr>
              <a:t>source</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b="1">
                <a:solidFill>
                  <a:srgbClr val="111111"/>
                </a:solidFill>
                <a:highlight>
                  <a:srgbClr val="FFFFFF"/>
                </a:highlight>
                <a:latin typeface="Open Sans"/>
                <a:ea typeface="Open Sans"/>
                <a:cs typeface="Open Sans"/>
                <a:sym typeface="Open Sans"/>
              </a:rPr>
              <a:t>Horizontal Shift Augmentation</a:t>
            </a:r>
            <a:endParaRPr sz="1200" b="1">
              <a:solidFill>
                <a:srgbClr val="111111"/>
              </a:solidFill>
              <a:highlight>
                <a:srgbClr val="FFFFFF"/>
              </a:highlight>
              <a:latin typeface="Open Sans"/>
              <a:ea typeface="Open Sans"/>
              <a:cs typeface="Open Sans"/>
              <a:sym typeface="Open Sans"/>
            </a:endParaRPr>
          </a:p>
        </p:txBody>
      </p:sp>
      <p:pic>
        <p:nvPicPr>
          <p:cNvPr id="934" name="Google Shape;934;p116"/>
          <p:cNvPicPr preferRelativeResize="0"/>
          <p:nvPr/>
        </p:nvPicPr>
        <p:blipFill>
          <a:blip r:embed="rId4">
            <a:alphaModFix/>
          </a:blip>
          <a:stretch>
            <a:fillRect/>
          </a:stretch>
        </p:blipFill>
        <p:spPr>
          <a:xfrm>
            <a:off x="342850" y="1900625"/>
            <a:ext cx="3651910" cy="3014275"/>
          </a:xfrm>
          <a:prstGeom prst="rect">
            <a:avLst/>
          </a:prstGeom>
          <a:noFill/>
          <a:ln>
            <a:noFill/>
          </a:ln>
        </p:spPr>
      </p:pic>
      <p:pic>
        <p:nvPicPr>
          <p:cNvPr id="935" name="Google Shape;935;p116"/>
          <p:cNvPicPr preferRelativeResize="0"/>
          <p:nvPr/>
        </p:nvPicPr>
        <p:blipFill>
          <a:blip r:embed="rId5">
            <a:alphaModFix/>
          </a:blip>
          <a:stretch>
            <a:fillRect/>
          </a:stretch>
        </p:blipFill>
        <p:spPr>
          <a:xfrm>
            <a:off x="4147160" y="1976825"/>
            <a:ext cx="4096698" cy="292327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17"/>
          <p:cNvSpPr txBox="1">
            <a:spLocks noGrp="1"/>
          </p:cNvSpPr>
          <p:nvPr>
            <p:ph type="title"/>
          </p:nvPr>
        </p:nvSpPr>
        <p:spPr>
          <a:xfrm>
            <a:off x="311700" y="140225"/>
            <a:ext cx="8529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Data Augmentation</a:t>
            </a:r>
            <a:endParaRPr/>
          </a:p>
        </p:txBody>
      </p:sp>
      <p:sp>
        <p:nvSpPr>
          <p:cNvPr id="941" name="Google Shape;941;p1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98</a:t>
            </a:fld>
            <a:endParaRPr/>
          </a:p>
        </p:txBody>
      </p:sp>
      <p:sp>
        <p:nvSpPr>
          <p:cNvPr id="942" name="Google Shape;942;p117"/>
          <p:cNvSpPr txBox="1"/>
          <p:nvPr/>
        </p:nvSpPr>
        <p:spPr>
          <a:xfrm>
            <a:off x="218725" y="895925"/>
            <a:ext cx="8622000" cy="928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Code examples (in Keras)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b="1">
                <a:solidFill>
                  <a:srgbClr val="111111"/>
                </a:solidFill>
                <a:highlight>
                  <a:srgbClr val="FFFFFF"/>
                </a:highlight>
                <a:latin typeface="Open Sans"/>
                <a:ea typeface="Open Sans"/>
                <a:cs typeface="Open Sans"/>
                <a:sym typeface="Open Sans"/>
              </a:rPr>
              <a:t>Vertical Shift Augmentation</a:t>
            </a:r>
            <a:endParaRPr sz="1200" b="1">
              <a:solidFill>
                <a:srgbClr val="111111"/>
              </a:solidFill>
              <a:highlight>
                <a:srgbClr val="FFFFFF"/>
              </a:highlight>
              <a:latin typeface="Open Sans"/>
              <a:ea typeface="Open Sans"/>
              <a:cs typeface="Open Sans"/>
              <a:sym typeface="Open Sans"/>
            </a:endParaRPr>
          </a:p>
        </p:txBody>
      </p:sp>
      <p:pic>
        <p:nvPicPr>
          <p:cNvPr id="943" name="Google Shape;943;p117"/>
          <p:cNvPicPr preferRelativeResize="0"/>
          <p:nvPr/>
        </p:nvPicPr>
        <p:blipFill>
          <a:blip r:embed="rId3">
            <a:alphaModFix/>
          </a:blip>
          <a:stretch>
            <a:fillRect/>
          </a:stretch>
        </p:blipFill>
        <p:spPr>
          <a:xfrm>
            <a:off x="311700" y="2138225"/>
            <a:ext cx="3842359" cy="2680356"/>
          </a:xfrm>
          <a:prstGeom prst="rect">
            <a:avLst/>
          </a:prstGeom>
          <a:noFill/>
          <a:ln>
            <a:noFill/>
          </a:ln>
        </p:spPr>
      </p:pic>
      <p:pic>
        <p:nvPicPr>
          <p:cNvPr id="944" name="Google Shape;944;p117"/>
          <p:cNvPicPr preferRelativeResize="0"/>
          <p:nvPr/>
        </p:nvPicPr>
        <p:blipFill>
          <a:blip r:embed="rId4">
            <a:alphaModFix/>
          </a:blip>
          <a:stretch>
            <a:fillRect/>
          </a:stretch>
        </p:blipFill>
        <p:spPr>
          <a:xfrm>
            <a:off x="4348559" y="2138225"/>
            <a:ext cx="4013598" cy="285064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118"/>
          <p:cNvSpPr txBox="1">
            <a:spLocks noGrp="1"/>
          </p:cNvSpPr>
          <p:nvPr>
            <p:ph type="title"/>
          </p:nvPr>
        </p:nvSpPr>
        <p:spPr>
          <a:xfrm>
            <a:off x="311700" y="140225"/>
            <a:ext cx="8529000" cy="755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Regularization - Data Augmentation</a:t>
            </a:r>
            <a:endParaRPr/>
          </a:p>
        </p:txBody>
      </p:sp>
      <p:sp>
        <p:nvSpPr>
          <p:cNvPr id="950" name="Google Shape;950;p1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99</a:t>
            </a:fld>
            <a:endParaRPr/>
          </a:p>
        </p:txBody>
      </p:sp>
      <p:sp>
        <p:nvSpPr>
          <p:cNvPr id="951" name="Google Shape;951;p118"/>
          <p:cNvSpPr txBox="1"/>
          <p:nvPr/>
        </p:nvSpPr>
        <p:spPr>
          <a:xfrm>
            <a:off x="218725" y="895925"/>
            <a:ext cx="8622000" cy="928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200" b="1" i="1">
                <a:solidFill>
                  <a:srgbClr val="111111"/>
                </a:solidFill>
                <a:highlight>
                  <a:srgbClr val="FFFFFF"/>
                </a:highlight>
                <a:latin typeface="Open Sans"/>
                <a:ea typeface="Open Sans"/>
                <a:cs typeface="Open Sans"/>
                <a:sym typeface="Open Sans"/>
              </a:rPr>
              <a:t>Code examples (in Keras)</a:t>
            </a:r>
            <a:endParaRPr sz="1200">
              <a:solidFill>
                <a:srgbClr val="111111"/>
              </a:solidFill>
              <a:highlight>
                <a:srgbClr val="FFFFFF"/>
              </a:highlight>
              <a:latin typeface="Open Sans"/>
              <a:ea typeface="Open Sans"/>
              <a:cs typeface="Open Sans"/>
              <a:sym typeface="Open Sans"/>
            </a:endParaRPr>
          </a:p>
          <a:p>
            <a:pPr marL="0" lvl="0" indent="0" algn="l" rtl="0">
              <a:lnSpc>
                <a:spcPct val="150000"/>
              </a:lnSpc>
              <a:spcBef>
                <a:spcPts val="1600"/>
              </a:spcBef>
              <a:spcAft>
                <a:spcPts val="1600"/>
              </a:spcAft>
              <a:buNone/>
            </a:pPr>
            <a:r>
              <a:rPr lang="en" sz="1200" b="1">
                <a:solidFill>
                  <a:srgbClr val="111111"/>
                </a:solidFill>
                <a:highlight>
                  <a:srgbClr val="FFFFFF"/>
                </a:highlight>
                <a:latin typeface="Open Sans"/>
                <a:ea typeface="Open Sans"/>
                <a:cs typeface="Open Sans"/>
                <a:sym typeface="Open Sans"/>
              </a:rPr>
              <a:t>Random Rotation Augmentation</a:t>
            </a:r>
            <a:endParaRPr sz="1200" b="1">
              <a:solidFill>
                <a:srgbClr val="111111"/>
              </a:solidFill>
              <a:highlight>
                <a:srgbClr val="FFFFFF"/>
              </a:highlight>
              <a:latin typeface="Open Sans"/>
              <a:ea typeface="Open Sans"/>
              <a:cs typeface="Open Sans"/>
              <a:sym typeface="Open Sans"/>
            </a:endParaRPr>
          </a:p>
        </p:txBody>
      </p:sp>
      <p:pic>
        <p:nvPicPr>
          <p:cNvPr id="952" name="Google Shape;952;p118"/>
          <p:cNvPicPr preferRelativeResize="0"/>
          <p:nvPr/>
        </p:nvPicPr>
        <p:blipFill>
          <a:blip r:embed="rId3">
            <a:alphaModFix/>
          </a:blip>
          <a:stretch>
            <a:fillRect/>
          </a:stretch>
        </p:blipFill>
        <p:spPr>
          <a:xfrm>
            <a:off x="152400" y="2129225"/>
            <a:ext cx="4043759" cy="2810208"/>
          </a:xfrm>
          <a:prstGeom prst="rect">
            <a:avLst/>
          </a:prstGeom>
          <a:noFill/>
          <a:ln>
            <a:noFill/>
          </a:ln>
        </p:spPr>
      </p:pic>
      <p:pic>
        <p:nvPicPr>
          <p:cNvPr id="953" name="Google Shape;953;p118"/>
          <p:cNvPicPr preferRelativeResize="0"/>
          <p:nvPr/>
        </p:nvPicPr>
        <p:blipFill>
          <a:blip r:embed="rId4">
            <a:alphaModFix/>
          </a:blip>
          <a:stretch>
            <a:fillRect/>
          </a:stretch>
        </p:blipFill>
        <p:spPr>
          <a:xfrm>
            <a:off x="4348559" y="2129225"/>
            <a:ext cx="3971499" cy="289497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17767</Words>
  <Application>Microsoft Office PowerPoint</Application>
  <PresentationFormat>On-screen Show (16:9)</PresentationFormat>
  <Paragraphs>2058</Paragraphs>
  <Slides>234</Slides>
  <Notes>234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234</vt:i4>
      </vt:variant>
    </vt:vector>
  </HeadingPairs>
  <TitlesOfParts>
    <vt:vector size="241" baseType="lpstr">
      <vt:lpstr>Courier New</vt:lpstr>
      <vt:lpstr>Georgia</vt:lpstr>
      <vt:lpstr>PT Sans Narrow</vt:lpstr>
      <vt:lpstr>Arial</vt:lpstr>
      <vt:lpstr>Open Sans</vt:lpstr>
      <vt:lpstr>Roboto</vt:lpstr>
      <vt:lpstr>Tropic</vt:lpstr>
      <vt:lpstr>Intro to Deep Learning</vt:lpstr>
      <vt:lpstr>Let’s discuss Deep Learning</vt:lpstr>
      <vt:lpstr>Motivation #1</vt:lpstr>
      <vt:lpstr>Motivation #2</vt:lpstr>
      <vt:lpstr>What is a Neuron?</vt:lpstr>
      <vt:lpstr>So, eventually - Neuron = Aggregation of data!</vt:lpstr>
      <vt:lpstr>Let’s see an example of that “function”</vt:lpstr>
      <vt:lpstr>Activation Functions</vt:lpstr>
      <vt:lpstr>Class Ex. 1</vt:lpstr>
      <vt:lpstr>Wrap up Forward Pass - Full Example</vt:lpstr>
      <vt:lpstr>Q&amp;A Time</vt:lpstr>
      <vt:lpstr>Different layers, Same network</vt:lpstr>
      <vt:lpstr>Different layers, Same network</vt:lpstr>
      <vt:lpstr>Backpropagation - How the network is learning</vt:lpstr>
      <vt:lpstr>Backpropagation</vt:lpstr>
      <vt:lpstr>Backpropagation</vt:lpstr>
      <vt:lpstr>Another Chain-Rule example</vt:lpstr>
      <vt:lpstr>Gradient Descent</vt:lpstr>
      <vt:lpstr>Gradient Descent</vt:lpstr>
      <vt:lpstr>Gradient Descent</vt:lpstr>
      <vt:lpstr>Gradient Descent</vt:lpstr>
      <vt:lpstr>Gradient Descent</vt:lpstr>
      <vt:lpstr>Some resources about Backprop and Gradient Descent</vt:lpstr>
      <vt:lpstr>Loss Functions</vt:lpstr>
      <vt:lpstr>Loss Functions - the main ones</vt:lpstr>
      <vt:lpstr>Loss Functions - the main ones</vt:lpstr>
      <vt:lpstr>Loss Functions - the main ones</vt:lpstr>
      <vt:lpstr>First Neural Network - Ex. 2</vt:lpstr>
      <vt:lpstr>Summing it all together  into a Fully Connected Neural Network</vt:lpstr>
      <vt:lpstr>Q&amp;A Time</vt:lpstr>
      <vt:lpstr>Fully Connected Neural Networks</vt:lpstr>
      <vt:lpstr>Fully Connected Neural Networks</vt:lpstr>
      <vt:lpstr>Fully Connected Neural Networks</vt:lpstr>
      <vt:lpstr>Fully Connected Neural Networks - Ex. 3</vt:lpstr>
      <vt:lpstr>Exercises Solutions - Ex. 1 to Ex. 3</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Convolutional Neural Networks</vt:lpstr>
      <vt:lpstr>Moving from FC NNs to CNN</vt:lpstr>
      <vt:lpstr>Moving from FC NNs to CNN</vt:lpstr>
      <vt:lpstr>Moving from FC NNs to CNN</vt:lpstr>
      <vt:lpstr>CNN Layers</vt:lpstr>
      <vt:lpstr>Convolutional Layer</vt:lpstr>
      <vt:lpstr>Convolutional Layer</vt:lpstr>
      <vt:lpstr>Convolutional Layer</vt:lpstr>
      <vt:lpstr>Convolutional Layer</vt:lpstr>
      <vt:lpstr>Convolutional Layer</vt:lpstr>
      <vt:lpstr>Convolutional Layer</vt:lpstr>
      <vt:lpstr>Convolutional Layer</vt:lpstr>
      <vt:lpstr>Convolutional Layer Parameters</vt:lpstr>
      <vt:lpstr>Convolutional Layer Parameters</vt:lpstr>
      <vt:lpstr>Pooling Layer</vt:lpstr>
      <vt:lpstr>Max Pooling example</vt:lpstr>
      <vt:lpstr>Max Pooling example</vt:lpstr>
      <vt:lpstr>Let’s code your first CNN!</vt:lpstr>
      <vt:lpstr>CNN - Main Architectures</vt:lpstr>
      <vt:lpstr>CNN - LeNet-5</vt:lpstr>
      <vt:lpstr>CNN - AlexNet</vt:lpstr>
      <vt:lpstr>CNN - AlexNet</vt:lpstr>
      <vt:lpstr>CNN - ZFNet</vt:lpstr>
      <vt:lpstr>CNN - ZFNet</vt:lpstr>
      <vt:lpstr>CNN - VGGNet (Very Deep…)</vt:lpstr>
      <vt:lpstr>CNN - VGGNet (Very Deep…)</vt:lpstr>
      <vt:lpstr>CNN - Let’s talk parameters</vt:lpstr>
      <vt:lpstr>CNN - Let’s talk parameters and memory</vt:lpstr>
      <vt:lpstr>CNN - Competition Time!</vt:lpstr>
      <vt:lpstr>CNN &amp; NN - Let’s test the two of them</vt:lpstr>
      <vt:lpstr>CNN &amp; NN - A possible solution</vt:lpstr>
      <vt:lpstr>Q&amp;A Time</vt:lpstr>
      <vt:lpstr>Conv1D, Conv2D</vt:lpstr>
      <vt:lpstr>Conv1D, Conv2D</vt:lpstr>
      <vt:lpstr>Conv1D, Conv2D</vt:lpstr>
      <vt:lpstr>Conv1D, Conv2D</vt:lpstr>
      <vt:lpstr>Conv1D, Conv2D</vt:lpstr>
      <vt:lpstr>Conv1D, Conv2D</vt:lpstr>
      <vt:lpstr>Conv1D, Conv2D</vt:lpstr>
      <vt:lpstr>Conv1D, Conv2D</vt:lpstr>
      <vt:lpstr>Regularization (ML)</vt:lpstr>
      <vt:lpstr>Regularization</vt:lpstr>
      <vt:lpstr>Regularization</vt:lpstr>
      <vt:lpstr>Regularization - main types in DL</vt:lpstr>
      <vt:lpstr>Regularization - L1 Regularization</vt:lpstr>
      <vt:lpstr>Regularization - L2 Regularization</vt:lpstr>
      <vt:lpstr>Regularization - Dropout</vt:lpstr>
      <vt:lpstr>Regularization - Dropout</vt:lpstr>
      <vt:lpstr>Regularization - Dropout</vt:lpstr>
      <vt:lpstr>Regularization - Dropout</vt:lpstr>
      <vt:lpstr>Regularization - Data Augmentation</vt:lpstr>
      <vt:lpstr>Regularization - Data Augmentation</vt:lpstr>
      <vt:lpstr>Regularization - Data Augmentation (a bit more…)</vt:lpstr>
      <vt:lpstr>Regularization - Data Augmentation (a bit more…)</vt:lpstr>
      <vt:lpstr>Regularization - Data Augmentation</vt:lpstr>
      <vt:lpstr>Regularization - Data Augmentation</vt:lpstr>
      <vt:lpstr>Regularization - Data Augmentation</vt:lpstr>
      <vt:lpstr>Regularization - Early Stopping</vt:lpstr>
      <vt:lpstr>Regularization - Early Stopping</vt:lpstr>
      <vt:lpstr>Regularization - Ex. time</vt:lpstr>
      <vt:lpstr>Regularization Dropout - Ex. time</vt:lpstr>
      <vt:lpstr>Q&amp;A Time</vt:lpstr>
      <vt:lpstr>Activation Functions</vt:lpstr>
      <vt:lpstr>Activation Functions</vt:lpstr>
      <vt:lpstr>Activation Functions</vt:lpstr>
      <vt:lpstr>Activation Functions</vt:lpstr>
      <vt:lpstr>Activation Functions</vt:lpstr>
      <vt:lpstr>Activation Functions</vt:lpstr>
      <vt:lpstr>Activation Functions</vt:lpstr>
      <vt:lpstr>Activation Functions</vt:lpstr>
      <vt:lpstr>Framework (Keras) Overview + Tutorial</vt:lpstr>
      <vt:lpstr>Overfitting / Underfitting in DL</vt:lpstr>
      <vt:lpstr>Overfitting / Underfitting in DL</vt:lpstr>
      <vt:lpstr>Overfitting / Underfitting in DL</vt:lpstr>
      <vt:lpstr>Overfitting / Underfitting in DL</vt:lpstr>
      <vt:lpstr>A word about GPUs</vt:lpstr>
      <vt:lpstr>A word about GPUs</vt:lpstr>
      <vt:lpstr>Weight Initialization in DL</vt:lpstr>
      <vt:lpstr>Weight Initialization in DL</vt:lpstr>
      <vt:lpstr>Weight Initialization in DL</vt:lpstr>
      <vt:lpstr>Weight Initialization in DL</vt:lpstr>
      <vt:lpstr>Weight Initialization in DL</vt:lpstr>
      <vt:lpstr>Weight Initialization in DL</vt:lpstr>
      <vt:lpstr>Weight Initialization in DL</vt:lpstr>
      <vt:lpstr>Weight Initialization in DL</vt:lpstr>
      <vt:lpstr>Weight Initialization in DL</vt:lpstr>
      <vt:lpstr>Weight Initialization in DL</vt:lpstr>
      <vt:lpstr>Optimization Methods - Overview</vt:lpstr>
      <vt:lpstr>Optimization Methods</vt:lpstr>
      <vt:lpstr>Optimization Methods - Gradient Descent</vt:lpstr>
      <vt:lpstr>Optimization Methods - Gradient Descent</vt:lpstr>
      <vt:lpstr>Optimization Methods - BGD</vt:lpstr>
      <vt:lpstr>Optimization Methods - BGD</vt:lpstr>
      <vt:lpstr>Optimization Methods - SGD</vt:lpstr>
      <vt:lpstr>Optimization Methods - SGD</vt:lpstr>
      <vt:lpstr>Optimization Methods - SGD</vt:lpstr>
      <vt:lpstr>Optimization Methods - MBGD</vt:lpstr>
      <vt:lpstr>Optimization Methods - MBGD</vt:lpstr>
      <vt:lpstr>Challenges with Vanilla Gradient Descent</vt:lpstr>
      <vt:lpstr>GD Optimization Algorithms</vt:lpstr>
      <vt:lpstr>GD Optimization Algorithms</vt:lpstr>
      <vt:lpstr>GD Optimization Algorithms</vt:lpstr>
      <vt:lpstr>GD Optimization Algorithms</vt:lpstr>
      <vt:lpstr>GD Optimization Algorithms</vt:lpstr>
      <vt:lpstr>GD Optimization Algorithms</vt:lpstr>
      <vt:lpstr>GD Optimization Algorithms</vt:lpstr>
      <vt:lpstr>GD Optimization Algorithms</vt:lpstr>
      <vt:lpstr>Project Instructions</vt:lpstr>
      <vt:lpstr>Project Instructions</vt:lpstr>
      <vt:lpstr>Project Instructions</vt:lpstr>
      <vt:lpstr>Project Instructions</vt:lpstr>
      <vt:lpstr>Weights and Biases</vt:lpstr>
      <vt:lpstr>W&amp;B - Intro</vt:lpstr>
      <vt:lpstr>What W&amp;B contains</vt:lpstr>
      <vt:lpstr>What W&amp;B contains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Let’s dive into each of the components</vt:lpstr>
      <vt:lpstr>ONNX</vt:lpstr>
      <vt:lpstr>What is ONNX ?</vt:lpstr>
      <vt:lpstr>Why ONNX ?</vt:lpstr>
      <vt:lpstr>Why ONNX ?</vt:lpstr>
      <vt:lpstr>Why ONNX ?</vt:lpstr>
      <vt:lpstr>Why ONNX ?</vt:lpstr>
      <vt:lpstr>Why ONNX ?</vt:lpstr>
      <vt:lpstr>Here Comes ONNX</vt:lpstr>
      <vt:lpstr>ONNX advantages</vt:lpstr>
      <vt:lpstr>ONNX Design Principles</vt:lpstr>
      <vt:lpstr>ONNX File Format</vt:lpstr>
      <vt:lpstr>ONNX Data Types</vt:lpstr>
      <vt:lpstr>ONNX Operators</vt:lpstr>
      <vt:lpstr>ONNX Use-Cases</vt:lpstr>
      <vt:lpstr>ONNX Use-Cases</vt:lpstr>
      <vt:lpstr>ONNX Use-Cases</vt:lpstr>
      <vt:lpstr>ONNX Use-Cases</vt:lpstr>
      <vt:lpstr>ONNX Use-Cases</vt:lpstr>
      <vt:lpstr>ONNX Full Example</vt:lpstr>
      <vt:lpstr>Docker</vt:lpstr>
      <vt:lpstr>What is Docker?</vt:lpstr>
      <vt:lpstr>What is Docker?</vt:lpstr>
      <vt:lpstr>VMs</vt:lpstr>
      <vt:lpstr>VMs</vt:lpstr>
      <vt:lpstr>Docker Containers</vt:lpstr>
      <vt:lpstr>Then what’s the diff between Docker Containers and VMs?</vt:lpstr>
      <vt:lpstr>How to create a Docker Container?</vt:lpstr>
      <vt:lpstr>Docker Files</vt:lpstr>
      <vt:lpstr>Docker Files</vt:lpstr>
      <vt:lpstr>Docker Files</vt:lpstr>
      <vt:lpstr>Docker Files</vt:lpstr>
      <vt:lpstr>Docker Files</vt:lpstr>
      <vt:lpstr>Docker Files</vt:lpstr>
      <vt:lpstr>Docker Files - a full example</vt:lpstr>
      <vt:lpstr>Docker Images</vt:lpstr>
      <vt:lpstr>Docker Commands</vt:lpstr>
      <vt:lpstr>Docker Flags</vt:lpstr>
      <vt:lpstr>Docker Flags</vt:lpstr>
      <vt:lpstr>Docker - The ML Full Use-Case + Recipe</vt:lpstr>
      <vt:lpstr>Docker - The ML Full Use-Case + Recipe</vt:lpstr>
      <vt:lpstr>Flask (a short intro)</vt:lpstr>
      <vt:lpstr>What is Flask?</vt:lpstr>
      <vt:lpstr>What is Flask?</vt:lpstr>
      <vt:lpstr>A full ML example (training/pre-trained, prediction, hosting and containerizing…)</vt:lpstr>
      <vt:lpstr>Use Case - close as possible to your project</vt:lpstr>
      <vt:lpstr>ImageNet</vt:lpstr>
      <vt:lpstr>Deep Learning Model - Meet the best technique for baselines!</vt:lpstr>
      <vt:lpstr>Deep Learning Model - Meet the best technique for baselines!</vt:lpstr>
      <vt:lpstr>Deep Learning Model - test code</vt:lpstr>
      <vt:lpstr>Deep Learning Model</vt:lpstr>
      <vt:lpstr>Next - Flask API!</vt:lpstr>
      <vt:lpstr>Next - Flask API!</vt:lpstr>
      <vt:lpstr>Flask with HTML enrichment</vt:lpstr>
      <vt:lpstr>Flask with HTML enrichment</vt:lpstr>
      <vt:lpstr>Containerize our app with Docker</vt:lpstr>
      <vt:lpstr>Containerize our app with Docker</vt:lpstr>
      <vt:lpstr>Containerize our app with Docker</vt:lpstr>
      <vt:lpstr>Project Common Issues</vt:lpstr>
      <vt:lpstr>Project Common Issues</vt:lpstr>
      <vt:lpstr>Project Common Issues</vt:lpstr>
      <vt:lpstr>Miscellaneous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Deep Learning</dc:title>
  <cp:lastModifiedBy>מיכאל אזרזר</cp:lastModifiedBy>
  <cp:revision>1</cp:revision>
  <dcterms:modified xsi:type="dcterms:W3CDTF">2022-05-18T17:41:42Z</dcterms:modified>
</cp:coreProperties>
</file>